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307" r:id="rId2"/>
    <p:sldId id="308" r:id="rId3"/>
    <p:sldId id="30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142C-1EAD-42D7-A792-D3DE5EB2440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E59F-FC41-4C75-AE9B-DE72485C2B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FE6-B9CE-4948-B242-C8472485F03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36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64FB-A94A-40D0-85A2-ED632520A49B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0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754-D37E-48C8-A7C4-6786F5CC4C6E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44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02BA-B00E-4D29-99F6-B2F7A9FC3B2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893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3ED9-844C-4DF3-A517-24890EE3EA0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847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65CD-503A-4752-9458-7F0C3390ECF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6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5A8-94A8-40E3-BBC2-0D84113323B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21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DB35-3D02-4624-AE6F-280731FF026C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70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A3F-23FC-47FC-9403-F40D9235972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27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9C91-D83A-4FE7-B697-7C1FFACD03BF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22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B717-D884-4F72-B3E7-7E17C218FD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12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E1D-AA48-428D-909C-DFD885868C11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82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4BB-B6CE-4BE5-8B1E-C45CF8EC6904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0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3B2-AE1F-4CD8-8CA5-CA9BD23F9A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1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5FE7-93DD-4D65-A002-09FEBDEC3CA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40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A2C-F082-4F4B-BE0D-47B0DCEE7BB2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79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043A-5AF0-4A30-B87B-221A228E4F7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83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4832" y="1962912"/>
            <a:ext cx="9887712" cy="469392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3200" b="1" dirty="0">
                <a:solidFill>
                  <a:schemeClr val="accent2"/>
                </a:solidFill>
              </a:rPr>
              <a:t>Le système productif </a:t>
            </a:r>
            <a:r>
              <a:rPr lang="fr-FR" sz="3200" b="1" dirty="0" smtClean="0">
                <a:solidFill>
                  <a:schemeClr val="accent2"/>
                </a:solidFill>
              </a:rPr>
              <a:t>est </a:t>
            </a:r>
            <a:r>
              <a:rPr lang="fr-FR" sz="3200" dirty="0" smtClean="0"/>
              <a:t>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 smtClean="0"/>
              <a:t> </a:t>
            </a:r>
            <a:r>
              <a:rPr lang="fr-FR" sz="3400" b="1" dirty="0" smtClean="0">
                <a:solidFill>
                  <a:srgbClr val="FF0000"/>
                </a:solidFill>
              </a:rPr>
              <a:t>Non figé</a:t>
            </a:r>
            <a:r>
              <a:rPr lang="fr-FR" sz="34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 smtClean="0"/>
              <a:t> </a:t>
            </a:r>
            <a:r>
              <a:rPr lang="fr-FR" sz="3400" b="1" dirty="0" smtClean="0">
                <a:solidFill>
                  <a:srgbClr val="FF0000"/>
                </a:solidFill>
              </a:rPr>
              <a:t>Dynamique</a:t>
            </a:r>
            <a:r>
              <a:rPr lang="fr-FR" sz="3400" dirty="0" smtClean="0"/>
              <a:t> : en perpétuelle transformation;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400" dirty="0"/>
              <a:t> </a:t>
            </a:r>
            <a:r>
              <a:rPr lang="fr-FR" sz="3400" dirty="0" smtClean="0"/>
              <a:t>Soumis à l’influence de diverses </a:t>
            </a:r>
            <a:r>
              <a:rPr lang="fr-FR" sz="3400" b="1" dirty="0" smtClean="0">
                <a:solidFill>
                  <a:srgbClr val="FF0000"/>
                </a:solidFill>
              </a:rPr>
              <a:t>Variables</a:t>
            </a:r>
            <a:r>
              <a:rPr lang="fr-FR" sz="3400" dirty="0" smtClean="0"/>
              <a:t>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/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jeux de marché;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stratégies de croissance des firmes;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tendance à la concentration, etc.</a:t>
            </a:r>
            <a:endParaRPr lang="fr-FR" sz="3200" dirty="0">
              <a:solidFill>
                <a:srgbClr val="0070C0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endParaRPr lang="fr-FR" sz="3000" b="1" dirty="0">
              <a:solidFill>
                <a:srgbClr val="FF0000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103429" y="1486988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9062857" cy="722192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31059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501091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400" b="1" dirty="0" smtClean="0">
                <a:solidFill>
                  <a:schemeClr val="accent2"/>
                </a:solidFill>
              </a:rPr>
              <a:t>Les diverses structures du marché </a:t>
            </a:r>
            <a:r>
              <a:rPr lang="fr-FR" sz="4400" dirty="0" smtClean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dirty="0" smtClean="0"/>
              <a:t> </a:t>
            </a:r>
            <a:r>
              <a:rPr lang="fr-FR" sz="4400" b="1" dirty="0">
                <a:solidFill>
                  <a:srgbClr val="FF0000"/>
                </a:solidFill>
              </a:rPr>
              <a:t>D</a:t>
            </a:r>
            <a:r>
              <a:rPr lang="fr-FR" sz="4400" b="1" dirty="0" smtClean="0">
                <a:solidFill>
                  <a:srgbClr val="FF0000"/>
                </a:solidFill>
              </a:rPr>
              <a:t>ifférentes structures: </a:t>
            </a:r>
          </a:p>
          <a:p>
            <a:pPr marL="0" indent="0" algn="just">
              <a:buNone/>
            </a:pP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                 (</a:t>
            </a:r>
            <a:r>
              <a:rPr lang="fr-FR" sz="4400" b="1" dirty="0">
                <a:solidFill>
                  <a:srgbClr val="FF0000"/>
                </a:solidFill>
              </a:rPr>
              <a:t>offre ≠ </a:t>
            </a:r>
            <a:r>
              <a:rPr lang="fr-FR" sz="4400" b="1" dirty="0" smtClean="0">
                <a:solidFill>
                  <a:srgbClr val="FF0000"/>
                </a:solidFill>
              </a:rPr>
              <a:t>≡</a:t>
            </a:r>
            <a:r>
              <a:rPr lang="fr-FR" sz="4400" b="1" dirty="0">
                <a:solidFill>
                  <a:srgbClr val="FF0000"/>
                </a:solidFill>
              </a:rPr>
              <a:t> ≠</a:t>
            </a:r>
            <a:r>
              <a:rPr lang="fr-FR" sz="4400" b="1" dirty="0" smtClean="0">
                <a:solidFill>
                  <a:srgbClr val="FF0000"/>
                </a:solidFill>
              </a:rPr>
              <a:t> demande);</a:t>
            </a:r>
            <a:endParaRPr lang="fr-FR" sz="4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dirty="0" smtClean="0"/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Divers degrés de concurrence;</a:t>
            </a:r>
          </a:p>
          <a:p>
            <a:pPr marL="0" indent="0" algn="just">
              <a:buNone/>
            </a:pPr>
            <a:endParaRPr lang="fr-FR" sz="4400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</a:rPr>
              <a:t>Cas extrêmes : CPP ≠ Monopole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025051" y="1016726"/>
            <a:ext cx="304800" cy="3048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9212" y="6322422"/>
            <a:ext cx="8775474" cy="378823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1" y="1371600"/>
            <a:ext cx="10135855" cy="528523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TABLEAU DE STACKELBERG </a:t>
            </a:r>
            <a:r>
              <a:rPr lang="fr-FR" sz="4400" b="1" dirty="0" smtClean="0">
                <a:solidFill>
                  <a:schemeClr val="accent2"/>
                </a:solidFill>
              </a:rPr>
              <a:t>:</a:t>
            </a:r>
            <a:r>
              <a:rPr lang="fr-FR" sz="4400" dirty="0" smtClean="0"/>
              <a:t> </a:t>
            </a:r>
          </a:p>
          <a:p>
            <a:pPr marL="0" indent="0" algn="just">
              <a:buNone/>
            </a:pPr>
            <a:endParaRPr lang="fr-FR" sz="4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7523337"/>
              </p:ext>
            </p:extLst>
          </p:nvPr>
        </p:nvGraphicFramePr>
        <p:xfrm>
          <a:off x="1223682" y="2016036"/>
          <a:ext cx="10582837" cy="441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66"/>
                <a:gridCol w="1914663"/>
                <a:gridCol w="2318473"/>
                <a:gridCol w="2180303"/>
                <a:gridCol w="2052832"/>
              </a:tblGrid>
              <a:tr h="746118">
                <a:tc rowSpan="2" gridSpan="2"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accent1"/>
                          </a:solidFill>
                        </a:rPr>
                        <a:t>Structures</a:t>
                      </a:r>
                      <a:r>
                        <a:rPr lang="fr-FR" sz="2800" baseline="0" dirty="0" smtClean="0">
                          <a:solidFill>
                            <a:schemeClr val="accent1"/>
                          </a:solidFill>
                        </a:rPr>
                        <a:t> possibles de marché</a:t>
                      </a:r>
                      <a:endParaRPr lang="fr-FR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DEMANDE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2579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acheteur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Quelques acheteurs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très grand nombre d’acheteurs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3536">
                <a:tc rowSpan="3">
                  <a:txBody>
                    <a:bodyPr/>
                    <a:lstStyle/>
                    <a:p>
                      <a:endParaRPr lang="fr-FR" sz="3600" b="1" dirty="0" smtClean="0"/>
                    </a:p>
                    <a:p>
                      <a:r>
                        <a:rPr lang="fr-FR" sz="3600" b="1" dirty="0" smtClean="0">
                          <a:solidFill>
                            <a:srgbClr val="FF0000"/>
                          </a:solidFill>
                        </a:rPr>
                        <a:t>OFFRE</a:t>
                      </a:r>
                      <a:endParaRPr lang="fr-FR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smtClean="0"/>
                        <a:t>Une firme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 bilatéral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contrarié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Monopole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256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smtClean="0"/>
                        <a:t>Quelques firmes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Monopsone contrarié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Oligopole bilatéral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Oligopole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284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 très grand nombre de firmes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Monopsone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Oligopsone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Concurrence parfaite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0920549" y="977537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492240"/>
            <a:ext cx="9271862" cy="365760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15151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2530</TotalTime>
  <Words>135</Words>
  <Application>Microsoft Office PowerPoint</Application>
  <PresentationFormat>Personnalisé</PresentationFormat>
  <Paragraphs>44</Paragraphs>
  <Slides>3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Brin</vt:lpstr>
      <vt:lpstr>Les transformations dynamiques  du système productif</vt:lpstr>
      <vt:lpstr>Les transformations dynamiques  du système productif</vt:lpstr>
      <vt:lpstr>Les transformations dynamiques  du système productif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L’Économie industrielle</dc:title>
  <dc:creator>Said CHAHI</dc:creator>
  <cp:lastModifiedBy>hp</cp:lastModifiedBy>
  <cp:revision>194</cp:revision>
  <dcterms:created xsi:type="dcterms:W3CDTF">2018-01-15T10:54:59Z</dcterms:created>
  <dcterms:modified xsi:type="dcterms:W3CDTF">2020-04-07T15:14:58Z</dcterms:modified>
</cp:coreProperties>
</file>