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640"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3640CF1-EB5C-47DB-95F4-B3B9AE224B45}" type="datetimeFigureOut">
              <a:rPr lang="fr-FR" smtClean="0"/>
              <a:t>23/03/2015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23411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640CF1-EB5C-47DB-95F4-B3B9AE224B45}" type="datetimeFigureOut">
              <a:rPr lang="fr-FR" smtClean="0"/>
              <a:t>23/03/2015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09169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640CF1-EB5C-47DB-95F4-B3B9AE224B45}" type="datetimeFigureOut">
              <a:rPr lang="fr-FR" smtClean="0"/>
              <a:t>23/03/2015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598197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640CF1-EB5C-47DB-95F4-B3B9AE224B45}" type="datetimeFigureOut">
              <a:rPr lang="fr-FR" smtClean="0"/>
              <a:t>23/03/2015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72469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3640CF1-EB5C-47DB-95F4-B3B9AE224B45}" type="datetimeFigureOut">
              <a:rPr lang="fr-FR" smtClean="0"/>
              <a:t>23/03/2015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256904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3640CF1-EB5C-47DB-95F4-B3B9AE224B45}" type="datetimeFigureOut">
              <a:rPr lang="fr-FR" smtClean="0"/>
              <a:t>23/03/2015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93937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3640CF1-EB5C-47DB-95F4-B3B9AE224B45}" type="datetimeFigureOut">
              <a:rPr lang="fr-FR" smtClean="0"/>
              <a:t>23/03/2015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42511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3640CF1-EB5C-47DB-95F4-B3B9AE224B45}" type="datetimeFigureOut">
              <a:rPr lang="fr-FR" smtClean="0"/>
              <a:t>23/03/2015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170598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640CF1-EB5C-47DB-95F4-B3B9AE224B45}" type="datetimeFigureOut">
              <a:rPr lang="fr-FR" smtClean="0"/>
              <a:t>23/03/2015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26408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640CF1-EB5C-47DB-95F4-B3B9AE224B45}" type="datetimeFigureOut">
              <a:rPr lang="fr-FR" smtClean="0"/>
              <a:t>23/03/2015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264867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640CF1-EB5C-47DB-95F4-B3B9AE224B45}" type="datetimeFigureOut">
              <a:rPr lang="fr-FR" smtClean="0"/>
              <a:t>23/03/2015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51131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3640CF1-EB5C-47DB-95F4-B3B9AE224B45}" type="datetimeFigureOut">
              <a:rPr lang="fr-FR" smtClean="0"/>
              <a:t>23/03/2015</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E78BDDA-23CD-4710-8553-BF57CCD97B5E}" type="slidenum">
              <a:rPr lang="fr-FR" smtClean="0"/>
              <a:t>‹N°›</a:t>
            </a:fld>
            <a:endParaRPr lang="fr-FR"/>
          </a:p>
        </p:txBody>
      </p:sp>
    </p:spTree>
    <p:extLst>
      <p:ext uri="{BB962C8B-B14F-4D97-AF65-F5344CB8AC3E}">
        <p14:creationId xmlns:p14="http://schemas.microsoft.com/office/powerpoint/2010/main" val="1157012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17"/>
          <p:cNvSpPr txBox="1">
            <a:spLocks noChangeArrowheads="1"/>
          </p:cNvSpPr>
          <p:nvPr/>
        </p:nvSpPr>
        <p:spPr bwMode="auto">
          <a:xfrm>
            <a:off x="4365105" y="0"/>
            <a:ext cx="64807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a:latin typeface="Times New Roman" pitchFamily="18" charset="0"/>
                <a:cs typeface="Times New Roman" pitchFamily="18" charset="0"/>
              </a:rPr>
              <a:t>2AFB</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32656" cy="30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8"/>
          <p:cNvSpPr txBox="1">
            <a:spLocks noChangeArrowheads="1"/>
          </p:cNvSpPr>
          <p:nvPr/>
        </p:nvSpPr>
        <p:spPr bwMode="auto">
          <a:xfrm>
            <a:off x="332657" y="0"/>
            <a:ext cx="2376264"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200" dirty="0">
                <a:latin typeface="Times New Roman" pitchFamily="18" charset="0"/>
                <a:cs typeface="Times New Roman" pitchFamily="18" charset="0"/>
              </a:rPr>
              <a:t>Lycée Professionnel August Bouvet</a:t>
            </a:r>
          </a:p>
        </p:txBody>
      </p:sp>
      <p:sp>
        <p:nvSpPr>
          <p:cNvPr id="7" name="ZoneTexte 116"/>
          <p:cNvSpPr txBox="1">
            <a:spLocks noChangeArrowheads="1"/>
          </p:cNvSpPr>
          <p:nvPr/>
        </p:nvSpPr>
        <p:spPr bwMode="auto">
          <a:xfrm>
            <a:off x="5013176" y="0"/>
            <a:ext cx="10082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a:latin typeface="Times New Roman" pitchFamily="18" charset="0"/>
                <a:cs typeface="Times New Roman" pitchFamily="18" charset="0"/>
              </a:rPr>
              <a:t>2014-2015</a:t>
            </a:r>
          </a:p>
        </p:txBody>
      </p:sp>
      <p:sp>
        <p:nvSpPr>
          <p:cNvPr id="8" name="ZoneTexte 117"/>
          <p:cNvSpPr txBox="1">
            <a:spLocks noChangeArrowheads="1"/>
          </p:cNvSpPr>
          <p:nvPr/>
        </p:nvSpPr>
        <p:spPr bwMode="auto">
          <a:xfrm>
            <a:off x="6021388" y="0"/>
            <a:ext cx="836612" cy="27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fr-FR" altLang="fr-FR" sz="1200" dirty="0">
                <a:latin typeface="Times New Roman" pitchFamily="18" charset="0"/>
                <a:cs typeface="Times New Roman" pitchFamily="18" charset="0"/>
              </a:rPr>
              <a:t>Page 1</a:t>
            </a:r>
            <a:r>
              <a:rPr lang="fr-FR" altLang="fr-FR" sz="1200" dirty="0" smtClean="0">
                <a:latin typeface="Times New Roman" pitchFamily="18" charset="0"/>
                <a:cs typeface="Times New Roman" pitchFamily="18" charset="0"/>
              </a:rPr>
              <a:t>/..</a:t>
            </a:r>
            <a:endParaRPr lang="fr-FR" altLang="fr-FR" sz="1200" dirty="0">
              <a:latin typeface="Times New Roman" pitchFamily="18" charset="0"/>
              <a:cs typeface="Times New Roman" pitchFamily="18" charset="0"/>
            </a:endParaRPr>
          </a:p>
        </p:txBody>
      </p:sp>
      <p:sp>
        <p:nvSpPr>
          <p:cNvPr id="9" name="ZoneTexte 8"/>
          <p:cNvSpPr txBox="1">
            <a:spLocks noChangeArrowheads="1"/>
          </p:cNvSpPr>
          <p:nvPr/>
        </p:nvSpPr>
        <p:spPr bwMode="auto">
          <a:xfrm>
            <a:off x="2708920" y="0"/>
            <a:ext cx="1656183"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smtClean="0">
                <a:latin typeface="Times New Roman" pitchFamily="18" charset="0"/>
                <a:cs typeface="Times New Roman" pitchFamily="18" charset="0"/>
              </a:rPr>
              <a:t>Chantier extérieur n°2</a:t>
            </a:r>
            <a:endParaRPr lang="fr-FR" altLang="fr-FR" sz="1200" dirty="0">
              <a:latin typeface="Times New Roman" pitchFamily="18" charset="0"/>
              <a:cs typeface="Times New Roman" pitchFamily="18" charset="0"/>
            </a:endParaRPr>
          </a:p>
        </p:txBody>
      </p:sp>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5891" y="6156176"/>
            <a:ext cx="4680571" cy="2727280"/>
          </a:xfrm>
          <a:prstGeom prst="rect">
            <a:avLst/>
          </a:prstGeom>
        </p:spPr>
      </p:pic>
      <p:sp>
        <p:nvSpPr>
          <p:cNvPr id="10" name="ZoneTexte 9"/>
          <p:cNvSpPr txBox="1"/>
          <p:nvPr/>
        </p:nvSpPr>
        <p:spPr>
          <a:xfrm>
            <a:off x="836712" y="467544"/>
            <a:ext cx="5472608"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latin typeface="Arial" pitchFamily="34" charset="0"/>
                <a:cs typeface="Arial" pitchFamily="34" charset="0"/>
              </a:rPr>
              <a:t>Restauration du mur « sud »</a:t>
            </a:r>
            <a:endParaRPr lang="fr-FR" sz="2800" dirty="0">
              <a:latin typeface="Arial" pitchFamily="34" charset="0"/>
              <a:cs typeface="Arial" pitchFamily="34" charset="0"/>
            </a:endParaRPr>
          </a:p>
          <a:p>
            <a:pPr algn="ctr"/>
            <a:r>
              <a:rPr lang="fr-FR" sz="2800" dirty="0" smtClean="0">
                <a:latin typeface="Arial" pitchFamily="34" charset="0"/>
                <a:cs typeface="Arial" pitchFamily="34" charset="0"/>
              </a:rPr>
              <a:t>De la </a:t>
            </a:r>
            <a:r>
              <a:rPr lang="fr-FR" sz="2800" dirty="0">
                <a:latin typeface="Arial" pitchFamily="34" charset="0"/>
                <a:cs typeface="Arial" pitchFamily="34" charset="0"/>
              </a:rPr>
              <a:t>salle </a:t>
            </a:r>
            <a:r>
              <a:rPr lang="fr-FR" sz="2800" dirty="0" smtClean="0">
                <a:latin typeface="Arial" pitchFamily="34" charset="0"/>
                <a:cs typeface="Arial" pitchFamily="34" charset="0"/>
              </a:rPr>
              <a:t>d'anglais A2</a:t>
            </a:r>
            <a:endParaRPr lang="fr-FR" sz="2800" dirty="0">
              <a:latin typeface="Arial" pitchFamily="34" charset="0"/>
              <a:cs typeface="Arial" pitchFamily="34" charset="0"/>
            </a:endParaRPr>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2730" y="2627784"/>
            <a:ext cx="4680571" cy="2715481"/>
          </a:xfrm>
          <a:prstGeom prst="rect">
            <a:avLst/>
          </a:prstGeom>
        </p:spPr>
      </p:pic>
      <p:sp>
        <p:nvSpPr>
          <p:cNvPr id="2" name="ZoneTexte 1"/>
          <p:cNvSpPr txBox="1"/>
          <p:nvPr/>
        </p:nvSpPr>
        <p:spPr>
          <a:xfrm>
            <a:off x="2770092" y="2132454"/>
            <a:ext cx="151216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Avant</a:t>
            </a:r>
            <a:endParaRPr lang="fr-FR" dirty="0"/>
          </a:p>
        </p:txBody>
      </p:sp>
      <p:sp>
        <p:nvSpPr>
          <p:cNvPr id="12" name="ZoneTexte 11"/>
          <p:cNvSpPr txBox="1"/>
          <p:nvPr/>
        </p:nvSpPr>
        <p:spPr>
          <a:xfrm>
            <a:off x="2708920" y="5652120"/>
            <a:ext cx="151216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Après</a:t>
            </a:r>
            <a:endParaRPr lang="fr-FR" dirty="0"/>
          </a:p>
        </p:txBody>
      </p:sp>
    </p:spTree>
    <p:extLst>
      <p:ext uri="{BB962C8B-B14F-4D97-AF65-F5344CB8AC3E}">
        <p14:creationId xmlns:p14="http://schemas.microsoft.com/office/powerpoint/2010/main" val="49143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2255565" y="598665"/>
            <a:ext cx="2342629"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fr-FR" sz="2400" dirty="0" smtClean="0"/>
              <a:t>Mise en situation</a:t>
            </a:r>
            <a:endParaRPr lang="fr-FR" sz="2400" dirty="0"/>
          </a:p>
        </p:txBody>
      </p:sp>
      <p:sp>
        <p:nvSpPr>
          <p:cNvPr id="9" name="ZoneTexte 8"/>
          <p:cNvSpPr txBox="1"/>
          <p:nvPr/>
        </p:nvSpPr>
        <p:spPr>
          <a:xfrm>
            <a:off x="0" y="2195736"/>
            <a:ext cx="6692106" cy="5139869"/>
          </a:xfrm>
          <a:prstGeom prst="rect">
            <a:avLst/>
          </a:prstGeom>
          <a:noFill/>
        </p:spPr>
        <p:txBody>
          <a:bodyPr wrap="square" rtlCol="0">
            <a:spAutoFit/>
          </a:bodyPr>
          <a:lstStyle/>
          <a:p>
            <a:r>
              <a:rPr lang="fr-FR" sz="1400" dirty="0" smtClean="0">
                <a:latin typeface="Arial" panose="020B0604020202020204" pitchFamily="34" charset="0"/>
                <a:cs typeface="Arial" panose="020B0604020202020204" pitchFamily="34" charset="0"/>
              </a:rPr>
              <a:t>	Un client, le lycée August Bouvet à Romans sur Isère, fait appel à l’entreprise GIRARDET-MOUGEL pour restaurer et repeindre le mur sud de la salle A2. </a:t>
            </a:r>
          </a:p>
          <a:p>
            <a:endParaRPr lang="fr-FR" sz="1400" dirty="0" smtClean="0">
              <a:latin typeface="Arial" panose="020B0604020202020204" pitchFamily="34" charset="0"/>
              <a:cs typeface="Arial" panose="020B0604020202020204" pitchFamily="34" charset="0"/>
            </a:endParaRPr>
          </a:p>
          <a:p>
            <a:r>
              <a:rPr lang="fr-FR" sz="1400" dirty="0" smtClean="0">
                <a:latin typeface="Arial" panose="020B0604020202020204" pitchFamily="34" charset="0"/>
                <a:cs typeface="Arial" panose="020B0604020202020204" pitchFamily="34" charset="0"/>
              </a:rPr>
              <a:t>	Le projet consiste à enlever l’ancien crépis, de le remplacer par des badigeons à la chaux, de créer des briques de terre crue et de représenter le drapeau du royaume uni. Des faïences seront également installer pour éviter que les bureaux puissent dégrader le mur.</a:t>
            </a:r>
          </a:p>
          <a:p>
            <a:endParaRPr lang="fr-FR" sz="1400" dirty="0">
              <a:latin typeface="Arial" panose="020B0604020202020204" pitchFamily="34" charset="0"/>
              <a:cs typeface="Arial" panose="020B0604020202020204" pitchFamily="34" charset="0"/>
            </a:endParaRPr>
          </a:p>
          <a:p>
            <a:r>
              <a:rPr lang="fr-FR" sz="1400" dirty="0" smtClean="0">
                <a:latin typeface="Arial" panose="020B0604020202020204" pitchFamily="34" charset="0"/>
                <a:cs typeface="Arial" panose="020B0604020202020204" pitchFamily="34" charset="0"/>
              </a:rPr>
              <a:t>	Sur ce chantier le client exige de ne travailler que le jeudi matin de 8H00 à 12H00 et le vendredi de 8H00 à 17H00. Le reste du temps la pièce doit être remis dans un état fonctionnel pour le respect des cours. Un nettoyage régulier de la pièce devra être pris en compte sur le planning. De plus ce chantier doit être fini  au plus tard le vendredi 30 avril.</a:t>
            </a:r>
          </a:p>
          <a:p>
            <a:endParaRPr lang="fr-FR" sz="1400" dirty="0">
              <a:latin typeface="Arial" panose="020B0604020202020204" pitchFamily="34" charset="0"/>
              <a:cs typeface="Arial" panose="020B0604020202020204" pitchFamily="34" charset="0"/>
            </a:endParaRPr>
          </a:p>
          <a:p>
            <a:r>
              <a:rPr lang="fr-FR" sz="1400" dirty="0" smtClean="0">
                <a:latin typeface="Arial" panose="020B0604020202020204" pitchFamily="34" charset="0"/>
                <a:cs typeface="Arial" panose="020B0604020202020204" pitchFamily="34" charset="0"/>
              </a:rPr>
              <a:t>	Le mur a une longueur de 8,10 mètre et une hauteur de 3,5 mètre soit une surface de : ……………..  m²</a:t>
            </a:r>
          </a:p>
          <a:p>
            <a:endParaRPr lang="fr-FR" sz="1400" dirty="0" smtClean="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2 équipes seront donc créés pour réaliser ce chantier.</a:t>
            </a:r>
            <a:endParaRPr lang="fr-FR" sz="1400" dirty="0">
              <a:latin typeface="Arial" panose="020B0604020202020204" pitchFamily="34" charset="0"/>
              <a:cs typeface="Arial" panose="020B0604020202020204" pitchFamily="34" charset="0"/>
            </a:endParaRPr>
          </a:p>
          <a:p>
            <a:r>
              <a:rPr lang="fr-FR" sz="1400" dirty="0" smtClean="0">
                <a:latin typeface="Arial" panose="020B0604020202020204" pitchFamily="34" charset="0"/>
                <a:cs typeface="Arial" panose="020B0604020202020204" pitchFamily="34" charset="0"/>
              </a:rPr>
              <a:t>	</a:t>
            </a:r>
          </a:p>
          <a:p>
            <a:endParaRPr lang="fr-FR" sz="1600" dirty="0" smtClean="0">
              <a:latin typeface="Arial" panose="020B0604020202020204" pitchFamily="34" charset="0"/>
              <a:cs typeface="Arial" panose="020B0604020202020204" pitchFamily="34" charset="0"/>
            </a:endParaRPr>
          </a:p>
          <a:p>
            <a:endParaRPr lang="fr-FR" sz="1600" dirty="0" smtClean="0">
              <a:latin typeface="Arial" panose="020B0604020202020204" pitchFamily="34" charset="0"/>
              <a:cs typeface="Arial" panose="020B0604020202020204" pitchFamily="34" charset="0"/>
            </a:endParaRPr>
          </a:p>
          <a:p>
            <a:endParaRPr lang="fr-FR" sz="1600" dirty="0" smtClean="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163" y="395536"/>
            <a:ext cx="915566" cy="1551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664" y="385393"/>
            <a:ext cx="1368152" cy="1663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oneTexte 17"/>
          <p:cNvSpPr txBox="1">
            <a:spLocks noChangeArrowheads="1"/>
          </p:cNvSpPr>
          <p:nvPr/>
        </p:nvSpPr>
        <p:spPr bwMode="auto">
          <a:xfrm>
            <a:off x="4365105" y="0"/>
            <a:ext cx="64807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a:latin typeface="Times New Roman" pitchFamily="18" charset="0"/>
                <a:cs typeface="Times New Roman" pitchFamily="18" charset="0"/>
              </a:rPr>
              <a:t>2AFB</a:t>
            </a:r>
          </a:p>
        </p:txBody>
      </p:sp>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332656" cy="30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ZoneTexte 18"/>
          <p:cNvSpPr txBox="1">
            <a:spLocks noChangeArrowheads="1"/>
          </p:cNvSpPr>
          <p:nvPr/>
        </p:nvSpPr>
        <p:spPr bwMode="auto">
          <a:xfrm>
            <a:off x="332657" y="0"/>
            <a:ext cx="2376264"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200" dirty="0">
                <a:latin typeface="Times New Roman" pitchFamily="18" charset="0"/>
                <a:cs typeface="Times New Roman" pitchFamily="18" charset="0"/>
              </a:rPr>
              <a:t>Lycée Professionnel August Bouvet</a:t>
            </a:r>
          </a:p>
        </p:txBody>
      </p:sp>
      <p:sp>
        <p:nvSpPr>
          <p:cNvPr id="15" name="ZoneTexte 116"/>
          <p:cNvSpPr txBox="1">
            <a:spLocks noChangeArrowheads="1"/>
          </p:cNvSpPr>
          <p:nvPr/>
        </p:nvSpPr>
        <p:spPr bwMode="auto">
          <a:xfrm>
            <a:off x="5013176" y="0"/>
            <a:ext cx="10082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a:latin typeface="Times New Roman" pitchFamily="18" charset="0"/>
                <a:cs typeface="Times New Roman" pitchFamily="18" charset="0"/>
              </a:rPr>
              <a:t>2014-2015</a:t>
            </a:r>
          </a:p>
        </p:txBody>
      </p:sp>
      <p:sp>
        <p:nvSpPr>
          <p:cNvPr id="16" name="ZoneTexte 117"/>
          <p:cNvSpPr txBox="1">
            <a:spLocks noChangeArrowheads="1"/>
          </p:cNvSpPr>
          <p:nvPr/>
        </p:nvSpPr>
        <p:spPr bwMode="auto">
          <a:xfrm>
            <a:off x="6021388" y="0"/>
            <a:ext cx="836612" cy="27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fr-FR" altLang="fr-FR" sz="1200" dirty="0">
                <a:latin typeface="Times New Roman" pitchFamily="18" charset="0"/>
                <a:cs typeface="Times New Roman" pitchFamily="18" charset="0"/>
              </a:rPr>
              <a:t>Page </a:t>
            </a:r>
            <a:r>
              <a:rPr lang="fr-FR" altLang="fr-FR" sz="1200" dirty="0" smtClean="0">
                <a:latin typeface="Times New Roman" pitchFamily="18" charset="0"/>
                <a:cs typeface="Times New Roman" pitchFamily="18" charset="0"/>
              </a:rPr>
              <a:t>2/..</a:t>
            </a:r>
            <a:endParaRPr lang="fr-FR" altLang="fr-FR" sz="1200" dirty="0">
              <a:latin typeface="Times New Roman" pitchFamily="18" charset="0"/>
              <a:cs typeface="Times New Roman" pitchFamily="18" charset="0"/>
            </a:endParaRPr>
          </a:p>
        </p:txBody>
      </p:sp>
      <p:sp>
        <p:nvSpPr>
          <p:cNvPr id="17" name="ZoneTexte 16"/>
          <p:cNvSpPr txBox="1">
            <a:spLocks noChangeArrowheads="1"/>
          </p:cNvSpPr>
          <p:nvPr/>
        </p:nvSpPr>
        <p:spPr bwMode="auto">
          <a:xfrm>
            <a:off x="2708920" y="0"/>
            <a:ext cx="1656183"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smtClean="0">
                <a:latin typeface="Times New Roman" pitchFamily="18" charset="0"/>
                <a:cs typeface="Times New Roman" pitchFamily="18" charset="0"/>
              </a:rPr>
              <a:t>Chantier extérieur n°2</a:t>
            </a:r>
            <a:endParaRPr lang="fr-FR" altLang="fr-FR" sz="1200" dirty="0">
              <a:latin typeface="Times New Roman" pitchFamily="18" charset="0"/>
              <a:cs typeface="Times New Roman" pitchFamily="18" charset="0"/>
            </a:endParaRPr>
          </a:p>
        </p:txBody>
      </p:sp>
    </p:spTree>
    <p:extLst>
      <p:ext uri="{BB962C8B-B14F-4D97-AF65-F5344CB8AC3E}">
        <p14:creationId xmlns:p14="http://schemas.microsoft.com/office/powerpoint/2010/main" val="257799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left)">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Effect transition="in" filter="wipe(left)">
                                      <p:cBhvr>
                                        <p:cTn id="27" dur="500"/>
                                        <p:tgtEl>
                                          <p:spTgt spid="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xEl>
                                              <p:pRg st="9" end="9"/>
                                            </p:txEl>
                                          </p:spTgt>
                                        </p:tgtEl>
                                        <p:attrNameLst>
                                          <p:attrName>style.visibility</p:attrName>
                                        </p:attrNameLst>
                                      </p:cBhvr>
                                      <p:to>
                                        <p:strVal val="visible"/>
                                      </p:to>
                                    </p:set>
                                    <p:animEffect transition="in" filter="wipe(left)">
                                      <p:cBhvr>
                                        <p:cTn id="32"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Connecteur droit 47"/>
          <p:cNvCxnSpPr/>
          <p:nvPr/>
        </p:nvCxnSpPr>
        <p:spPr>
          <a:xfrm rot="5400000" flipH="1">
            <a:off x="-4354537" y="7834314"/>
            <a:ext cx="143669" cy="87312"/>
          </a:xfrm>
          <a:prstGeom prst="line">
            <a:avLst/>
          </a:prstGeom>
        </p:spPr>
        <p:style>
          <a:lnRef idx="1">
            <a:schemeClr val="accent1"/>
          </a:lnRef>
          <a:fillRef idx="0">
            <a:schemeClr val="accent1"/>
          </a:fillRef>
          <a:effectRef idx="0">
            <a:schemeClr val="accent1"/>
          </a:effectRef>
          <a:fontRef idx="minor">
            <a:schemeClr val="tx1"/>
          </a:fontRef>
        </p:style>
      </p:cxnSp>
      <p:sp>
        <p:nvSpPr>
          <p:cNvPr id="77" name="ZoneTexte 17"/>
          <p:cNvSpPr txBox="1">
            <a:spLocks noChangeArrowheads="1"/>
          </p:cNvSpPr>
          <p:nvPr/>
        </p:nvSpPr>
        <p:spPr bwMode="auto">
          <a:xfrm>
            <a:off x="4365105" y="0"/>
            <a:ext cx="64807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a:latin typeface="Times New Roman" pitchFamily="18" charset="0"/>
                <a:cs typeface="Times New Roman" pitchFamily="18" charset="0"/>
              </a:rPr>
              <a:t>2AFB</a:t>
            </a:r>
          </a:p>
        </p:txBody>
      </p:sp>
      <p:pic>
        <p:nvPicPr>
          <p:cNvPr id="7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32656" cy="30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 name="ZoneTexte 18"/>
          <p:cNvSpPr txBox="1">
            <a:spLocks noChangeArrowheads="1"/>
          </p:cNvSpPr>
          <p:nvPr/>
        </p:nvSpPr>
        <p:spPr bwMode="auto">
          <a:xfrm>
            <a:off x="332657" y="0"/>
            <a:ext cx="2376264"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200" dirty="0">
                <a:latin typeface="Times New Roman" pitchFamily="18" charset="0"/>
                <a:cs typeface="Times New Roman" pitchFamily="18" charset="0"/>
              </a:rPr>
              <a:t>Lycée Professionnel August Bouvet</a:t>
            </a:r>
          </a:p>
        </p:txBody>
      </p:sp>
      <p:sp>
        <p:nvSpPr>
          <p:cNvPr id="82" name="ZoneTexte 116"/>
          <p:cNvSpPr txBox="1">
            <a:spLocks noChangeArrowheads="1"/>
          </p:cNvSpPr>
          <p:nvPr/>
        </p:nvSpPr>
        <p:spPr bwMode="auto">
          <a:xfrm>
            <a:off x="5013176" y="0"/>
            <a:ext cx="10082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a:latin typeface="Times New Roman" pitchFamily="18" charset="0"/>
                <a:cs typeface="Times New Roman" pitchFamily="18" charset="0"/>
              </a:rPr>
              <a:t>2014-2015</a:t>
            </a:r>
          </a:p>
        </p:txBody>
      </p:sp>
      <p:sp>
        <p:nvSpPr>
          <p:cNvPr id="83" name="ZoneTexte 117"/>
          <p:cNvSpPr txBox="1">
            <a:spLocks noChangeArrowheads="1"/>
          </p:cNvSpPr>
          <p:nvPr/>
        </p:nvSpPr>
        <p:spPr bwMode="auto">
          <a:xfrm>
            <a:off x="6021388" y="0"/>
            <a:ext cx="836612" cy="27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fr-FR" altLang="fr-FR" sz="1200" dirty="0">
                <a:latin typeface="Times New Roman" pitchFamily="18" charset="0"/>
                <a:cs typeface="Times New Roman" pitchFamily="18" charset="0"/>
              </a:rPr>
              <a:t>Page </a:t>
            </a:r>
            <a:r>
              <a:rPr lang="fr-FR" altLang="fr-FR" sz="1200" dirty="0" smtClean="0">
                <a:latin typeface="Times New Roman" pitchFamily="18" charset="0"/>
                <a:cs typeface="Times New Roman" pitchFamily="18" charset="0"/>
              </a:rPr>
              <a:t>3/..</a:t>
            </a:r>
            <a:endParaRPr lang="fr-FR" altLang="fr-FR" sz="1200" dirty="0">
              <a:latin typeface="Times New Roman" pitchFamily="18" charset="0"/>
              <a:cs typeface="Times New Roman" pitchFamily="18" charset="0"/>
            </a:endParaRPr>
          </a:p>
        </p:txBody>
      </p:sp>
      <p:sp>
        <p:nvSpPr>
          <p:cNvPr id="84" name="ZoneTexte 83"/>
          <p:cNvSpPr txBox="1">
            <a:spLocks noChangeArrowheads="1"/>
          </p:cNvSpPr>
          <p:nvPr/>
        </p:nvSpPr>
        <p:spPr bwMode="auto">
          <a:xfrm>
            <a:off x="2708920" y="0"/>
            <a:ext cx="1656183"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smtClean="0">
                <a:latin typeface="Times New Roman" pitchFamily="18" charset="0"/>
                <a:cs typeface="Times New Roman" pitchFamily="18" charset="0"/>
              </a:rPr>
              <a:t>Chantier extérieur n°2</a:t>
            </a:r>
            <a:endParaRPr lang="fr-FR" altLang="fr-FR" sz="1200" dirty="0">
              <a:latin typeface="Times New Roman" pitchFamily="18" charset="0"/>
              <a:cs typeface="Times New Roman" pitchFamily="18" charset="0"/>
            </a:endParaRPr>
          </a:p>
        </p:txBody>
      </p:sp>
      <p:sp>
        <p:nvSpPr>
          <p:cNvPr id="17" name="ZoneTexte 16"/>
          <p:cNvSpPr txBox="1"/>
          <p:nvPr/>
        </p:nvSpPr>
        <p:spPr>
          <a:xfrm>
            <a:off x="1628800" y="323528"/>
            <a:ext cx="3265959"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fr-FR" sz="2400" dirty="0" smtClean="0"/>
              <a:t>Organisation du chantier</a:t>
            </a:r>
            <a:endParaRPr lang="fr-FR" sz="2400" dirty="0"/>
          </a:p>
        </p:txBody>
      </p:sp>
      <p:sp>
        <p:nvSpPr>
          <p:cNvPr id="19" name="ZoneTexte 18"/>
          <p:cNvSpPr txBox="1"/>
          <p:nvPr/>
        </p:nvSpPr>
        <p:spPr>
          <a:xfrm>
            <a:off x="320508" y="899592"/>
            <a:ext cx="5976664" cy="4524315"/>
          </a:xfrm>
          <a:prstGeom prst="rect">
            <a:avLst/>
          </a:prstGeom>
          <a:noFill/>
        </p:spPr>
        <p:txBody>
          <a:bodyPr wrap="square" rtlCol="0">
            <a:spAutoFit/>
          </a:bodyPr>
          <a:lstStyle/>
          <a:p>
            <a:r>
              <a:rPr lang="fr-FR" dirty="0"/>
              <a:t>Maitre d’œuvre  : Mr DOUANNE</a:t>
            </a:r>
          </a:p>
          <a:p>
            <a:r>
              <a:rPr lang="fr-FR" dirty="0"/>
              <a:t>Conducteur de travaux n°1 : Mr GIRARDET</a:t>
            </a:r>
          </a:p>
          <a:p>
            <a:r>
              <a:rPr lang="fr-FR" dirty="0"/>
              <a:t>Conducteur de travaux n°2 : Mr </a:t>
            </a:r>
            <a:r>
              <a:rPr lang="fr-FR" dirty="0" smtClean="0"/>
              <a:t>MOUGEL</a:t>
            </a:r>
          </a:p>
          <a:p>
            <a:r>
              <a:rPr lang="fr-FR" dirty="0" smtClean="0"/>
              <a:t>Equipe </a:t>
            </a:r>
            <a:r>
              <a:rPr lang="fr-FR" dirty="0" smtClean="0"/>
              <a:t>n°1 : Chef d’équipe</a:t>
            </a:r>
            <a:r>
              <a:rPr lang="fr-FR" dirty="0" smtClean="0"/>
              <a:t>:</a:t>
            </a:r>
          </a:p>
          <a:p>
            <a:r>
              <a:rPr lang="fr-FR" dirty="0"/>
              <a:t>	 </a:t>
            </a:r>
            <a:r>
              <a:rPr lang="fr-FR" dirty="0" smtClean="0"/>
              <a:t>    Magasinier:</a:t>
            </a:r>
          </a:p>
          <a:p>
            <a:r>
              <a:rPr lang="fr-FR" dirty="0"/>
              <a:t>	</a:t>
            </a:r>
            <a:r>
              <a:rPr lang="fr-FR" dirty="0" smtClean="0"/>
              <a:t>     Ouvrier Qualifié n°1 :</a:t>
            </a:r>
          </a:p>
          <a:p>
            <a:r>
              <a:rPr lang="fr-FR" dirty="0"/>
              <a:t>	</a:t>
            </a:r>
            <a:r>
              <a:rPr lang="fr-FR" dirty="0" smtClean="0"/>
              <a:t>     Ouvrier </a:t>
            </a:r>
            <a:r>
              <a:rPr lang="fr-FR" dirty="0"/>
              <a:t>Qualifié </a:t>
            </a:r>
            <a:r>
              <a:rPr lang="fr-FR" dirty="0" smtClean="0"/>
              <a:t>n°2 :</a:t>
            </a:r>
          </a:p>
          <a:p>
            <a:r>
              <a:rPr lang="fr-FR" dirty="0"/>
              <a:t>	</a:t>
            </a:r>
            <a:r>
              <a:rPr lang="fr-FR" dirty="0" smtClean="0"/>
              <a:t>     </a:t>
            </a:r>
            <a:r>
              <a:rPr lang="fr-FR" dirty="0"/>
              <a:t>Ouvrier Qualifié </a:t>
            </a:r>
            <a:r>
              <a:rPr lang="fr-FR" dirty="0" smtClean="0"/>
              <a:t>n°3 :</a:t>
            </a:r>
          </a:p>
          <a:p>
            <a:r>
              <a:rPr lang="fr-FR" dirty="0"/>
              <a:t>	</a:t>
            </a:r>
            <a:r>
              <a:rPr lang="fr-FR" dirty="0" smtClean="0"/>
              <a:t>     Ouvrier </a:t>
            </a:r>
            <a:r>
              <a:rPr lang="fr-FR" dirty="0"/>
              <a:t>Qualifié </a:t>
            </a:r>
            <a:r>
              <a:rPr lang="fr-FR" dirty="0" smtClean="0"/>
              <a:t>n°4 :</a:t>
            </a:r>
          </a:p>
          <a:p>
            <a:r>
              <a:rPr lang="fr-FR" dirty="0"/>
              <a:t>Equipe </a:t>
            </a:r>
            <a:r>
              <a:rPr lang="fr-FR" dirty="0" smtClean="0"/>
              <a:t>n°2 </a:t>
            </a:r>
            <a:r>
              <a:rPr lang="fr-FR" dirty="0"/>
              <a:t>: Chef d’équipe:</a:t>
            </a:r>
          </a:p>
          <a:p>
            <a:r>
              <a:rPr lang="fr-FR" dirty="0"/>
              <a:t>	     Magasinier:</a:t>
            </a:r>
          </a:p>
          <a:p>
            <a:r>
              <a:rPr lang="fr-FR" dirty="0"/>
              <a:t>	     Ouvrier Qualifié n°1 :</a:t>
            </a:r>
          </a:p>
          <a:p>
            <a:r>
              <a:rPr lang="fr-FR" dirty="0"/>
              <a:t>	     Ouvrier Qualifié n°2 :</a:t>
            </a:r>
          </a:p>
          <a:p>
            <a:r>
              <a:rPr lang="fr-FR" dirty="0"/>
              <a:t>	</a:t>
            </a:r>
            <a:endParaRPr lang="fr-FR" dirty="0" smtClean="0"/>
          </a:p>
          <a:p>
            <a:r>
              <a:rPr lang="fr-FR" dirty="0" smtClean="0"/>
              <a:t>Participation de Mr BEGUIN pour le bon déroulement du chantier.</a:t>
            </a:r>
          </a:p>
        </p:txBody>
      </p:sp>
    </p:spTree>
    <p:extLst>
      <p:ext uri="{BB962C8B-B14F-4D97-AF65-F5344CB8AC3E}">
        <p14:creationId xmlns:p14="http://schemas.microsoft.com/office/powerpoint/2010/main" val="208011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lef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wipe(left)">
                                      <p:cBhvr>
                                        <p:cTn id="12" dur="500"/>
                                        <p:tgtEl>
                                          <p:spTgt spid="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wipe(left)">
                                      <p:cBhvr>
                                        <p:cTn id="17" dur="500"/>
                                        <p:tgtEl>
                                          <p:spTgt spid="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
                                            <p:txEl>
                                              <p:pRg st="3" end="3"/>
                                            </p:txEl>
                                          </p:spTgt>
                                        </p:tgtEl>
                                        <p:attrNameLst>
                                          <p:attrName>style.visibility</p:attrName>
                                        </p:attrNameLst>
                                      </p:cBhvr>
                                      <p:to>
                                        <p:strVal val="visible"/>
                                      </p:to>
                                    </p:set>
                                    <p:animEffect transition="in" filter="wipe(left)">
                                      <p:cBhvr>
                                        <p:cTn id="22" dur="500"/>
                                        <p:tgtEl>
                                          <p:spTgt spid="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9">
                                            <p:txEl>
                                              <p:pRg st="4" end="4"/>
                                            </p:txEl>
                                          </p:spTgt>
                                        </p:tgtEl>
                                        <p:attrNameLst>
                                          <p:attrName>style.visibility</p:attrName>
                                        </p:attrNameLst>
                                      </p:cBhvr>
                                      <p:to>
                                        <p:strVal val="visible"/>
                                      </p:to>
                                    </p:set>
                                    <p:animEffect transition="in" filter="wipe(left)">
                                      <p:cBhvr>
                                        <p:cTn id="27" dur="500"/>
                                        <p:tgtEl>
                                          <p:spTgt spid="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9">
                                            <p:txEl>
                                              <p:pRg st="5" end="5"/>
                                            </p:txEl>
                                          </p:spTgt>
                                        </p:tgtEl>
                                        <p:attrNameLst>
                                          <p:attrName>style.visibility</p:attrName>
                                        </p:attrNameLst>
                                      </p:cBhvr>
                                      <p:to>
                                        <p:strVal val="visible"/>
                                      </p:to>
                                    </p:set>
                                    <p:animEffect transition="in" filter="wipe(left)">
                                      <p:cBhvr>
                                        <p:cTn id="32" dur="500"/>
                                        <p:tgtEl>
                                          <p:spTgt spid="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9">
                                            <p:txEl>
                                              <p:pRg st="6" end="6"/>
                                            </p:txEl>
                                          </p:spTgt>
                                        </p:tgtEl>
                                        <p:attrNameLst>
                                          <p:attrName>style.visibility</p:attrName>
                                        </p:attrNameLst>
                                      </p:cBhvr>
                                      <p:to>
                                        <p:strVal val="visible"/>
                                      </p:to>
                                    </p:set>
                                    <p:animEffect transition="in" filter="wipe(left)">
                                      <p:cBhvr>
                                        <p:cTn id="37" dur="500"/>
                                        <p:tgtEl>
                                          <p:spTgt spid="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9">
                                            <p:txEl>
                                              <p:pRg st="7" end="7"/>
                                            </p:txEl>
                                          </p:spTgt>
                                        </p:tgtEl>
                                        <p:attrNameLst>
                                          <p:attrName>style.visibility</p:attrName>
                                        </p:attrNameLst>
                                      </p:cBhvr>
                                      <p:to>
                                        <p:strVal val="visible"/>
                                      </p:to>
                                    </p:set>
                                    <p:animEffect transition="in" filter="wipe(left)">
                                      <p:cBhvr>
                                        <p:cTn id="42" dur="500"/>
                                        <p:tgtEl>
                                          <p:spTgt spid="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9">
                                            <p:txEl>
                                              <p:pRg st="8" end="8"/>
                                            </p:txEl>
                                          </p:spTgt>
                                        </p:tgtEl>
                                        <p:attrNameLst>
                                          <p:attrName>style.visibility</p:attrName>
                                        </p:attrNameLst>
                                      </p:cBhvr>
                                      <p:to>
                                        <p:strVal val="visible"/>
                                      </p:to>
                                    </p:set>
                                    <p:animEffect transition="in" filter="wipe(left)">
                                      <p:cBhvr>
                                        <p:cTn id="47" dur="500"/>
                                        <p:tgtEl>
                                          <p:spTgt spid="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9">
                                            <p:txEl>
                                              <p:pRg st="13" end="13"/>
                                            </p:txEl>
                                          </p:spTgt>
                                        </p:tgtEl>
                                        <p:attrNameLst>
                                          <p:attrName>style.visibility</p:attrName>
                                        </p:attrNameLst>
                                      </p:cBhvr>
                                      <p:to>
                                        <p:strVal val="visible"/>
                                      </p:to>
                                    </p:set>
                                    <p:animEffect transition="in" filter="wipe(left)">
                                      <p:cBhvr>
                                        <p:cTn id="52" dur="500"/>
                                        <p:tgtEl>
                                          <p:spTgt spid="19">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9">
                                            <p:txEl>
                                              <p:pRg st="14" end="14"/>
                                            </p:txEl>
                                          </p:spTgt>
                                        </p:tgtEl>
                                        <p:attrNameLst>
                                          <p:attrName>style.visibility</p:attrName>
                                        </p:attrNameLst>
                                      </p:cBhvr>
                                      <p:to>
                                        <p:strVal val="visible"/>
                                      </p:to>
                                    </p:set>
                                    <p:animEffect transition="in" filter="wipe(left)">
                                      <p:cBhvr>
                                        <p:cTn id="57" dur="500"/>
                                        <p:tgtEl>
                                          <p:spTgt spid="19">
                                            <p:txEl>
                                              <p:pRg st="14" end="1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9">
                                            <p:txEl>
                                              <p:pRg st="9" end="9"/>
                                            </p:txEl>
                                          </p:spTgt>
                                        </p:tgtEl>
                                        <p:attrNameLst>
                                          <p:attrName>style.visibility</p:attrName>
                                        </p:attrNameLst>
                                      </p:cBhvr>
                                      <p:to>
                                        <p:strVal val="visible"/>
                                      </p:to>
                                    </p:set>
                                    <p:animEffect transition="in" filter="wipe(left)">
                                      <p:cBhvr>
                                        <p:cTn id="62" dur="500"/>
                                        <p:tgtEl>
                                          <p:spTgt spid="19">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9">
                                            <p:txEl>
                                              <p:pRg st="10" end="10"/>
                                            </p:txEl>
                                          </p:spTgt>
                                        </p:tgtEl>
                                        <p:attrNameLst>
                                          <p:attrName>style.visibility</p:attrName>
                                        </p:attrNameLst>
                                      </p:cBhvr>
                                      <p:to>
                                        <p:strVal val="visible"/>
                                      </p:to>
                                    </p:set>
                                    <p:animEffect transition="in" filter="wipe(left)">
                                      <p:cBhvr>
                                        <p:cTn id="67" dur="500"/>
                                        <p:tgtEl>
                                          <p:spTgt spid="19">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9">
                                            <p:txEl>
                                              <p:pRg st="11" end="11"/>
                                            </p:txEl>
                                          </p:spTgt>
                                        </p:tgtEl>
                                        <p:attrNameLst>
                                          <p:attrName>style.visibility</p:attrName>
                                        </p:attrNameLst>
                                      </p:cBhvr>
                                      <p:to>
                                        <p:strVal val="visible"/>
                                      </p:to>
                                    </p:set>
                                    <p:animEffect transition="in" filter="wipe(left)">
                                      <p:cBhvr>
                                        <p:cTn id="72" dur="500"/>
                                        <p:tgtEl>
                                          <p:spTgt spid="19">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9">
                                            <p:txEl>
                                              <p:pRg st="12" end="12"/>
                                            </p:txEl>
                                          </p:spTgt>
                                        </p:tgtEl>
                                        <p:attrNameLst>
                                          <p:attrName>style.visibility</p:attrName>
                                        </p:attrNameLst>
                                      </p:cBhvr>
                                      <p:to>
                                        <p:strVal val="visible"/>
                                      </p:to>
                                    </p:set>
                                    <p:animEffect transition="in" filter="wipe(left)">
                                      <p:cBhvr>
                                        <p:cTn id="77" dur="500"/>
                                        <p:tgtEl>
                                          <p:spTgt spid="1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73</Words>
  <Application>Microsoft Office PowerPoint</Application>
  <PresentationFormat>Affichage à l'écran (4:3)</PresentationFormat>
  <Paragraphs>47</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lapetitegre</dc:creator>
  <cp:lastModifiedBy>lapetitegre</cp:lastModifiedBy>
  <cp:revision>3</cp:revision>
  <dcterms:created xsi:type="dcterms:W3CDTF">2015-03-17T17:58:19Z</dcterms:created>
  <dcterms:modified xsi:type="dcterms:W3CDTF">2015-03-23T07:43:49Z</dcterms:modified>
</cp:coreProperties>
</file>