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32" r:id="rId3"/>
    <p:sldId id="335" r:id="rId4"/>
    <p:sldId id="336" r:id="rId5"/>
    <p:sldId id="357" r:id="rId6"/>
    <p:sldId id="356" r:id="rId7"/>
    <p:sldId id="337" r:id="rId8"/>
    <p:sldId id="355" r:id="rId9"/>
    <p:sldId id="344" r:id="rId10"/>
    <p:sldId id="345" r:id="rId11"/>
    <p:sldId id="358" r:id="rId12"/>
    <p:sldId id="359" r:id="rId13"/>
    <p:sldId id="360" r:id="rId14"/>
    <p:sldId id="361" r:id="rId15"/>
    <p:sldId id="362" r:id="rId16"/>
    <p:sldId id="352" r:id="rId17"/>
    <p:sldId id="363"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3"/>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0CDC8-02BA-0946-B583-67B1F861C1D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340DA16-AC92-7F4D-A205-B2B21D73C8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CCA7317-B0F6-384E-BB2B-000B0E9CD115}"/>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5" name="Espace réservé du pied de page 4">
            <a:extLst>
              <a:ext uri="{FF2B5EF4-FFF2-40B4-BE49-F238E27FC236}">
                <a16:creationId xmlns:a16="http://schemas.microsoft.com/office/drawing/2014/main" id="{F167BAE4-B40D-C549-A5C8-3B51093EC8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6EFAC5-7E87-ED48-BC81-35EE23E5A1E1}"/>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413220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6A9E0D-F201-0E40-89D8-63A931D213C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5E18558-110C-B84F-B5FC-434E787ACC4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F4A5DE-E072-2543-9521-B39D0F5B4327}"/>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5" name="Espace réservé du pied de page 4">
            <a:extLst>
              <a:ext uri="{FF2B5EF4-FFF2-40B4-BE49-F238E27FC236}">
                <a16:creationId xmlns:a16="http://schemas.microsoft.com/office/drawing/2014/main" id="{32C0E23D-97F6-E14F-972C-A14412DE76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031A20C-4547-254E-B3B7-760CC4A0C675}"/>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268988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C61352A-FECC-B142-9301-C71FF2999F1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75D2626-A979-1243-B5BF-B7D21E50D91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ECC2B8-4529-024E-B6EF-46E468D2B9DE}"/>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5" name="Espace réservé du pied de page 4">
            <a:extLst>
              <a:ext uri="{FF2B5EF4-FFF2-40B4-BE49-F238E27FC236}">
                <a16:creationId xmlns:a16="http://schemas.microsoft.com/office/drawing/2014/main" id="{E4B97D25-C7E2-2741-9426-69416FDABE6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2A3FC9D-F0A4-0A4A-92E9-3D9B00865A52}"/>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189453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09600" y="292100"/>
            <a:ext cx="10972800" cy="1384300"/>
          </a:xfrm>
        </p:spPr>
        <p:txBody>
          <a:bodyPr/>
          <a:lstStyle/>
          <a:p>
            <a:r>
              <a:rPr lang="fr-FR"/>
              <a:t>Cliquez pour modifier le style du titre</a:t>
            </a:r>
          </a:p>
        </p:txBody>
      </p:sp>
      <p:sp>
        <p:nvSpPr>
          <p:cNvPr id="3" name="Espace réservé du tableau 2"/>
          <p:cNvSpPr>
            <a:spLocks noGrp="1"/>
          </p:cNvSpPr>
          <p:nvPr>
            <p:ph type="tbl" idx="1"/>
          </p:nvPr>
        </p:nvSpPr>
        <p:spPr>
          <a:xfrm>
            <a:off x="609600" y="1905000"/>
            <a:ext cx="10972800" cy="4114800"/>
          </a:xfrm>
        </p:spPr>
        <p:txBody>
          <a:bodyPr/>
          <a:lstStyle/>
          <a:p>
            <a:pPr lvl="0"/>
            <a:endParaRPr lang="fr-FR" noProof="0"/>
          </a:p>
        </p:txBody>
      </p:sp>
      <p:sp>
        <p:nvSpPr>
          <p:cNvPr id="4" name="Rectangle 4">
            <a:extLst>
              <a:ext uri="{FF2B5EF4-FFF2-40B4-BE49-F238E27FC236}">
                <a16:creationId xmlns:a16="http://schemas.microsoft.com/office/drawing/2014/main" id="{A3BDDDC1-4694-0840-AE7D-CF31570CF8E4}"/>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A71CF4B0-F767-3E40-8860-19ACC7A3145A}"/>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5CCF5B28-B8FA-F24F-9DEF-27D23C68754E}"/>
              </a:ext>
            </a:extLst>
          </p:cNvPr>
          <p:cNvSpPr>
            <a:spLocks noGrp="1" noChangeArrowheads="1"/>
          </p:cNvSpPr>
          <p:nvPr>
            <p:ph type="sldNum" sz="quarter" idx="12"/>
          </p:nvPr>
        </p:nvSpPr>
        <p:spPr>
          <a:ln/>
        </p:spPr>
        <p:txBody>
          <a:bodyPr/>
          <a:lstStyle>
            <a:lvl1pPr>
              <a:defRPr/>
            </a:lvl1pPr>
          </a:lstStyle>
          <a:p>
            <a:pPr>
              <a:defRPr/>
            </a:pPr>
            <a:fld id="{749F30E8-5018-274D-BEC7-23FBF325106D}" type="slidenum">
              <a:rPr lang="fr-FR" altLang="fr-FR"/>
              <a:pPr>
                <a:defRPr/>
              </a:pPr>
              <a:t>‹N°›</a:t>
            </a:fld>
            <a:endParaRPr lang="fr-FR" altLang="fr-FR"/>
          </a:p>
        </p:txBody>
      </p:sp>
    </p:spTree>
    <p:extLst>
      <p:ext uri="{BB962C8B-B14F-4D97-AF65-F5344CB8AC3E}">
        <p14:creationId xmlns:p14="http://schemas.microsoft.com/office/powerpoint/2010/main" val="3408982257"/>
      </p:ext>
    </p:extLst>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F9E119-24E6-D34E-9AD6-6D52F86C9DF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56C7421-CEFC-0F46-921A-033EF4F15E9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B1B17B7-1776-5B4F-B631-8B22A68F3D47}"/>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5" name="Espace réservé du pied de page 4">
            <a:extLst>
              <a:ext uri="{FF2B5EF4-FFF2-40B4-BE49-F238E27FC236}">
                <a16:creationId xmlns:a16="http://schemas.microsoft.com/office/drawing/2014/main" id="{FB7228F0-FAD4-C049-B855-5E67A167B03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0CFAD1-D5C3-EA41-89E5-6D7E76063FC0}"/>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3194386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0DC60B-40B3-2949-A850-B83FA84B0D7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2196A3D-F8BF-4743-9F69-9D650AE809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4A00E61-ED06-0148-9D69-48AE124EFDC9}"/>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5" name="Espace réservé du pied de page 4">
            <a:extLst>
              <a:ext uri="{FF2B5EF4-FFF2-40B4-BE49-F238E27FC236}">
                <a16:creationId xmlns:a16="http://schemas.microsoft.com/office/drawing/2014/main" id="{93EDDFB3-8C91-8E45-8C75-3E819D1072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21FBB92-D3A5-0B46-9485-9EA44047EC4E}"/>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2960080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2B3D2A-9A3C-474B-B00C-C6FA257D94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4B83C17-CFA8-3D49-9305-6700C8FC929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C3DCDC3-273B-E44A-AC35-A38F95753ED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39E9AC5-356F-9E42-A112-7217F47C2B7C}"/>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6" name="Espace réservé du pied de page 5">
            <a:extLst>
              <a:ext uri="{FF2B5EF4-FFF2-40B4-BE49-F238E27FC236}">
                <a16:creationId xmlns:a16="http://schemas.microsoft.com/office/drawing/2014/main" id="{DBCC4945-0335-524B-A307-7AB9132FBBB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9CB979A-AD4D-4A4B-86D7-AC90080D15EC}"/>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23696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062C6E-FF5A-D846-8E29-482DF478A07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8F832D0-9E28-604D-82EB-5233473CD1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91D2D27-A936-F741-AF6E-DE4A27B4F2D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79CD29A-CD57-D746-ABE9-8BED3548F6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C0157C3-A778-814A-B6EA-D58FE1B747D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5219B90-1608-1D4B-A867-28C44BF984DD}"/>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8" name="Espace réservé du pied de page 7">
            <a:extLst>
              <a:ext uri="{FF2B5EF4-FFF2-40B4-BE49-F238E27FC236}">
                <a16:creationId xmlns:a16="http://schemas.microsoft.com/office/drawing/2014/main" id="{3248346E-92B7-0347-9E49-BC63885DEA8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69B5B19-AA6B-1F42-BD73-86FB692369AF}"/>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200214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09A6D-3D75-1B47-B57C-CFABDE1C7C9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B00C7E8-855C-2642-AFEB-DF9AB6B13E69}"/>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4" name="Espace réservé du pied de page 3">
            <a:extLst>
              <a:ext uri="{FF2B5EF4-FFF2-40B4-BE49-F238E27FC236}">
                <a16:creationId xmlns:a16="http://schemas.microsoft.com/office/drawing/2014/main" id="{2FBA7A32-A171-6A43-8967-46344C4BC53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46A2493-5258-E94A-ACA2-F076B99E86A5}"/>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273850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226DD4D-F7C3-EB45-931D-0536F2D1ECAC}"/>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3" name="Espace réservé du pied de page 2">
            <a:extLst>
              <a:ext uri="{FF2B5EF4-FFF2-40B4-BE49-F238E27FC236}">
                <a16:creationId xmlns:a16="http://schemas.microsoft.com/office/drawing/2014/main" id="{00E3D892-3FB6-E44B-B1D5-2E756D67D47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9511779-1FCA-0440-98D8-BD01740C742A}"/>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327442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2ED63B-E8E7-1049-98D2-726668246D2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67695D7-E923-3B44-9289-72A074D92B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DAB7DCC-3DE3-B741-ADC4-83A9D5633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F2AB3FF-D624-7845-9945-260E48D90ECF}"/>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6" name="Espace réservé du pied de page 5">
            <a:extLst>
              <a:ext uri="{FF2B5EF4-FFF2-40B4-BE49-F238E27FC236}">
                <a16:creationId xmlns:a16="http://schemas.microsoft.com/office/drawing/2014/main" id="{9536069E-C0B6-4845-9A57-8F855EF6E21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1E47A49-4AB9-4444-AF11-2167C2DF8E2C}"/>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180272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BEA600-1C1D-CF4B-AA8B-978E1653625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26D9BCB-93EC-4C4D-AC6B-6ACBAD83A4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03713CA-E460-0D42-A250-463C21542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27D6D82-69C2-8346-AE28-F415CDDE5010}"/>
              </a:ext>
            </a:extLst>
          </p:cNvPr>
          <p:cNvSpPr>
            <a:spLocks noGrp="1"/>
          </p:cNvSpPr>
          <p:nvPr>
            <p:ph type="dt" sz="half" idx="10"/>
          </p:nvPr>
        </p:nvSpPr>
        <p:spPr/>
        <p:txBody>
          <a:bodyPr/>
          <a:lstStyle/>
          <a:p>
            <a:fld id="{441B82B5-57A1-DB40-9521-835FEEAEC95E}" type="datetimeFigureOut">
              <a:rPr lang="fr-FR" smtClean="0"/>
              <a:t>21/01/2021</a:t>
            </a:fld>
            <a:endParaRPr lang="fr-FR"/>
          </a:p>
        </p:txBody>
      </p:sp>
      <p:sp>
        <p:nvSpPr>
          <p:cNvPr id="6" name="Espace réservé du pied de page 5">
            <a:extLst>
              <a:ext uri="{FF2B5EF4-FFF2-40B4-BE49-F238E27FC236}">
                <a16:creationId xmlns:a16="http://schemas.microsoft.com/office/drawing/2014/main" id="{9C24E8B0-78E9-9747-B2F8-99744BB2E59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57BCD00-1E60-7749-A62A-3210A11C1A0B}"/>
              </a:ext>
            </a:extLst>
          </p:cNvPr>
          <p:cNvSpPr>
            <a:spLocks noGrp="1"/>
          </p:cNvSpPr>
          <p:nvPr>
            <p:ph type="sldNum" sz="quarter" idx="12"/>
          </p:nvPr>
        </p:nvSpPr>
        <p:spPr/>
        <p:txBody>
          <a:bodyPr/>
          <a:lstStyle/>
          <a:p>
            <a:fld id="{57A8CAB4-1F63-344C-BA0D-BDE5BB5A14A5}" type="slidenum">
              <a:rPr lang="fr-FR" smtClean="0"/>
              <a:t>‹N°›</a:t>
            </a:fld>
            <a:endParaRPr lang="fr-FR"/>
          </a:p>
        </p:txBody>
      </p:sp>
    </p:spTree>
    <p:extLst>
      <p:ext uri="{BB962C8B-B14F-4D97-AF65-F5344CB8AC3E}">
        <p14:creationId xmlns:p14="http://schemas.microsoft.com/office/powerpoint/2010/main" val="72437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FB19D28-F1E8-B140-BEB3-476ABE607F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D392297-1C51-B44D-9C02-08C689C9F5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E80659B-545F-AA4A-9EFA-A99B90BA05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B82B5-57A1-DB40-9521-835FEEAEC95E}" type="datetimeFigureOut">
              <a:rPr lang="fr-FR" smtClean="0"/>
              <a:t>21/01/2021</a:t>
            </a:fld>
            <a:endParaRPr lang="fr-FR"/>
          </a:p>
        </p:txBody>
      </p:sp>
      <p:sp>
        <p:nvSpPr>
          <p:cNvPr id="5" name="Espace réservé du pied de page 4">
            <a:extLst>
              <a:ext uri="{FF2B5EF4-FFF2-40B4-BE49-F238E27FC236}">
                <a16:creationId xmlns:a16="http://schemas.microsoft.com/office/drawing/2014/main" id="{89312860-B2DA-B74C-813B-D165BA19AE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7782324-821C-B04A-BADC-DBD5938E92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8CAB4-1F63-344C-BA0D-BDE5BB5A14A5}" type="slidenum">
              <a:rPr lang="fr-FR" smtClean="0"/>
              <a:t>‹N°›</a:t>
            </a:fld>
            <a:endParaRPr lang="fr-FR"/>
          </a:p>
        </p:txBody>
      </p:sp>
    </p:spTree>
    <p:extLst>
      <p:ext uri="{BB962C8B-B14F-4D97-AF65-F5344CB8AC3E}">
        <p14:creationId xmlns:p14="http://schemas.microsoft.com/office/powerpoint/2010/main" val="3532542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DF26E5-59C8-6A4D-BCFB-F5D4B505F30C}"/>
              </a:ext>
            </a:extLst>
          </p:cNvPr>
          <p:cNvSpPr>
            <a:spLocks noGrp="1"/>
          </p:cNvSpPr>
          <p:nvPr>
            <p:ph type="ctrTitle"/>
          </p:nvPr>
        </p:nvSpPr>
        <p:spPr>
          <a:xfrm>
            <a:off x="1524000" y="409903"/>
            <a:ext cx="9144000" cy="3100060"/>
          </a:xfrm>
        </p:spPr>
        <p:txBody>
          <a:bodyPr>
            <a:noAutofit/>
          </a:bodyPr>
          <a:lstStyle/>
          <a:p>
            <a:pPr algn="l"/>
            <a:r>
              <a:rPr lang="fr-FR" sz="4000" b="1" dirty="0">
                <a:solidFill>
                  <a:schemeClr val="accent4">
                    <a:lumMod val="75000"/>
                  </a:schemeClr>
                </a:solidFill>
              </a:rPr>
              <a:t>MODULE</a:t>
            </a:r>
            <a:br>
              <a:rPr lang="fr-FR" sz="4000" b="1" dirty="0">
                <a:solidFill>
                  <a:schemeClr val="accent4">
                    <a:lumMod val="75000"/>
                  </a:schemeClr>
                </a:solidFill>
              </a:rPr>
            </a:br>
            <a:r>
              <a:rPr lang="fr-FR" sz="4000" b="1" dirty="0">
                <a:solidFill>
                  <a:schemeClr val="accent4">
                    <a:lumMod val="75000"/>
                  </a:schemeClr>
                </a:solidFill>
              </a:rPr>
              <a:t>GESTION FINANCIÈRE  </a:t>
            </a:r>
            <a:br>
              <a:rPr lang="fr-FR" sz="4000" dirty="0"/>
            </a:br>
            <a:r>
              <a:rPr lang="fr-FR" sz="4000" dirty="0"/>
              <a:t>			</a:t>
            </a:r>
            <a:r>
              <a:rPr lang="fr-FR" sz="2800" b="1" dirty="0">
                <a:solidFill>
                  <a:schemeClr val="accent4">
                    <a:lumMod val="50000"/>
                  </a:schemeClr>
                </a:solidFill>
              </a:rPr>
              <a:t>ENS 01</a:t>
            </a:r>
            <a:r>
              <a:rPr lang="fr-FR" sz="3600" b="1" dirty="0">
                <a:solidFill>
                  <a:schemeClr val="accent4">
                    <a:lumMod val="50000"/>
                  </a:schemeClr>
                </a:solidFill>
              </a:rPr>
              <a:t>,</a:t>
            </a:r>
            <a:r>
              <a:rPr lang="fr-FR" sz="2800" b="1" dirty="0">
                <a:solidFill>
                  <a:schemeClr val="accent4">
                    <a:lumMod val="50000"/>
                  </a:schemeClr>
                </a:solidFill>
              </a:rPr>
              <a:t>SEMESTRE 5, FILIÈRE GESTION</a:t>
            </a:r>
            <a:r>
              <a:rPr lang="fr-FR" sz="3200" b="1" dirty="0">
                <a:solidFill>
                  <a:schemeClr val="accent4">
                    <a:lumMod val="50000"/>
                  </a:schemeClr>
                </a:solidFill>
              </a:rPr>
              <a:t> </a:t>
            </a:r>
            <a:br>
              <a:rPr lang="fr-FR" sz="3200" b="1" dirty="0">
                <a:solidFill>
                  <a:schemeClr val="accent4">
                    <a:lumMod val="50000"/>
                  </a:schemeClr>
                </a:solidFill>
              </a:rPr>
            </a:br>
            <a:r>
              <a:rPr lang="fr-FR" sz="3200" b="1" dirty="0">
                <a:solidFill>
                  <a:schemeClr val="accent4">
                    <a:lumMod val="50000"/>
                  </a:schemeClr>
                </a:solidFill>
              </a:rPr>
              <a:t>			            </a:t>
            </a:r>
            <a:r>
              <a:rPr lang="fr-FR" sz="2800" b="1" i="1" dirty="0">
                <a:solidFill>
                  <a:schemeClr val="accent4">
                    <a:lumMod val="50000"/>
                  </a:schemeClr>
                </a:solidFill>
              </a:rPr>
              <a:t>Pr. H. MESK, FSJESAC-CASABLANCA</a:t>
            </a:r>
            <a:br>
              <a:rPr lang="fr-FR" sz="3200" dirty="0"/>
            </a:br>
            <a:endParaRPr lang="fr-FR" sz="4000" dirty="0"/>
          </a:p>
        </p:txBody>
      </p:sp>
      <p:sp>
        <p:nvSpPr>
          <p:cNvPr id="3" name="Sous-titre 2">
            <a:extLst>
              <a:ext uri="{FF2B5EF4-FFF2-40B4-BE49-F238E27FC236}">
                <a16:creationId xmlns:a16="http://schemas.microsoft.com/office/drawing/2014/main" id="{FA0DE1A4-3208-7244-9E43-B76740040EA2}"/>
              </a:ext>
            </a:extLst>
          </p:cNvPr>
          <p:cNvSpPr>
            <a:spLocks noGrp="1"/>
          </p:cNvSpPr>
          <p:nvPr>
            <p:ph type="subTitle" idx="1"/>
          </p:nvPr>
        </p:nvSpPr>
        <p:spPr>
          <a:xfrm>
            <a:off x="1387366" y="3429000"/>
            <a:ext cx="9280634" cy="2320159"/>
          </a:xfrm>
        </p:spPr>
        <p:txBody>
          <a:bodyPr>
            <a:normAutofit/>
          </a:bodyPr>
          <a:lstStyle/>
          <a:p>
            <a:endParaRPr lang="fr-FR" sz="3600" b="1" dirty="0">
              <a:solidFill>
                <a:schemeClr val="accent2">
                  <a:lumMod val="75000"/>
                </a:schemeClr>
              </a:solidFill>
            </a:endParaRPr>
          </a:p>
          <a:p>
            <a:r>
              <a:rPr lang="fr-FR" sz="3600" b="1" dirty="0">
                <a:solidFill>
                  <a:schemeClr val="accent2">
                    <a:lumMod val="75000"/>
                  </a:schemeClr>
                </a:solidFill>
              </a:rPr>
              <a:t>FINANCEMENT DE PROJETS D’INVESTISSEMENT</a:t>
            </a:r>
          </a:p>
        </p:txBody>
      </p:sp>
    </p:spTree>
    <p:extLst>
      <p:ext uri="{BB962C8B-B14F-4D97-AF65-F5344CB8AC3E}">
        <p14:creationId xmlns:p14="http://schemas.microsoft.com/office/powerpoint/2010/main" val="2980201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31D5B39D-8709-A34B-B466-A428907ED832}"/>
              </a:ext>
            </a:extLst>
          </p:cNvPr>
          <p:cNvSpPr>
            <a:spLocks noGrp="1" noChangeArrowheads="1"/>
          </p:cNvSpPr>
          <p:nvPr>
            <p:ph type="title"/>
          </p:nvPr>
        </p:nvSpPr>
        <p:spPr>
          <a:xfrm>
            <a:off x="1992313" y="0"/>
            <a:ext cx="8229600" cy="431800"/>
          </a:xfrm>
        </p:spPr>
        <p:txBody>
          <a:bodyPr>
            <a:normAutofit fontScale="90000"/>
          </a:bodyPr>
          <a:lstStyle/>
          <a:p>
            <a:pPr algn="ctr" eaLnBrk="1" hangingPunct="1">
              <a:defRPr/>
            </a:pPr>
            <a:r>
              <a:rPr lang="fr-FR" sz="3600" b="1"/>
              <a:t>Présentation du PF</a:t>
            </a:r>
          </a:p>
        </p:txBody>
      </p:sp>
      <p:graphicFrame>
        <p:nvGraphicFramePr>
          <p:cNvPr id="124994" name="Group 66">
            <a:extLst>
              <a:ext uri="{FF2B5EF4-FFF2-40B4-BE49-F238E27FC236}">
                <a16:creationId xmlns:a16="http://schemas.microsoft.com/office/drawing/2014/main" id="{01D2E2FC-6425-3E41-A15D-16BF8518FB38}"/>
              </a:ext>
            </a:extLst>
          </p:cNvPr>
          <p:cNvGraphicFramePr>
            <a:graphicFrameLocks noGrp="1"/>
          </p:cNvGraphicFramePr>
          <p:nvPr>
            <p:ph idx="1"/>
          </p:nvPr>
        </p:nvGraphicFramePr>
        <p:xfrm>
          <a:off x="1774825" y="692151"/>
          <a:ext cx="8229600" cy="5934075"/>
        </p:xfrm>
        <a:graphic>
          <a:graphicData uri="http://schemas.openxmlformats.org/drawingml/2006/table">
            <a:tbl>
              <a:tblPr/>
              <a:tblGrid>
                <a:gridCol w="5329287">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935832">
                  <a:extLst>
                    <a:ext uri="{9D8B030D-6E8A-4147-A177-3AD203B41FA5}">
                      <a16:colId xmlns:a16="http://schemas.microsoft.com/office/drawing/2014/main" val="20003"/>
                    </a:ext>
                  </a:extLst>
                </a:gridCol>
                <a:gridCol w="668337">
                  <a:extLst>
                    <a:ext uri="{9D8B030D-6E8A-4147-A177-3AD203B41FA5}">
                      <a16:colId xmlns:a16="http://schemas.microsoft.com/office/drawing/2014/main" val="20004"/>
                    </a:ext>
                  </a:extLst>
                </a:gridCol>
              </a:tblGrid>
              <a:tr h="6509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rPr>
                        <a:t>Rubriques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rPr>
                        <a:t>A1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rPr>
                        <a:t>A2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rPr>
                        <a: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rPr>
                        <a:t>An</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89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1" i="0" u="none" strike="noStrike" cap="none" normalizeH="0" baseline="0" dirty="0">
                          <a:ln>
                            <a:noFill/>
                          </a:ln>
                          <a:solidFill>
                            <a:schemeClr val="tx1"/>
                          </a:solidFill>
                          <a:effectLst>
                            <a:outerShdw blurRad="38100" dist="38100" dir="2700000" algn="tl">
                              <a:srgbClr val="000000"/>
                            </a:outerShdw>
                          </a:effectLst>
                          <a:latin typeface="Tahoma" pitchFamily="34" charset="0"/>
                        </a:rPr>
                        <a:t>Ressources stables (RS):</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fr-FR" sz="2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Cash-flow nets (CFNETS)</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fr-FR" sz="2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Cession et réduction d’</a:t>
                      </a:r>
                      <a:r>
                        <a:rPr kumimoji="0" lang="fr-FR" sz="26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immo</a:t>
                      </a:r>
                      <a:r>
                        <a:rPr kumimoji="0" lang="fr-FR" sz="2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fr-FR" sz="2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Augmentation de CP</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fr-FR" sz="2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Emprunts nouveaux…</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9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1" i="0" u="none" strike="noStrike" cap="none" normalizeH="0" baseline="0" dirty="0">
                          <a:ln>
                            <a:noFill/>
                          </a:ln>
                          <a:solidFill>
                            <a:schemeClr val="tx1"/>
                          </a:solidFill>
                          <a:effectLst>
                            <a:outerShdw blurRad="38100" dist="38100" dir="2700000" algn="tl">
                              <a:srgbClr val="000000"/>
                            </a:outerShdw>
                          </a:effectLst>
                          <a:latin typeface="Tahoma" pitchFamily="34" charset="0"/>
                        </a:rPr>
                        <a:t>Emplois stables (ES):</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-Acquisition d’immobilisations</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-Dividendes distribués</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-variations du BFR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-Remboursement d’emprunts</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297">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r-FR" sz="2600" b="1" i="0" u="none" strike="noStrike" cap="none" normalizeH="0" baseline="0">
                          <a:ln>
                            <a:noFill/>
                          </a:ln>
                          <a:solidFill>
                            <a:schemeClr val="tx1"/>
                          </a:solidFill>
                          <a:effectLst>
                            <a:outerShdw blurRad="38100" dist="38100" dir="2700000" algn="tl">
                              <a:srgbClr val="000000"/>
                            </a:outerShdw>
                          </a:effectLst>
                          <a:latin typeface="Tahoma" pitchFamily="34" charset="0"/>
                        </a:rPr>
                        <a:t>RS – ES= solde de trésorerie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r-FR" sz="26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3458" name="Line 58">
            <a:extLst>
              <a:ext uri="{FF2B5EF4-FFF2-40B4-BE49-F238E27FC236}">
                <a16:creationId xmlns:a16="http://schemas.microsoft.com/office/drawing/2014/main" id="{FD812E26-20C5-4442-96F5-9C483AE3B07E}"/>
              </a:ext>
            </a:extLst>
          </p:cNvPr>
          <p:cNvSpPr>
            <a:spLocks noChangeShapeType="1"/>
          </p:cNvSpPr>
          <p:nvPr/>
        </p:nvSpPr>
        <p:spPr bwMode="auto">
          <a:xfrm flipV="1">
            <a:off x="1774826" y="1773239"/>
            <a:ext cx="8208963" cy="730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3459" name="Line 67">
            <a:extLst>
              <a:ext uri="{FF2B5EF4-FFF2-40B4-BE49-F238E27FC236}">
                <a16:creationId xmlns:a16="http://schemas.microsoft.com/office/drawing/2014/main" id="{3D690497-6CBD-9344-A516-28E7FEF1F3D5}"/>
              </a:ext>
            </a:extLst>
          </p:cNvPr>
          <p:cNvSpPr>
            <a:spLocks noChangeShapeType="1"/>
          </p:cNvSpPr>
          <p:nvPr/>
        </p:nvSpPr>
        <p:spPr bwMode="auto">
          <a:xfrm>
            <a:off x="1774826" y="4149725"/>
            <a:ext cx="82089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Tree>
    <p:extLst>
      <p:ext uri="{BB962C8B-B14F-4D97-AF65-F5344CB8AC3E}">
        <p14:creationId xmlns:p14="http://schemas.microsoft.com/office/powerpoint/2010/main" val="3592166996"/>
      </p:ext>
    </p:extLst>
  </p:cSld>
  <p:clrMapOvr>
    <a:masterClrMapping/>
  </p:clrMapOvr>
  <p:transition>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390751-C02E-574E-A277-7347F06DAADB}"/>
              </a:ext>
            </a:extLst>
          </p:cNvPr>
          <p:cNvSpPr>
            <a:spLocks noGrp="1"/>
          </p:cNvSpPr>
          <p:nvPr>
            <p:ph type="title"/>
          </p:nvPr>
        </p:nvSpPr>
        <p:spPr>
          <a:xfrm>
            <a:off x="1917405" y="292100"/>
            <a:ext cx="8229600" cy="832644"/>
          </a:xfrm>
        </p:spPr>
        <p:txBody>
          <a:bodyPr/>
          <a:lstStyle/>
          <a:p>
            <a:pPr algn="ctr"/>
            <a:r>
              <a:rPr lang="fr-FR" sz="3200" b="1" dirty="0"/>
              <a:t>DÉTAILS RELATIFS AUX POSTES DU PF</a:t>
            </a:r>
          </a:p>
        </p:txBody>
      </p:sp>
      <p:sp>
        <p:nvSpPr>
          <p:cNvPr id="3" name="Espace réservé du contenu 2">
            <a:extLst>
              <a:ext uri="{FF2B5EF4-FFF2-40B4-BE49-F238E27FC236}">
                <a16:creationId xmlns:a16="http://schemas.microsoft.com/office/drawing/2014/main" id="{32619D74-C3D8-1342-94F1-78A0850F4921}"/>
              </a:ext>
            </a:extLst>
          </p:cNvPr>
          <p:cNvSpPr>
            <a:spLocks noGrp="1"/>
          </p:cNvSpPr>
          <p:nvPr>
            <p:ph idx="1"/>
          </p:nvPr>
        </p:nvSpPr>
        <p:spPr>
          <a:xfrm>
            <a:off x="1981200" y="1124744"/>
            <a:ext cx="8229600" cy="4895056"/>
          </a:xfrm>
        </p:spPr>
        <p:txBody>
          <a:bodyPr/>
          <a:lstStyle/>
          <a:p>
            <a:r>
              <a:rPr lang="fr-FR" b="1" dirty="0">
                <a:solidFill>
                  <a:srgbClr val="FF0000"/>
                </a:solidFill>
                <a:highlight>
                  <a:srgbClr val="FFFF00"/>
                </a:highlight>
              </a:rPr>
              <a:t>CFNET</a:t>
            </a:r>
            <a:r>
              <a:rPr lang="fr-FR" dirty="0"/>
              <a:t> : il s’agit des revenus dégagés à travers la mise en exploitation du projet tenant compte des frais induits par les sources de financement adoptés. Il correspond au cash-flow obtenu après déduction des frais financiers et impôt (IS).</a:t>
            </a:r>
          </a:p>
          <a:p>
            <a:pPr marL="0" indent="0" algn="ctr">
              <a:buNone/>
            </a:pPr>
            <a:r>
              <a:rPr lang="fr-FR" b="1" dirty="0">
                <a:solidFill>
                  <a:srgbClr val="FF0000"/>
                </a:solidFill>
                <a:highlight>
                  <a:srgbClr val="FFFF00"/>
                </a:highlight>
              </a:rPr>
              <a:t>CF = </a:t>
            </a:r>
            <a:r>
              <a:rPr lang="fr-FR" b="1" dirty="0" err="1">
                <a:solidFill>
                  <a:srgbClr val="FF0000"/>
                </a:solidFill>
                <a:highlight>
                  <a:srgbClr val="FFFF00"/>
                </a:highlight>
              </a:rPr>
              <a:t>Cfnet</a:t>
            </a:r>
            <a:r>
              <a:rPr lang="fr-FR" b="1" dirty="0">
                <a:solidFill>
                  <a:srgbClr val="FF0000"/>
                </a:solidFill>
                <a:highlight>
                  <a:srgbClr val="FFFF00"/>
                </a:highlight>
              </a:rPr>
              <a:t> d’exploitation – FF*(1-TIS)</a:t>
            </a:r>
          </a:p>
          <a:p>
            <a:pPr marL="0" indent="0">
              <a:buNone/>
            </a:pPr>
            <a:r>
              <a:rPr lang="fr-FR" dirty="0">
                <a:solidFill>
                  <a:schemeClr val="accent4">
                    <a:lumMod val="10000"/>
                  </a:schemeClr>
                </a:solidFill>
              </a:rPr>
              <a:t>Avec </a:t>
            </a:r>
          </a:p>
          <a:p>
            <a:pPr marL="0" indent="0">
              <a:buNone/>
            </a:pPr>
            <a:r>
              <a:rPr lang="fr-FR" dirty="0">
                <a:solidFill>
                  <a:schemeClr val="accent4">
                    <a:lumMod val="10000"/>
                  </a:schemeClr>
                </a:solidFill>
              </a:rPr>
              <a:t>FF: Frais Financiers</a:t>
            </a:r>
          </a:p>
          <a:p>
            <a:pPr marL="0" indent="0">
              <a:buNone/>
            </a:pPr>
            <a:r>
              <a:rPr lang="fr-FR" dirty="0">
                <a:solidFill>
                  <a:schemeClr val="accent4">
                    <a:lumMod val="10000"/>
                  </a:schemeClr>
                </a:solidFill>
              </a:rPr>
              <a:t>TIS: taux d’impôt sur les sociétés</a:t>
            </a:r>
          </a:p>
        </p:txBody>
      </p:sp>
    </p:spTree>
    <p:extLst>
      <p:ext uri="{BB962C8B-B14F-4D97-AF65-F5344CB8AC3E}">
        <p14:creationId xmlns:p14="http://schemas.microsoft.com/office/powerpoint/2010/main" val="1613087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81DFC8-9A88-BE4D-82B2-09EC5C3886A4}"/>
              </a:ext>
            </a:extLst>
          </p:cNvPr>
          <p:cNvSpPr>
            <a:spLocks noGrp="1"/>
          </p:cNvSpPr>
          <p:nvPr>
            <p:ph type="title"/>
          </p:nvPr>
        </p:nvSpPr>
        <p:spPr>
          <a:xfrm>
            <a:off x="1981200" y="292100"/>
            <a:ext cx="8229600" cy="760636"/>
          </a:xfrm>
        </p:spPr>
        <p:txBody>
          <a:bodyPr/>
          <a:lstStyle/>
          <a:p>
            <a:pPr algn="ctr"/>
            <a:r>
              <a:rPr lang="fr-FR" sz="3200" b="1" dirty="0"/>
              <a:t>DÉTAILS RELATIFS AUX POSTES DU PF</a:t>
            </a:r>
            <a:endParaRPr lang="fr-FR" sz="3200" dirty="0"/>
          </a:p>
        </p:txBody>
      </p:sp>
      <p:sp>
        <p:nvSpPr>
          <p:cNvPr id="3" name="Espace réservé du contenu 2">
            <a:extLst>
              <a:ext uri="{FF2B5EF4-FFF2-40B4-BE49-F238E27FC236}">
                <a16:creationId xmlns:a16="http://schemas.microsoft.com/office/drawing/2014/main" id="{2F164ADC-EA60-A84A-8C57-8910BFAFD3D7}"/>
              </a:ext>
            </a:extLst>
          </p:cNvPr>
          <p:cNvSpPr>
            <a:spLocks noGrp="1"/>
          </p:cNvSpPr>
          <p:nvPr>
            <p:ph idx="1"/>
          </p:nvPr>
        </p:nvSpPr>
        <p:spPr>
          <a:xfrm>
            <a:off x="1847528" y="1124744"/>
            <a:ext cx="8363272" cy="4895056"/>
          </a:xfrm>
        </p:spPr>
        <p:txBody>
          <a:bodyPr>
            <a:normAutofit/>
          </a:bodyPr>
          <a:lstStyle/>
          <a:p>
            <a:r>
              <a:rPr lang="fr-FR" b="1" dirty="0">
                <a:solidFill>
                  <a:srgbClr val="FF0000"/>
                </a:solidFill>
                <a:highlight>
                  <a:srgbClr val="FFFF00"/>
                </a:highlight>
              </a:rPr>
              <a:t>Cession et réduction d’immobilisations </a:t>
            </a:r>
            <a:r>
              <a:rPr lang="fr-FR" sz="3200" dirty="0"/>
              <a:t>: cette rubrique comprend :</a:t>
            </a:r>
          </a:p>
          <a:p>
            <a:pPr lvl="1"/>
            <a:r>
              <a:rPr lang="fr-FR" sz="2800" dirty="0"/>
              <a:t>Les Prix des Cession d’actifs immobilisés dont la réalisation est prévue au cours de la durée du projet,</a:t>
            </a:r>
          </a:p>
          <a:p>
            <a:pPr lvl="1"/>
            <a:r>
              <a:rPr lang="fr-FR" sz="2800" dirty="0"/>
              <a:t>La réduction d’immobilisation correspond au recouvrement des créances et prêts au cours de la durée du projet</a:t>
            </a:r>
          </a:p>
        </p:txBody>
      </p:sp>
    </p:spTree>
    <p:extLst>
      <p:ext uri="{BB962C8B-B14F-4D97-AF65-F5344CB8AC3E}">
        <p14:creationId xmlns:p14="http://schemas.microsoft.com/office/powerpoint/2010/main" val="2856355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67F936-1AC1-E248-A6D2-B65746D82AD0}"/>
              </a:ext>
            </a:extLst>
          </p:cNvPr>
          <p:cNvSpPr>
            <a:spLocks noGrp="1"/>
          </p:cNvSpPr>
          <p:nvPr>
            <p:ph type="title"/>
          </p:nvPr>
        </p:nvSpPr>
        <p:spPr>
          <a:xfrm>
            <a:off x="2022376" y="240370"/>
            <a:ext cx="8147248" cy="760636"/>
          </a:xfrm>
        </p:spPr>
        <p:txBody>
          <a:bodyPr/>
          <a:lstStyle/>
          <a:p>
            <a:pPr algn="ctr"/>
            <a:r>
              <a:rPr lang="fr-FR" sz="3200" b="1" dirty="0"/>
              <a:t>DÉTAILS RELATIFS AUX POSTES DU PF</a:t>
            </a:r>
            <a:endParaRPr lang="fr-FR" sz="3200" dirty="0"/>
          </a:p>
        </p:txBody>
      </p:sp>
      <p:sp>
        <p:nvSpPr>
          <p:cNvPr id="3" name="Espace réservé du contenu 2">
            <a:extLst>
              <a:ext uri="{FF2B5EF4-FFF2-40B4-BE49-F238E27FC236}">
                <a16:creationId xmlns:a16="http://schemas.microsoft.com/office/drawing/2014/main" id="{A3931AE8-6379-8A45-A698-794A9207948F}"/>
              </a:ext>
            </a:extLst>
          </p:cNvPr>
          <p:cNvSpPr>
            <a:spLocks noGrp="1"/>
          </p:cNvSpPr>
          <p:nvPr>
            <p:ph idx="1"/>
          </p:nvPr>
        </p:nvSpPr>
        <p:spPr>
          <a:xfrm>
            <a:off x="1775520" y="1196752"/>
            <a:ext cx="8435280" cy="5040560"/>
          </a:xfrm>
        </p:spPr>
        <p:txBody>
          <a:bodyPr/>
          <a:lstStyle/>
          <a:p>
            <a:r>
              <a:rPr lang="fr-FR" b="1" dirty="0">
                <a:solidFill>
                  <a:srgbClr val="FF0000"/>
                </a:solidFill>
                <a:highlight>
                  <a:srgbClr val="FFFF00"/>
                </a:highlight>
                <a:latin typeface="Tahoma" pitchFamily="34" charset="0"/>
              </a:rPr>
              <a:t>Augmentation de Capitaux Propres (CP) </a:t>
            </a:r>
            <a:r>
              <a:rPr lang="fr-FR" dirty="0">
                <a:latin typeface="Tahoma" pitchFamily="34" charset="0"/>
              </a:rPr>
              <a:t>: cette rubrique comprend les apports en fonds propres dont la libération est prévue au cours de la durée du projet.</a:t>
            </a:r>
          </a:p>
          <a:p>
            <a:pPr marL="0" indent="0">
              <a:buNone/>
            </a:pPr>
            <a:r>
              <a:rPr lang="fr-FR" i="1" dirty="0">
                <a:latin typeface="Tahoma" pitchFamily="34" charset="0"/>
              </a:rPr>
              <a:t>NB. Les augmentations de capital par incorporation de réserves ne doivent en aucun être prises en considération au PF étant donné qu’elles ne traduisent pas un nouveau flux mais elles constituent juste un virement de compte à compte</a:t>
            </a:r>
          </a:p>
          <a:p>
            <a:endParaRPr lang="fr-FR" dirty="0"/>
          </a:p>
        </p:txBody>
      </p:sp>
    </p:spTree>
    <p:extLst>
      <p:ext uri="{BB962C8B-B14F-4D97-AF65-F5344CB8AC3E}">
        <p14:creationId xmlns:p14="http://schemas.microsoft.com/office/powerpoint/2010/main" val="2690104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ADECA8-6A5E-9F4E-B14D-CDDFAE9C917D}"/>
              </a:ext>
            </a:extLst>
          </p:cNvPr>
          <p:cNvSpPr>
            <a:spLocks noGrp="1"/>
          </p:cNvSpPr>
          <p:nvPr>
            <p:ph type="title"/>
          </p:nvPr>
        </p:nvSpPr>
        <p:spPr>
          <a:xfrm>
            <a:off x="1981200" y="292100"/>
            <a:ext cx="8229600" cy="832644"/>
          </a:xfrm>
        </p:spPr>
        <p:txBody>
          <a:bodyPr/>
          <a:lstStyle/>
          <a:p>
            <a:pPr algn="ctr"/>
            <a:r>
              <a:rPr lang="fr-FR" sz="3200" b="1" dirty="0"/>
              <a:t>DÉTAILS RELATIFS AUX POSTES DU PF</a:t>
            </a:r>
            <a:endParaRPr lang="fr-FR" sz="3200" dirty="0"/>
          </a:p>
        </p:txBody>
      </p:sp>
      <p:sp>
        <p:nvSpPr>
          <p:cNvPr id="3" name="Espace réservé du contenu 2">
            <a:extLst>
              <a:ext uri="{FF2B5EF4-FFF2-40B4-BE49-F238E27FC236}">
                <a16:creationId xmlns:a16="http://schemas.microsoft.com/office/drawing/2014/main" id="{BD902F7E-9C4A-7C45-81FB-878FC437958E}"/>
              </a:ext>
            </a:extLst>
          </p:cNvPr>
          <p:cNvSpPr>
            <a:spLocks noGrp="1"/>
          </p:cNvSpPr>
          <p:nvPr>
            <p:ph idx="1"/>
          </p:nvPr>
        </p:nvSpPr>
        <p:spPr>
          <a:xfrm>
            <a:off x="1981200" y="1196752"/>
            <a:ext cx="8229600" cy="4968552"/>
          </a:xfrm>
        </p:spPr>
        <p:txBody>
          <a:bodyPr/>
          <a:lstStyle/>
          <a:p>
            <a:r>
              <a:rPr lang="fr-FR" b="1" dirty="0">
                <a:solidFill>
                  <a:srgbClr val="FF0000"/>
                </a:solidFill>
                <a:highlight>
                  <a:srgbClr val="FFFF00"/>
                </a:highlight>
                <a:latin typeface="Tahoma" pitchFamily="34" charset="0"/>
              </a:rPr>
              <a:t>Emprunts nouveaux </a:t>
            </a:r>
            <a:r>
              <a:rPr lang="fr-FR" b="1" dirty="0">
                <a:latin typeface="Tahoma" pitchFamily="34" charset="0"/>
              </a:rPr>
              <a:t>:</a:t>
            </a:r>
            <a:r>
              <a:rPr lang="fr-FR" dirty="0">
                <a:latin typeface="Tahoma" pitchFamily="34" charset="0"/>
              </a:rPr>
              <a:t> il s’agit des montants des emprunts et dettes qui seront contractés et débloqués dans le cadre du financement du projet.</a:t>
            </a:r>
          </a:p>
          <a:p>
            <a:r>
              <a:rPr lang="fr-FR" dirty="0">
                <a:latin typeface="Tahoma" pitchFamily="34" charset="0"/>
              </a:rPr>
              <a:t> </a:t>
            </a:r>
            <a:r>
              <a:rPr lang="fr-FR" b="1" dirty="0">
                <a:solidFill>
                  <a:srgbClr val="FF0000"/>
                </a:solidFill>
                <a:highlight>
                  <a:srgbClr val="FFFF00"/>
                </a:highlight>
                <a:latin typeface="Tahoma" pitchFamily="34" charset="0"/>
              </a:rPr>
              <a:t>Acquisition</a:t>
            </a:r>
            <a:r>
              <a:rPr lang="fr-FR" dirty="0">
                <a:solidFill>
                  <a:srgbClr val="FF0000"/>
                </a:solidFill>
                <a:highlight>
                  <a:srgbClr val="FFFF00"/>
                </a:highlight>
                <a:latin typeface="Tahoma" pitchFamily="34" charset="0"/>
              </a:rPr>
              <a:t> </a:t>
            </a:r>
            <a:r>
              <a:rPr lang="fr-FR" b="1" dirty="0">
                <a:solidFill>
                  <a:srgbClr val="FF0000"/>
                </a:solidFill>
                <a:highlight>
                  <a:srgbClr val="FFFF00"/>
                </a:highlight>
                <a:latin typeface="Tahoma" pitchFamily="34" charset="0"/>
              </a:rPr>
              <a:t>d’immobilisations</a:t>
            </a:r>
            <a:r>
              <a:rPr lang="fr-FR" dirty="0">
                <a:solidFill>
                  <a:srgbClr val="FF0000"/>
                </a:solidFill>
                <a:highlight>
                  <a:srgbClr val="FFFF00"/>
                </a:highlight>
                <a:latin typeface="Tahoma" pitchFamily="34" charset="0"/>
              </a:rPr>
              <a:t> </a:t>
            </a:r>
            <a:r>
              <a:rPr lang="fr-FR" dirty="0">
                <a:latin typeface="Tahoma" pitchFamily="34" charset="0"/>
              </a:rPr>
              <a:t>: cette rubrique regroupe l’ensemble des actifs immobilisés de toutes natures (incorporelles, corporelles et financières) qui seront acquis dans le cadre du projet</a:t>
            </a:r>
            <a:endParaRPr lang="fr-FR" b="1" dirty="0"/>
          </a:p>
        </p:txBody>
      </p:sp>
    </p:spTree>
    <p:extLst>
      <p:ext uri="{BB962C8B-B14F-4D97-AF65-F5344CB8AC3E}">
        <p14:creationId xmlns:p14="http://schemas.microsoft.com/office/powerpoint/2010/main" val="1917604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98C3E5-F803-964C-853B-A9EFD5DF50FD}"/>
              </a:ext>
            </a:extLst>
          </p:cNvPr>
          <p:cNvSpPr>
            <a:spLocks noGrp="1"/>
          </p:cNvSpPr>
          <p:nvPr>
            <p:ph type="title"/>
          </p:nvPr>
        </p:nvSpPr>
        <p:spPr>
          <a:xfrm>
            <a:off x="1981200" y="292100"/>
            <a:ext cx="8229600" cy="688628"/>
          </a:xfrm>
        </p:spPr>
        <p:txBody>
          <a:bodyPr/>
          <a:lstStyle/>
          <a:p>
            <a:pPr algn="ctr"/>
            <a:r>
              <a:rPr lang="fr-FR" sz="3200" b="1" dirty="0"/>
              <a:t>DÉTAILS RELATIFS AUX POSTES DU PF</a:t>
            </a:r>
            <a:endParaRPr lang="fr-FR" sz="3200" dirty="0"/>
          </a:p>
        </p:txBody>
      </p:sp>
      <p:sp>
        <p:nvSpPr>
          <p:cNvPr id="3" name="Espace réservé du contenu 2">
            <a:extLst>
              <a:ext uri="{FF2B5EF4-FFF2-40B4-BE49-F238E27FC236}">
                <a16:creationId xmlns:a16="http://schemas.microsoft.com/office/drawing/2014/main" id="{4202BAE2-5107-3542-99B7-8CA8DDE85953}"/>
              </a:ext>
            </a:extLst>
          </p:cNvPr>
          <p:cNvSpPr>
            <a:spLocks noGrp="1"/>
          </p:cNvSpPr>
          <p:nvPr>
            <p:ph idx="1"/>
          </p:nvPr>
        </p:nvSpPr>
        <p:spPr>
          <a:xfrm>
            <a:off x="1981200" y="980728"/>
            <a:ext cx="8229600" cy="5039072"/>
          </a:xfrm>
        </p:spPr>
        <p:txBody>
          <a:bodyPr/>
          <a:lstStyle/>
          <a:p>
            <a:r>
              <a:rPr lang="fr-FR" sz="2400" b="1" dirty="0">
                <a:solidFill>
                  <a:srgbClr val="FF0000"/>
                </a:solidFill>
                <a:highlight>
                  <a:srgbClr val="FFFF00"/>
                </a:highlight>
                <a:latin typeface="Tahoma" pitchFamily="34" charset="0"/>
              </a:rPr>
              <a:t>Dividendes distribués </a:t>
            </a:r>
            <a:r>
              <a:rPr lang="fr-FR" sz="2400" dirty="0">
                <a:latin typeface="Tahoma" pitchFamily="34" charset="0"/>
              </a:rPr>
              <a:t>: il s’agit des parts de bénéfices à distribuer dont la mise en paiement est envisagée au cours de la durée du projet. Rappelons qu’en principe le dividende mis en paiement dans une année donnée correspond à l’affectation du bénéfice de l’exercice précédent.</a:t>
            </a:r>
          </a:p>
          <a:p>
            <a:r>
              <a:rPr lang="fr-FR" sz="2400" b="1" dirty="0">
                <a:solidFill>
                  <a:srgbClr val="FF0000"/>
                </a:solidFill>
                <a:highlight>
                  <a:srgbClr val="FFFF00"/>
                </a:highlight>
                <a:latin typeface="Tahoma" pitchFamily="34" charset="0"/>
              </a:rPr>
              <a:t>Variations du BFR </a:t>
            </a:r>
            <a:r>
              <a:rPr lang="fr-FR" sz="2400" dirty="0">
                <a:latin typeface="Tahoma" pitchFamily="34" charset="0"/>
              </a:rPr>
              <a:t>: cette rubrique correspond aux augmentations (ou baisses) annuelles des BFR prévues au cours de la durée du projet.</a:t>
            </a:r>
          </a:p>
          <a:p>
            <a:r>
              <a:rPr lang="fr-FR" sz="2400" b="1" dirty="0">
                <a:solidFill>
                  <a:srgbClr val="FF0000"/>
                </a:solidFill>
                <a:highlight>
                  <a:srgbClr val="FFFF00"/>
                </a:highlight>
                <a:latin typeface="Tahoma" pitchFamily="34" charset="0"/>
              </a:rPr>
              <a:t>Remboursement d’emprunts </a:t>
            </a:r>
            <a:r>
              <a:rPr lang="fr-FR" sz="2400" dirty="0">
                <a:latin typeface="Tahoma" pitchFamily="34" charset="0"/>
              </a:rPr>
              <a:t>: il s’agit des fractions d’emprunts et dettes dont le remboursement est prévue au cours de la durée du projet (</a:t>
            </a:r>
            <a:r>
              <a:rPr lang="fr-FR" sz="2400" dirty="0" err="1">
                <a:latin typeface="Tahoma" pitchFamily="34" charset="0"/>
              </a:rPr>
              <a:t>ie</a:t>
            </a:r>
            <a:r>
              <a:rPr lang="fr-FR" sz="2400" dirty="0">
                <a:latin typeface="Tahoma" pitchFamily="34" charset="0"/>
              </a:rPr>
              <a:t>. Amortissement annuel des emprunts) </a:t>
            </a:r>
          </a:p>
        </p:txBody>
      </p:sp>
    </p:spTree>
    <p:extLst>
      <p:ext uri="{BB962C8B-B14F-4D97-AF65-F5344CB8AC3E}">
        <p14:creationId xmlns:p14="http://schemas.microsoft.com/office/powerpoint/2010/main" val="3109143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830F2BA4-3A14-A446-88C0-FA95F35D04A1}"/>
              </a:ext>
            </a:extLst>
          </p:cNvPr>
          <p:cNvSpPr>
            <a:spLocks noGrp="1" noChangeArrowheads="1"/>
          </p:cNvSpPr>
          <p:nvPr>
            <p:ph type="title"/>
          </p:nvPr>
        </p:nvSpPr>
        <p:spPr>
          <a:xfrm>
            <a:off x="1981200" y="292101"/>
            <a:ext cx="8229600" cy="976313"/>
          </a:xfrm>
        </p:spPr>
        <p:txBody>
          <a:bodyPr/>
          <a:lstStyle/>
          <a:p>
            <a:pPr eaLnBrk="1" hangingPunct="1">
              <a:defRPr/>
            </a:pPr>
            <a:r>
              <a:rPr lang="fr-FR" dirty="0"/>
              <a:t>Références </a:t>
            </a:r>
          </a:p>
        </p:txBody>
      </p:sp>
      <p:sp>
        <p:nvSpPr>
          <p:cNvPr id="137219" name="Rectangle 3">
            <a:extLst>
              <a:ext uri="{FF2B5EF4-FFF2-40B4-BE49-F238E27FC236}">
                <a16:creationId xmlns:a16="http://schemas.microsoft.com/office/drawing/2014/main" id="{E3B9D580-5BE9-1343-B3E3-EAB523BBF818}"/>
              </a:ext>
            </a:extLst>
          </p:cNvPr>
          <p:cNvSpPr>
            <a:spLocks noGrp="1" noChangeArrowheads="1"/>
          </p:cNvSpPr>
          <p:nvPr>
            <p:ph type="body" idx="1"/>
          </p:nvPr>
        </p:nvSpPr>
        <p:spPr>
          <a:xfrm>
            <a:off x="1981200" y="1196976"/>
            <a:ext cx="8229600" cy="5256213"/>
          </a:xfrm>
        </p:spPr>
        <p:txBody>
          <a:bodyPr/>
          <a:lstStyle/>
          <a:p>
            <a:pPr eaLnBrk="1" hangingPunct="1">
              <a:defRPr/>
            </a:pPr>
            <a:r>
              <a:rPr lang="fr-FR" dirty="0"/>
              <a:t>Z.BODIE, R.MERTON, </a:t>
            </a:r>
            <a:r>
              <a:rPr lang="fr-FR" i="1" dirty="0"/>
              <a:t>FINANCE  Pearson éd</a:t>
            </a:r>
          </a:p>
          <a:p>
            <a:pPr eaLnBrk="1" hangingPunct="1">
              <a:defRPr/>
            </a:pPr>
            <a:r>
              <a:rPr lang="fr-FR" dirty="0"/>
              <a:t>P.VERNIMMEN </a:t>
            </a:r>
            <a:r>
              <a:rPr lang="fr-FR" i="1" dirty="0"/>
              <a:t>FINANCE D’ENTREPRISE DALLOZ</a:t>
            </a:r>
          </a:p>
          <a:p>
            <a:pPr eaLnBrk="1" hangingPunct="1">
              <a:defRPr/>
            </a:pPr>
            <a:r>
              <a:rPr lang="fr-FR" dirty="0"/>
              <a:t>R. BREALEY, P.LAROCHE, S.MEYERS </a:t>
            </a:r>
            <a:r>
              <a:rPr lang="fr-FR" i="1" dirty="0"/>
              <a:t>PRINCIPES DE GEST FINANCIERE Mc GRAW HILL</a:t>
            </a:r>
          </a:p>
          <a:p>
            <a:pPr eaLnBrk="1" hangingPunct="1">
              <a:defRPr/>
            </a:pPr>
            <a:r>
              <a:rPr lang="fy-NL" dirty="0"/>
              <a:t>R. PRUNIER, P. MAUREL, </a:t>
            </a:r>
            <a:r>
              <a:rPr lang="fy-NL" i="1" dirty="0"/>
              <a:t>L’ INGÉNIERIE FINANCIÈRE DANS LA RELATION BANQUE ENTREPRISE  ED ECONOMICA</a:t>
            </a:r>
            <a:endParaRPr lang="fr-FR" dirty="0"/>
          </a:p>
          <a:p>
            <a:pPr eaLnBrk="1" hangingPunct="1">
              <a:defRPr/>
            </a:pPr>
            <a:r>
              <a:rPr lang="fr-FR" dirty="0"/>
              <a:t>G. CHARREAUX, GESTION FINANCIÈRE, LITEC</a:t>
            </a:r>
          </a:p>
          <a:p>
            <a:pPr eaLnBrk="1" hangingPunct="1">
              <a:defRPr/>
            </a:pPr>
            <a:endParaRPr lang="fr-FR" dirty="0"/>
          </a:p>
        </p:txBody>
      </p:sp>
    </p:spTree>
    <p:extLst>
      <p:ext uri="{BB962C8B-B14F-4D97-AF65-F5344CB8AC3E}">
        <p14:creationId xmlns:p14="http://schemas.microsoft.com/office/powerpoint/2010/main" val="1840688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D49A6CE-0CCB-3C47-BDD3-743A8B5EA25E}"/>
              </a:ext>
            </a:extLst>
          </p:cNvPr>
          <p:cNvSpPr>
            <a:spLocks noGrp="1"/>
          </p:cNvSpPr>
          <p:nvPr>
            <p:ph idx="1"/>
          </p:nvPr>
        </p:nvSpPr>
        <p:spPr>
          <a:xfrm>
            <a:off x="1775520" y="836712"/>
            <a:ext cx="8229600" cy="4320480"/>
          </a:xfrm>
        </p:spPr>
        <p:txBody>
          <a:bodyPr>
            <a:normAutofit fontScale="92500"/>
          </a:bodyPr>
          <a:lstStyle/>
          <a:p>
            <a:pPr marL="0" indent="0" algn="ctr">
              <a:buNone/>
            </a:pPr>
            <a:r>
              <a:rPr lang="fr-FR" sz="4000" dirty="0">
                <a:latin typeface="Copperplate Gothic Bold" panose="020E0705020206020404" pitchFamily="34" charset="77"/>
              </a:rPr>
              <a:t>MERCI DE VOTRE ATTENTION</a:t>
            </a:r>
          </a:p>
          <a:p>
            <a:pPr marL="0" indent="0" algn="ctr">
              <a:buNone/>
            </a:pPr>
            <a:endParaRPr lang="fr-FR" sz="4000" dirty="0">
              <a:latin typeface="Copperplate Gothic Bold" panose="020E0705020206020404" pitchFamily="34" charset="77"/>
            </a:endParaRPr>
          </a:p>
          <a:p>
            <a:pPr marL="0" indent="0" algn="ctr">
              <a:buNone/>
            </a:pPr>
            <a:r>
              <a:rPr lang="fr-FR" sz="4000" dirty="0">
                <a:latin typeface="Copperplate Gothic Bold" panose="020E0705020206020404" pitchFamily="34" charset="77"/>
              </a:rPr>
              <a:t>&amp;</a:t>
            </a:r>
          </a:p>
          <a:p>
            <a:pPr marL="0" indent="0" algn="ctr">
              <a:buNone/>
            </a:pPr>
            <a:endParaRPr lang="fr-FR" sz="4000" dirty="0">
              <a:latin typeface="Copperplate Gothic Bold" panose="020E0705020206020404" pitchFamily="34" charset="77"/>
            </a:endParaRPr>
          </a:p>
          <a:p>
            <a:pPr marL="0" indent="0" algn="ctr">
              <a:buNone/>
            </a:pPr>
            <a:r>
              <a:rPr lang="fr-FR" sz="4000" dirty="0">
                <a:latin typeface="Copperplate Gothic Bold" panose="020E0705020206020404" pitchFamily="34" charset="77"/>
              </a:rPr>
              <a:t>BONNE CONTINUATION </a:t>
            </a:r>
          </a:p>
          <a:p>
            <a:pPr marL="0" indent="0" algn="ctr">
              <a:buNone/>
            </a:pPr>
            <a:endParaRPr lang="fr-FR" i="1" dirty="0">
              <a:latin typeface="Copperplate Gothic Bold" panose="020E0705020206020404" pitchFamily="34" charset="77"/>
            </a:endParaRPr>
          </a:p>
          <a:p>
            <a:pPr marL="0" indent="0" algn="r">
              <a:buNone/>
            </a:pPr>
            <a:r>
              <a:rPr lang="fr-FR" sz="1800" i="1" dirty="0">
                <a:solidFill>
                  <a:srgbClr val="00B0F0"/>
                </a:solidFill>
                <a:latin typeface="Copperplate Gothic Bold" panose="020E0705020206020404" pitchFamily="34" charset="77"/>
              </a:rPr>
              <a:t>Pr. H. </a:t>
            </a:r>
            <a:r>
              <a:rPr lang="fr-FR" sz="1800" i="1" dirty="0" err="1">
                <a:solidFill>
                  <a:srgbClr val="00B0F0"/>
                </a:solidFill>
                <a:latin typeface="Copperplate Gothic Bold" panose="020E0705020206020404" pitchFamily="34" charset="77"/>
              </a:rPr>
              <a:t>mesk</a:t>
            </a:r>
            <a:endParaRPr lang="fr-FR" sz="1800" i="1" dirty="0">
              <a:solidFill>
                <a:srgbClr val="00B0F0"/>
              </a:solidFill>
              <a:latin typeface="Copperplate Gothic Bold" panose="020E0705020206020404" pitchFamily="34" charset="77"/>
            </a:endParaRPr>
          </a:p>
        </p:txBody>
      </p:sp>
    </p:spTree>
    <p:extLst>
      <p:ext uri="{BB962C8B-B14F-4D97-AF65-F5344CB8AC3E}">
        <p14:creationId xmlns:p14="http://schemas.microsoft.com/office/powerpoint/2010/main" val="694749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A5848C85-86B1-BF4E-AB6D-57D695AA60ED}"/>
              </a:ext>
            </a:extLst>
          </p:cNvPr>
          <p:cNvSpPr>
            <a:spLocks noGrp="1" noChangeArrowheads="1"/>
          </p:cNvSpPr>
          <p:nvPr>
            <p:ph type="title"/>
          </p:nvPr>
        </p:nvSpPr>
        <p:spPr>
          <a:xfrm>
            <a:off x="1981200" y="292101"/>
            <a:ext cx="8229600" cy="473075"/>
          </a:xfrm>
        </p:spPr>
        <p:txBody>
          <a:bodyPr>
            <a:normAutofit fontScale="90000"/>
          </a:bodyPr>
          <a:lstStyle/>
          <a:p>
            <a:pPr algn="ctr" eaLnBrk="1" hangingPunct="1">
              <a:defRPr/>
            </a:pPr>
            <a:r>
              <a:rPr lang="fr-FR" sz="4000" b="1" dirty="0"/>
              <a:t>Choix de structure financière</a:t>
            </a:r>
          </a:p>
        </p:txBody>
      </p:sp>
      <p:sp>
        <p:nvSpPr>
          <p:cNvPr id="111619" name="Rectangle 3">
            <a:extLst>
              <a:ext uri="{FF2B5EF4-FFF2-40B4-BE49-F238E27FC236}">
                <a16:creationId xmlns:a16="http://schemas.microsoft.com/office/drawing/2014/main" id="{580139D2-B271-D84D-BA3F-062F7907C60C}"/>
              </a:ext>
            </a:extLst>
          </p:cNvPr>
          <p:cNvSpPr>
            <a:spLocks noGrp="1" noChangeArrowheads="1"/>
          </p:cNvSpPr>
          <p:nvPr>
            <p:ph type="body" idx="1"/>
          </p:nvPr>
        </p:nvSpPr>
        <p:spPr>
          <a:xfrm>
            <a:off x="1774826" y="2276476"/>
            <a:ext cx="8435975" cy="3529013"/>
          </a:xfrm>
        </p:spPr>
        <p:txBody>
          <a:bodyPr/>
          <a:lstStyle/>
          <a:p>
            <a:pPr marL="0" indent="0">
              <a:buNone/>
              <a:defRPr/>
            </a:pPr>
            <a:r>
              <a:rPr lang="fr-FR" sz="3000" dirty="0"/>
              <a:t>La structure financière (SF) définit les choix adoptés en matière de financement d’un projet d’investissement</a:t>
            </a:r>
          </a:p>
          <a:p>
            <a:pPr marL="0" indent="0">
              <a:buNone/>
              <a:defRPr/>
            </a:pPr>
            <a:endParaRPr lang="fr-FR" sz="3000" dirty="0"/>
          </a:p>
          <a:p>
            <a:pPr marL="0" indent="0">
              <a:buNone/>
              <a:defRPr/>
            </a:pPr>
            <a:r>
              <a:rPr lang="fr-FR" sz="3000" i="1" dirty="0"/>
              <a:t>Rappel : SF = CP + DF</a:t>
            </a:r>
          </a:p>
        </p:txBody>
      </p:sp>
    </p:spTree>
    <p:extLst>
      <p:ext uri="{BB962C8B-B14F-4D97-AF65-F5344CB8AC3E}">
        <p14:creationId xmlns:p14="http://schemas.microsoft.com/office/powerpoint/2010/main" val="377079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B99E56D7-2052-B14E-BFC9-7C830D9A2F74}"/>
              </a:ext>
            </a:extLst>
          </p:cNvPr>
          <p:cNvSpPr>
            <a:spLocks noGrp="1" noChangeArrowheads="1"/>
          </p:cNvSpPr>
          <p:nvPr>
            <p:ph type="title"/>
          </p:nvPr>
        </p:nvSpPr>
        <p:spPr>
          <a:xfrm>
            <a:off x="1981200" y="292100"/>
            <a:ext cx="8229600" cy="833438"/>
          </a:xfrm>
        </p:spPr>
        <p:txBody>
          <a:bodyPr/>
          <a:lstStyle/>
          <a:p>
            <a:pPr algn="ctr" eaLnBrk="1" hangingPunct="1">
              <a:defRPr/>
            </a:pPr>
            <a:r>
              <a:rPr lang="fr-FR" b="1" dirty="0"/>
              <a:t>Modes de financement</a:t>
            </a:r>
          </a:p>
        </p:txBody>
      </p:sp>
      <p:sp>
        <p:nvSpPr>
          <p:cNvPr id="114691" name="Rectangle 3">
            <a:extLst>
              <a:ext uri="{FF2B5EF4-FFF2-40B4-BE49-F238E27FC236}">
                <a16:creationId xmlns:a16="http://schemas.microsoft.com/office/drawing/2014/main" id="{938A1AB1-3D1A-7148-8B4F-64B3BC4A4AE5}"/>
              </a:ext>
            </a:extLst>
          </p:cNvPr>
          <p:cNvSpPr>
            <a:spLocks noGrp="1" noChangeArrowheads="1"/>
          </p:cNvSpPr>
          <p:nvPr>
            <p:ph type="body" idx="1"/>
          </p:nvPr>
        </p:nvSpPr>
        <p:spPr>
          <a:xfrm>
            <a:off x="1919536" y="1145450"/>
            <a:ext cx="8229600" cy="5153025"/>
          </a:xfrm>
        </p:spPr>
        <p:txBody>
          <a:bodyPr/>
          <a:lstStyle/>
          <a:p>
            <a:pPr eaLnBrk="1" hangingPunct="1">
              <a:lnSpc>
                <a:spcPct val="90000"/>
              </a:lnSpc>
              <a:defRPr/>
            </a:pPr>
            <a:r>
              <a:rPr lang="fr-FR" b="1" i="1" dirty="0"/>
              <a:t>Internes </a:t>
            </a:r>
            <a:r>
              <a:rPr lang="fr-FR" dirty="0"/>
              <a:t>: ont pour origine l’activité de l’entreprise; le plus important étant la </a:t>
            </a:r>
            <a:r>
              <a:rPr lang="fr-FR" dirty="0">
                <a:highlight>
                  <a:srgbClr val="FFFF00"/>
                </a:highlight>
              </a:rPr>
              <a:t>capacité d’autofinancement</a:t>
            </a:r>
            <a:r>
              <a:rPr lang="fr-FR" dirty="0"/>
              <a:t>;</a:t>
            </a:r>
          </a:p>
          <a:p>
            <a:pPr eaLnBrk="1" hangingPunct="1">
              <a:lnSpc>
                <a:spcPct val="90000"/>
              </a:lnSpc>
              <a:defRPr/>
            </a:pPr>
            <a:r>
              <a:rPr lang="fr-FR" b="1" i="1" dirty="0"/>
              <a:t>Externes :  </a:t>
            </a:r>
            <a:r>
              <a:rPr lang="fr-FR" dirty="0"/>
              <a:t>proviennent des bailleurs de fonds : actionnaires, Etat, prêteurs:</a:t>
            </a:r>
          </a:p>
          <a:p>
            <a:pPr lvl="1" eaLnBrk="1" hangingPunct="1">
              <a:lnSpc>
                <a:spcPct val="90000"/>
              </a:lnSpc>
              <a:defRPr/>
            </a:pPr>
            <a:r>
              <a:rPr lang="fr-FR" b="1" i="1" dirty="0">
                <a:highlight>
                  <a:srgbClr val="FFFF00"/>
                </a:highlight>
              </a:rPr>
              <a:t>Émission d’actions nouvelles</a:t>
            </a:r>
            <a:r>
              <a:rPr lang="fr-FR" b="1" i="1" dirty="0"/>
              <a:t>: lors de l’augmentation de capital </a:t>
            </a:r>
          </a:p>
          <a:p>
            <a:pPr lvl="2" eaLnBrk="1" hangingPunct="1">
              <a:lnSpc>
                <a:spcPct val="90000"/>
              </a:lnSpc>
              <a:defRPr/>
            </a:pPr>
            <a:r>
              <a:rPr lang="fr-FR" b="1" i="1" dirty="0"/>
              <a:t>Actions ordinaires</a:t>
            </a:r>
          </a:p>
          <a:p>
            <a:pPr lvl="2" eaLnBrk="1" hangingPunct="1">
              <a:lnSpc>
                <a:spcPct val="90000"/>
              </a:lnSpc>
              <a:defRPr/>
            </a:pPr>
            <a:r>
              <a:rPr lang="fr-FR" b="1" i="1" dirty="0"/>
              <a:t>Actions privilégiées : ADPSV, ADDV…</a:t>
            </a:r>
          </a:p>
          <a:p>
            <a:pPr lvl="2" eaLnBrk="1" hangingPunct="1">
              <a:lnSpc>
                <a:spcPct val="90000"/>
              </a:lnSpc>
              <a:defRPr/>
            </a:pPr>
            <a:r>
              <a:rPr lang="fr-FR" b="1" i="1" dirty="0"/>
              <a:t>Problèmes inhérents à l’augmentation du capital: réticence des actionnaires, dilution du pouvoir, formalités …</a:t>
            </a:r>
          </a:p>
        </p:txBody>
      </p:sp>
    </p:spTree>
    <p:extLst>
      <p:ext uri="{BB962C8B-B14F-4D97-AF65-F5344CB8AC3E}">
        <p14:creationId xmlns:p14="http://schemas.microsoft.com/office/powerpoint/2010/main" val="1412675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CB41F2AE-22E2-0142-B334-520F2FC7D30B}"/>
              </a:ext>
            </a:extLst>
          </p:cNvPr>
          <p:cNvSpPr>
            <a:spLocks noGrp="1" noChangeArrowheads="1"/>
          </p:cNvSpPr>
          <p:nvPr>
            <p:ph type="title"/>
          </p:nvPr>
        </p:nvSpPr>
        <p:spPr>
          <a:xfrm>
            <a:off x="1981200" y="260349"/>
            <a:ext cx="8229600" cy="549275"/>
          </a:xfrm>
        </p:spPr>
        <p:txBody>
          <a:bodyPr>
            <a:normAutofit fontScale="90000"/>
          </a:bodyPr>
          <a:lstStyle/>
          <a:p>
            <a:pPr algn="ctr" eaLnBrk="1" hangingPunct="1">
              <a:defRPr/>
            </a:pPr>
            <a:r>
              <a:rPr lang="fr-FR" sz="3600" b="1" dirty="0"/>
              <a:t>Modes de financement</a:t>
            </a:r>
          </a:p>
        </p:txBody>
      </p:sp>
      <p:sp>
        <p:nvSpPr>
          <p:cNvPr id="115715" name="Rectangle 3">
            <a:extLst>
              <a:ext uri="{FF2B5EF4-FFF2-40B4-BE49-F238E27FC236}">
                <a16:creationId xmlns:a16="http://schemas.microsoft.com/office/drawing/2014/main" id="{35FCB9FF-05A6-6341-8549-0C92C853EB24}"/>
              </a:ext>
            </a:extLst>
          </p:cNvPr>
          <p:cNvSpPr>
            <a:spLocks noGrp="1" noChangeArrowheads="1"/>
          </p:cNvSpPr>
          <p:nvPr>
            <p:ph type="body" idx="1"/>
          </p:nvPr>
        </p:nvSpPr>
        <p:spPr>
          <a:xfrm>
            <a:off x="1902372" y="1313793"/>
            <a:ext cx="8765628" cy="5283858"/>
          </a:xfrm>
        </p:spPr>
        <p:txBody>
          <a:bodyPr/>
          <a:lstStyle/>
          <a:p>
            <a:pPr lvl="1" eaLnBrk="1" hangingPunct="1">
              <a:defRPr/>
            </a:pPr>
            <a:r>
              <a:rPr lang="fr-FR" b="1" i="1" dirty="0">
                <a:highlight>
                  <a:srgbClr val="FFFF00"/>
                </a:highlight>
              </a:rPr>
              <a:t>Le crédit-Bail : </a:t>
            </a:r>
            <a:r>
              <a:rPr lang="fr-FR" b="1" i="1" dirty="0"/>
              <a:t>LEASING : EST UN CONTRAT DE </a:t>
            </a:r>
            <a:r>
              <a:rPr lang="fr-FR" b="1" i="1" dirty="0">
                <a:highlight>
                  <a:srgbClr val="FFFF00"/>
                </a:highlight>
              </a:rPr>
              <a:t>LOCATION</a:t>
            </a:r>
            <a:r>
              <a:rPr lang="fr-FR" b="1" i="1" dirty="0"/>
              <a:t> AVEC </a:t>
            </a:r>
            <a:r>
              <a:rPr lang="fr-FR" b="1" i="1" dirty="0">
                <a:highlight>
                  <a:srgbClr val="00FF00"/>
                </a:highlight>
              </a:rPr>
              <a:t>OPTION D’ACHAT </a:t>
            </a:r>
            <a:r>
              <a:rPr lang="fr-FR" b="1" i="1" dirty="0"/>
              <a:t>AU TERME DE LA DURÉE DU CONTRAT</a:t>
            </a:r>
          </a:p>
          <a:p>
            <a:pPr marL="457200" lvl="1" indent="0">
              <a:buNone/>
              <a:defRPr/>
            </a:pPr>
            <a:r>
              <a:rPr lang="fr-FR" b="1" i="1" dirty="0"/>
              <a:t>FLUX ÉMANANT DU CB: </a:t>
            </a:r>
          </a:p>
          <a:p>
            <a:pPr lvl="2" eaLnBrk="1" hangingPunct="1">
              <a:defRPr/>
            </a:pPr>
            <a:r>
              <a:rPr lang="fr-FR" b="1" i="1" dirty="0">
                <a:highlight>
                  <a:srgbClr val="FFFF00"/>
                </a:highlight>
              </a:rPr>
              <a:t>CAUTION OU DÉPÔT DE GARANTIE À LA SIGNATURE DU CONTRAT  (SORTIE D’ARGENT AU DÉPART), RESTITUTION EN FIN DE CONTRAT (RENTRÉE D’ARGENT)</a:t>
            </a:r>
          </a:p>
          <a:p>
            <a:pPr lvl="2" eaLnBrk="1" hangingPunct="1">
              <a:defRPr/>
            </a:pPr>
            <a:r>
              <a:rPr lang="fr-FR" b="1" i="1" dirty="0">
                <a:highlight>
                  <a:srgbClr val="FFFF00"/>
                </a:highlight>
              </a:rPr>
              <a:t>LOYERS PÉRIODIQUES (REDEVANCES DE CB) PAYABLES SUR LA DUREE DU CONTRAT</a:t>
            </a:r>
          </a:p>
          <a:p>
            <a:pPr lvl="2" eaLnBrk="1" hangingPunct="1">
              <a:defRPr/>
            </a:pPr>
            <a:r>
              <a:rPr lang="fr-FR" b="1" i="1" dirty="0">
                <a:highlight>
                  <a:srgbClr val="FFFF00"/>
                </a:highlight>
              </a:rPr>
              <a:t>PAIEMENT DU PRIX RESIDUEL SI ON EXERCE L’OPTION D’ACHAT</a:t>
            </a:r>
          </a:p>
          <a:p>
            <a:pPr lvl="1" eaLnBrk="1" hangingPunct="1">
              <a:defRPr/>
            </a:pPr>
            <a:r>
              <a:rPr lang="fr-FR" b="1" i="1" dirty="0">
                <a:highlight>
                  <a:srgbClr val="FFFF00"/>
                </a:highlight>
              </a:rPr>
              <a:t>Financement par dette</a:t>
            </a:r>
            <a:r>
              <a:rPr lang="fr-FR" b="1" i="1" dirty="0"/>
              <a:t>:</a:t>
            </a:r>
          </a:p>
          <a:p>
            <a:pPr lvl="2" eaLnBrk="1" hangingPunct="1">
              <a:defRPr/>
            </a:pPr>
            <a:r>
              <a:rPr lang="fr-FR" b="1" i="1" dirty="0"/>
              <a:t>Emprunts bancaires</a:t>
            </a:r>
            <a:r>
              <a:rPr lang="fr-FR" i="1" dirty="0"/>
              <a:t> : dettes sécurisées (collatéral = GARANTIE);</a:t>
            </a:r>
          </a:p>
          <a:p>
            <a:pPr lvl="2" eaLnBrk="1" hangingPunct="1">
              <a:defRPr/>
            </a:pPr>
            <a:r>
              <a:rPr lang="fr-FR" b="1" i="1" dirty="0"/>
              <a:t>Obligations </a:t>
            </a:r>
            <a:r>
              <a:rPr lang="fr-FR" i="1" dirty="0"/>
              <a:t>: emprunts émis auprès du public; plusieurs types sont possibles:</a:t>
            </a:r>
          </a:p>
        </p:txBody>
      </p:sp>
    </p:spTree>
    <p:extLst>
      <p:ext uri="{BB962C8B-B14F-4D97-AF65-F5344CB8AC3E}">
        <p14:creationId xmlns:p14="http://schemas.microsoft.com/office/powerpoint/2010/main" val="59053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E91583-77F2-5A46-8A15-A442F221923A}"/>
              </a:ext>
            </a:extLst>
          </p:cNvPr>
          <p:cNvSpPr>
            <a:spLocks noGrp="1"/>
          </p:cNvSpPr>
          <p:nvPr>
            <p:ph type="title"/>
          </p:nvPr>
        </p:nvSpPr>
        <p:spPr>
          <a:xfrm>
            <a:off x="2135188" y="292100"/>
            <a:ext cx="8075612" cy="400050"/>
          </a:xfrm>
        </p:spPr>
        <p:txBody>
          <a:bodyPr>
            <a:normAutofit fontScale="90000"/>
          </a:bodyPr>
          <a:lstStyle/>
          <a:p>
            <a:pPr algn="ctr">
              <a:defRPr/>
            </a:pPr>
            <a:r>
              <a:rPr lang="fr-FR" b="1" dirty="0"/>
              <a:t>Modes de financement</a:t>
            </a:r>
            <a:endParaRPr lang="fr-FR" dirty="0"/>
          </a:p>
        </p:txBody>
      </p:sp>
      <p:sp>
        <p:nvSpPr>
          <p:cNvPr id="3" name="Espace réservé du contenu 2">
            <a:extLst>
              <a:ext uri="{FF2B5EF4-FFF2-40B4-BE49-F238E27FC236}">
                <a16:creationId xmlns:a16="http://schemas.microsoft.com/office/drawing/2014/main" id="{5F61E313-A33D-4D4A-BD82-DC19B7F6C98F}"/>
              </a:ext>
            </a:extLst>
          </p:cNvPr>
          <p:cNvSpPr>
            <a:spLocks noGrp="1"/>
          </p:cNvSpPr>
          <p:nvPr>
            <p:ph idx="1"/>
          </p:nvPr>
        </p:nvSpPr>
        <p:spPr>
          <a:xfrm>
            <a:off x="1975945" y="1008992"/>
            <a:ext cx="8234855" cy="5556907"/>
          </a:xfrm>
        </p:spPr>
        <p:txBody>
          <a:bodyPr/>
          <a:lstStyle/>
          <a:p>
            <a:pPr marL="0" indent="0">
              <a:buNone/>
              <a:defRPr/>
            </a:pPr>
            <a:r>
              <a:rPr lang="fr-FR" b="1" dirty="0"/>
              <a:t>FLUX CARACTÉRISANT LES EMPRUNTS</a:t>
            </a:r>
            <a:r>
              <a:rPr lang="fr-FR" dirty="0"/>
              <a:t>:</a:t>
            </a:r>
          </a:p>
          <a:p>
            <a:pPr>
              <a:defRPr/>
            </a:pPr>
            <a:r>
              <a:rPr lang="fr-FR" sz="2400" dirty="0">
                <a:highlight>
                  <a:srgbClr val="FFFF00"/>
                </a:highlight>
              </a:rPr>
              <a:t>FRAIS D’EMPRUNT</a:t>
            </a:r>
            <a:r>
              <a:rPr lang="fr-FR" sz="2400" dirty="0"/>
              <a:t>: DES FRAIS SUPPORTÉS PAR L’EMPRUNTEUR LORS DE LA SIGNATURE DU CONTRAT</a:t>
            </a:r>
          </a:p>
          <a:p>
            <a:pPr>
              <a:defRPr/>
            </a:pPr>
            <a:r>
              <a:rPr lang="fr-FR" sz="2400" dirty="0"/>
              <a:t>INTÉRÊTS A VERSER PÉRIODIQUEMENT </a:t>
            </a:r>
          </a:p>
          <a:p>
            <a:pPr marL="0" indent="0" algn="ctr">
              <a:buNone/>
              <a:defRPr/>
            </a:pPr>
            <a:r>
              <a:rPr lang="fr-FR" sz="2400" dirty="0"/>
              <a:t>INTERETS = CAPITAL DÛ * TAUX</a:t>
            </a:r>
          </a:p>
          <a:p>
            <a:pPr>
              <a:defRPr/>
            </a:pPr>
            <a:r>
              <a:rPr lang="fr-FR" sz="2400" dirty="0"/>
              <a:t>CAPITAL A REMBOURSER (L’AMORTISSEMENT DU CAPITAL EMPRUNTÉ)</a:t>
            </a:r>
          </a:p>
          <a:p>
            <a:pPr>
              <a:defRPr/>
            </a:pPr>
            <a:r>
              <a:rPr lang="fr-FR" sz="2400" dirty="0"/>
              <a:t>INTERET+CAPITAL = </a:t>
            </a:r>
            <a:r>
              <a:rPr lang="fr-FR" sz="2400" dirty="0">
                <a:highlight>
                  <a:srgbClr val="FFFF00"/>
                </a:highlight>
              </a:rPr>
              <a:t>ANNUITÉ</a:t>
            </a:r>
            <a:r>
              <a:rPr lang="fr-FR" sz="2400" dirty="0"/>
              <a:t> DE REMBOURSEMENT</a:t>
            </a:r>
          </a:p>
          <a:p>
            <a:pPr>
              <a:defRPr/>
            </a:pPr>
            <a:r>
              <a:rPr lang="fr-FR" sz="2400" dirty="0"/>
              <a:t>MODALITÉS DE REMBOURSEMENT: </a:t>
            </a:r>
          </a:p>
          <a:p>
            <a:pPr lvl="1">
              <a:defRPr/>
            </a:pPr>
            <a:r>
              <a:rPr lang="fr-FR" sz="2000" dirty="0"/>
              <a:t>ANNUITÉS CONSTANTES. </a:t>
            </a:r>
          </a:p>
          <a:p>
            <a:pPr lvl="1">
              <a:defRPr/>
            </a:pPr>
            <a:r>
              <a:rPr lang="fr-FR" sz="2000" dirty="0"/>
              <a:t>AMORTISSEMENTS CONSTANTS = EMPRUNT/DUREE. </a:t>
            </a:r>
          </a:p>
          <a:p>
            <a:pPr lvl="1">
              <a:defRPr/>
            </a:pPr>
            <a:r>
              <a:rPr lang="fr-FR" sz="2000" dirty="0"/>
              <a:t>In fine : paiement annuel uniquement des intérêts ET LE CAPITAL EST REMBOURSÉ TOTALEMENT À LA FIN DE LA DUREE DU CREDIT </a:t>
            </a:r>
          </a:p>
          <a:p>
            <a:pPr lvl="1">
              <a:defRPr/>
            </a:pPr>
            <a:endParaRPr lang="fr-FR" sz="2000" dirty="0"/>
          </a:p>
          <a:p>
            <a:pPr lvl="1">
              <a:defRPr/>
            </a:pPr>
            <a:endParaRPr lang="fr-FR" sz="2000" dirty="0"/>
          </a:p>
        </p:txBody>
      </p:sp>
    </p:spTree>
    <p:extLst>
      <p:ext uri="{BB962C8B-B14F-4D97-AF65-F5344CB8AC3E}">
        <p14:creationId xmlns:p14="http://schemas.microsoft.com/office/powerpoint/2010/main" val="1898917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65FEF1-FF63-4C49-B9AC-24B8CC11087B}"/>
              </a:ext>
            </a:extLst>
          </p:cNvPr>
          <p:cNvSpPr>
            <a:spLocks noGrp="1"/>
          </p:cNvSpPr>
          <p:nvPr>
            <p:ph type="title"/>
          </p:nvPr>
        </p:nvSpPr>
        <p:spPr>
          <a:xfrm>
            <a:off x="1981200" y="292100"/>
            <a:ext cx="8229600" cy="546100"/>
          </a:xfrm>
        </p:spPr>
        <p:txBody>
          <a:bodyPr>
            <a:normAutofit fontScale="90000"/>
          </a:bodyPr>
          <a:lstStyle/>
          <a:p>
            <a:pPr algn="ctr">
              <a:defRPr/>
            </a:pPr>
            <a:r>
              <a:rPr lang="fr-FR" b="1" dirty="0"/>
              <a:t>Modes de financement</a:t>
            </a:r>
            <a:endParaRPr lang="fr-FR" dirty="0"/>
          </a:p>
        </p:txBody>
      </p:sp>
      <p:sp>
        <p:nvSpPr>
          <p:cNvPr id="3" name="Espace réservé du contenu 2">
            <a:extLst>
              <a:ext uri="{FF2B5EF4-FFF2-40B4-BE49-F238E27FC236}">
                <a16:creationId xmlns:a16="http://schemas.microsoft.com/office/drawing/2014/main" id="{960187FD-C52C-114F-BCB6-113208689918}"/>
              </a:ext>
            </a:extLst>
          </p:cNvPr>
          <p:cNvSpPr>
            <a:spLocks noGrp="1"/>
          </p:cNvSpPr>
          <p:nvPr>
            <p:ph idx="1"/>
          </p:nvPr>
        </p:nvSpPr>
        <p:spPr>
          <a:xfrm>
            <a:off x="2063552" y="1124744"/>
            <a:ext cx="8147248" cy="4895056"/>
          </a:xfrm>
        </p:spPr>
        <p:txBody>
          <a:bodyPr/>
          <a:lstStyle/>
          <a:p>
            <a:pPr marL="0" indent="0">
              <a:buNone/>
              <a:defRPr/>
            </a:pPr>
            <a:r>
              <a:rPr lang="fr-FR" dirty="0">
                <a:highlight>
                  <a:srgbClr val="FFFF00"/>
                </a:highlight>
              </a:rPr>
              <a:t>FINANCEMENTS PARTICIPATIFS</a:t>
            </a:r>
            <a:r>
              <a:rPr lang="fr-FR" dirty="0"/>
              <a:t>: </a:t>
            </a:r>
            <a:r>
              <a:rPr lang="fr-FR" sz="2400" dirty="0"/>
              <a:t>SE CARACTÉRISENT PAR LA PARTICIPATION DU BAILLEUR DE FONDS AU CAPITAL ET A LA GESTION. EXEMPLES:</a:t>
            </a:r>
          </a:p>
          <a:p>
            <a:pPr>
              <a:defRPr/>
            </a:pPr>
            <a:r>
              <a:rPr lang="fr-FR" sz="2400" dirty="0"/>
              <a:t>INSTRUMENTS FINANCIERS ISLAMIQUES (MOUCHARAKA, MOUDARABA, IJARA WA TAMALOK…)</a:t>
            </a:r>
          </a:p>
          <a:p>
            <a:pPr>
              <a:defRPr/>
            </a:pPr>
            <a:r>
              <a:rPr lang="fr-FR" sz="2400" dirty="0">
                <a:highlight>
                  <a:srgbClr val="FFFF00"/>
                </a:highlight>
              </a:rPr>
              <a:t>CAPITAL-RISQUE</a:t>
            </a:r>
            <a:r>
              <a:rPr lang="fr-FR" sz="2400" dirty="0"/>
              <a:t> (ORGANISMES DE CAPITAL-RISQUE): UNE PARTICIPATION AU CAPITAL AVEC PARTICIPATION DANS LA GESTION</a:t>
            </a:r>
          </a:p>
          <a:p>
            <a:pPr>
              <a:defRPr/>
            </a:pPr>
            <a:r>
              <a:rPr lang="fr-FR" sz="2400" b="1" dirty="0">
                <a:highlight>
                  <a:srgbClr val="FFFF00"/>
                </a:highlight>
              </a:rPr>
              <a:t>CROWDFUNDING</a:t>
            </a:r>
            <a:r>
              <a:rPr lang="fr-FR" sz="2400" dirty="0"/>
              <a:t>: FINANCEMENT RÉALISÉ VIA UNE PLATEFORME INTERNET SOIT SOUS FORME DE</a:t>
            </a:r>
            <a:r>
              <a:rPr lang="fr-FR" sz="2400" b="1" dirty="0"/>
              <a:t> DONS </a:t>
            </a:r>
            <a:r>
              <a:rPr lang="fr-FR" sz="2400" dirty="0"/>
              <a:t>OU DE </a:t>
            </a:r>
            <a:r>
              <a:rPr lang="fr-FR" sz="2400" b="1" dirty="0"/>
              <a:t>PRÊTS OU COMME ASSOCIÉ</a:t>
            </a:r>
          </a:p>
          <a:p>
            <a:pPr>
              <a:defRPr/>
            </a:pPr>
            <a:r>
              <a:rPr lang="fr-FR" sz="2400" b="1" dirty="0"/>
              <a:t>…</a:t>
            </a:r>
          </a:p>
          <a:p>
            <a:pPr marL="0" indent="0">
              <a:buNone/>
              <a:defRPr/>
            </a:pPr>
            <a:endParaRPr lang="fr-FR" sz="2400" b="1" dirty="0"/>
          </a:p>
          <a:p>
            <a:pPr>
              <a:defRPr/>
            </a:pPr>
            <a:endParaRPr lang="fr-FR" sz="2400" dirty="0"/>
          </a:p>
          <a:p>
            <a:pPr marL="0" indent="0">
              <a:buNone/>
              <a:defRPr/>
            </a:pPr>
            <a:endParaRPr lang="fr-FR" dirty="0"/>
          </a:p>
        </p:txBody>
      </p:sp>
    </p:spTree>
    <p:extLst>
      <p:ext uri="{BB962C8B-B14F-4D97-AF65-F5344CB8AC3E}">
        <p14:creationId xmlns:p14="http://schemas.microsoft.com/office/powerpoint/2010/main" val="426539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8CC7CD47-9F83-7E4F-A29C-9E416924A000}"/>
              </a:ext>
            </a:extLst>
          </p:cNvPr>
          <p:cNvSpPr>
            <a:spLocks noGrp="1" noChangeArrowheads="1"/>
          </p:cNvSpPr>
          <p:nvPr>
            <p:ph type="title"/>
          </p:nvPr>
        </p:nvSpPr>
        <p:spPr>
          <a:xfrm>
            <a:off x="1981200" y="292101"/>
            <a:ext cx="8229600" cy="760413"/>
          </a:xfrm>
        </p:spPr>
        <p:txBody>
          <a:bodyPr/>
          <a:lstStyle/>
          <a:p>
            <a:pPr algn="ctr" eaLnBrk="1" hangingPunct="1">
              <a:defRPr/>
            </a:pPr>
            <a:r>
              <a:rPr lang="fr-FR" sz="3200" b="1" dirty="0"/>
              <a:t>Arbitrage entre Modes de financement</a:t>
            </a:r>
          </a:p>
        </p:txBody>
      </p:sp>
      <p:sp>
        <p:nvSpPr>
          <p:cNvPr id="116739" name="Rectangle 3">
            <a:extLst>
              <a:ext uri="{FF2B5EF4-FFF2-40B4-BE49-F238E27FC236}">
                <a16:creationId xmlns:a16="http://schemas.microsoft.com/office/drawing/2014/main" id="{44FA3C9E-7ECF-6943-9762-C6BABCAF1723}"/>
              </a:ext>
            </a:extLst>
          </p:cNvPr>
          <p:cNvSpPr>
            <a:spLocks noGrp="1" noChangeArrowheads="1"/>
          </p:cNvSpPr>
          <p:nvPr>
            <p:ph type="body" idx="1"/>
          </p:nvPr>
        </p:nvSpPr>
        <p:spPr>
          <a:xfrm>
            <a:off x="1847528" y="1052737"/>
            <a:ext cx="8363272" cy="5471889"/>
          </a:xfrm>
        </p:spPr>
        <p:txBody>
          <a:bodyPr>
            <a:normAutofit lnSpcReduction="10000"/>
          </a:bodyPr>
          <a:lstStyle/>
          <a:p>
            <a:pPr marL="0" indent="0">
              <a:buNone/>
              <a:defRPr/>
            </a:pPr>
            <a:r>
              <a:rPr lang="fr-FR" b="1" i="1" dirty="0">
                <a:solidFill>
                  <a:srgbClr val="FF0000"/>
                </a:solidFill>
                <a:highlight>
                  <a:srgbClr val="FFFF00"/>
                </a:highlight>
              </a:rPr>
              <a:t>Méthode des DNA (DÉCAISSEMENTS NETS ACTUALISÉS)</a:t>
            </a:r>
            <a:r>
              <a:rPr lang="fr-FR" b="1" i="1" dirty="0"/>
              <a:t>: </a:t>
            </a:r>
            <a:r>
              <a:rPr lang="fr-FR" dirty="0"/>
              <a:t>consiste à actualiser les débours nets des économies fiscales liées aux frais inhérents au financement étudié:</a:t>
            </a:r>
          </a:p>
          <a:p>
            <a:pPr marL="0" indent="0" algn="ctr">
              <a:buNone/>
              <a:defRPr/>
            </a:pPr>
            <a:r>
              <a:rPr lang="fr-FR" sz="1800" b="1" dirty="0">
                <a:solidFill>
                  <a:srgbClr val="FF0000"/>
                </a:solidFill>
                <a:highlight>
                  <a:srgbClr val="FFFF00"/>
                </a:highlight>
              </a:rPr>
              <a:t>DECAISSEMENT NET = MONTANT DES CHARGES – ÉCONOMIE FISCALE SUR CES CHARGES</a:t>
            </a:r>
          </a:p>
          <a:p>
            <a:pPr marL="0" indent="0" algn="ctr">
              <a:buNone/>
              <a:defRPr/>
            </a:pPr>
            <a:r>
              <a:rPr lang="fr-FR" sz="1800" b="1" dirty="0">
                <a:solidFill>
                  <a:srgbClr val="FF0000"/>
                </a:solidFill>
                <a:highlight>
                  <a:srgbClr val="FFFF00"/>
                </a:highlight>
              </a:rPr>
              <a:t>AVEC ÉCONOMIE FISCALE = MONTANT DE LA CHARGE * TIS</a:t>
            </a:r>
          </a:p>
          <a:p>
            <a:pPr marL="0" indent="0" algn="ctr">
              <a:buNone/>
              <a:defRPr/>
            </a:pPr>
            <a:r>
              <a:rPr lang="fr-FR" sz="1800" b="1" dirty="0">
                <a:solidFill>
                  <a:srgbClr val="FF0000"/>
                </a:solidFill>
              </a:rPr>
              <a:t>DN = CHARGES *(1-TIS)</a:t>
            </a:r>
          </a:p>
          <a:p>
            <a:pPr marL="0" indent="0" algn="ctr">
              <a:buNone/>
              <a:defRPr/>
            </a:pPr>
            <a:r>
              <a:rPr lang="fr-FR" sz="1800" b="1" dirty="0">
                <a:solidFill>
                  <a:srgbClr val="FF0000"/>
                </a:solidFill>
              </a:rPr>
              <a:t>EX: LOCATION : LOYERS = 50000DH/AN; TIS=30%</a:t>
            </a:r>
          </a:p>
          <a:p>
            <a:pPr marL="0" indent="0" algn="ctr">
              <a:buNone/>
              <a:defRPr/>
            </a:pPr>
            <a:r>
              <a:rPr lang="fr-FR" sz="1800" b="1" dirty="0">
                <a:solidFill>
                  <a:srgbClr val="FF0000"/>
                </a:solidFill>
              </a:rPr>
              <a:t>DN= 50000 *(1-0,3) = 35000</a:t>
            </a:r>
          </a:p>
          <a:p>
            <a:pPr marL="0" indent="0" algn="ctr">
              <a:buNone/>
              <a:defRPr/>
            </a:pPr>
            <a:r>
              <a:rPr lang="fr-FR" sz="1800" b="1" dirty="0">
                <a:solidFill>
                  <a:srgbClr val="FF0000"/>
                </a:solidFill>
                <a:highlight>
                  <a:srgbClr val="FFFF00"/>
                </a:highlight>
              </a:rPr>
              <a:t>OU DN = 50000 – (50000*30%) =50000 – 15000</a:t>
            </a:r>
          </a:p>
          <a:p>
            <a:pPr marL="0" indent="0" algn="ctr">
              <a:buNone/>
              <a:defRPr/>
            </a:pPr>
            <a:endParaRPr lang="fr-FR" sz="1800" b="1" dirty="0">
              <a:solidFill>
                <a:srgbClr val="FF0000"/>
              </a:solidFill>
            </a:endParaRPr>
          </a:p>
          <a:p>
            <a:pPr marL="0" indent="0" algn="ctr">
              <a:buNone/>
              <a:defRPr/>
            </a:pPr>
            <a:r>
              <a:rPr lang="fr-FR" sz="1800" b="1" dirty="0">
                <a:solidFill>
                  <a:srgbClr val="FF0000"/>
                </a:solidFill>
              </a:rPr>
              <a:t>DECAISSEMENT NET CORRESPOND DONC AU MONTANT DES </a:t>
            </a:r>
            <a:r>
              <a:rPr lang="fr-FR" sz="1800" b="1" dirty="0">
                <a:solidFill>
                  <a:srgbClr val="FF0000"/>
                </a:solidFill>
                <a:highlight>
                  <a:srgbClr val="FFFF00"/>
                </a:highlight>
              </a:rPr>
              <a:t>CHARGES RÉELLEMENT SUPPORTÉES PAR L’INVETISSEUR</a:t>
            </a:r>
          </a:p>
          <a:p>
            <a:pPr lvl="1" algn="ctr" eaLnBrk="1" hangingPunct="1">
              <a:lnSpc>
                <a:spcPct val="90000"/>
              </a:lnSpc>
              <a:buFont typeface="Tahoma" panose="020B0604030504040204" pitchFamily="34" charset="0"/>
              <a:buNone/>
              <a:defRPr/>
            </a:pPr>
            <a:r>
              <a:rPr lang="fr-FR" b="1" i="1" dirty="0">
                <a:solidFill>
                  <a:srgbClr val="FF0000"/>
                </a:solidFill>
              </a:rPr>
              <a:t>COUT DU FINANCEMENT = SOMME DN</a:t>
            </a:r>
            <a:r>
              <a:rPr lang="fr-FR" b="1" i="1" dirty="0">
                <a:solidFill>
                  <a:srgbClr val="FF0000"/>
                </a:solidFill>
                <a:highlight>
                  <a:srgbClr val="FFFF00"/>
                </a:highlight>
              </a:rPr>
              <a:t>A</a:t>
            </a:r>
          </a:p>
          <a:p>
            <a:pPr lvl="1" algn="ctr" eaLnBrk="1" hangingPunct="1">
              <a:lnSpc>
                <a:spcPct val="90000"/>
              </a:lnSpc>
              <a:buFont typeface="Tahoma" panose="020B0604030504040204" pitchFamily="34" charset="0"/>
              <a:buNone/>
              <a:defRPr/>
            </a:pPr>
            <a:r>
              <a:rPr lang="fr-FR" b="1" i="1" dirty="0"/>
              <a:t>= </a:t>
            </a:r>
            <a:r>
              <a:rPr lang="el-GR" sz="2000" b="1" i="1" dirty="0">
                <a:highlight>
                  <a:srgbClr val="FFFF00"/>
                </a:highlight>
                <a:cs typeface="Tahoma" pitchFamily="34" charset="0"/>
              </a:rPr>
              <a:t>Σ</a:t>
            </a:r>
            <a:r>
              <a:rPr lang="fr-BE" sz="2000" b="1" i="1" dirty="0">
                <a:highlight>
                  <a:srgbClr val="FFFF00"/>
                </a:highlight>
                <a:cs typeface="Tahoma" pitchFamily="34" charset="0"/>
              </a:rPr>
              <a:t>(</a:t>
            </a:r>
            <a:r>
              <a:rPr lang="fr-FR" sz="2000" b="1" i="1" dirty="0">
                <a:highlight>
                  <a:srgbClr val="FFFF00"/>
                </a:highlight>
              </a:rPr>
              <a:t>décaissements bruts – économies d’IS)(1+k)</a:t>
            </a:r>
            <a:r>
              <a:rPr lang="fr-FR" sz="2000" b="1" i="1" baseline="30000" dirty="0"/>
              <a:t>-</a:t>
            </a:r>
            <a:r>
              <a:rPr lang="fr-FR" sz="2000" b="1" i="1" baseline="30000" dirty="0" err="1"/>
              <a:t>t</a:t>
            </a:r>
            <a:endParaRPr lang="fr-FR" sz="2000" b="1" i="1" dirty="0"/>
          </a:p>
          <a:p>
            <a:pPr lvl="1" eaLnBrk="1" hangingPunct="1">
              <a:lnSpc>
                <a:spcPct val="90000"/>
              </a:lnSpc>
              <a:buFont typeface="Tahoma" panose="020B0604030504040204" pitchFamily="34" charset="0"/>
              <a:buNone/>
              <a:defRPr/>
            </a:pPr>
            <a:endParaRPr lang="fr-FR" b="1" i="1" dirty="0"/>
          </a:p>
        </p:txBody>
      </p:sp>
    </p:spTree>
    <p:extLst>
      <p:ext uri="{BB962C8B-B14F-4D97-AF65-F5344CB8AC3E}">
        <p14:creationId xmlns:p14="http://schemas.microsoft.com/office/powerpoint/2010/main" val="313177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80DA6B-BBCF-3D48-B203-C11482592D24}"/>
              </a:ext>
            </a:extLst>
          </p:cNvPr>
          <p:cNvSpPr>
            <a:spLocks noGrp="1"/>
          </p:cNvSpPr>
          <p:nvPr>
            <p:ph type="title"/>
          </p:nvPr>
        </p:nvSpPr>
        <p:spPr>
          <a:xfrm>
            <a:off x="1981200" y="292101"/>
            <a:ext cx="8229600" cy="257175"/>
          </a:xfrm>
        </p:spPr>
        <p:txBody>
          <a:bodyPr>
            <a:normAutofit fontScale="90000"/>
          </a:bodyPr>
          <a:lstStyle/>
          <a:p>
            <a:pPr>
              <a:defRPr/>
            </a:pPr>
            <a:r>
              <a:rPr lang="fr-FR"/>
              <a:t> </a:t>
            </a:r>
            <a:endParaRPr lang="fr-FR" dirty="0"/>
          </a:p>
        </p:txBody>
      </p:sp>
      <p:graphicFrame>
        <p:nvGraphicFramePr>
          <p:cNvPr id="4" name="Espace réservé du contenu 3">
            <a:extLst>
              <a:ext uri="{FF2B5EF4-FFF2-40B4-BE49-F238E27FC236}">
                <a16:creationId xmlns:a16="http://schemas.microsoft.com/office/drawing/2014/main" id="{1F2AB37F-3941-344A-B4D6-28456C041DE9}"/>
              </a:ext>
            </a:extLst>
          </p:cNvPr>
          <p:cNvGraphicFramePr>
            <a:graphicFrameLocks noGrp="1"/>
          </p:cNvGraphicFramePr>
          <p:nvPr>
            <p:ph idx="1"/>
          </p:nvPr>
        </p:nvGraphicFramePr>
        <p:xfrm>
          <a:off x="2301876" y="2852739"/>
          <a:ext cx="7588249" cy="798374"/>
        </p:xfrm>
        <a:graphic>
          <a:graphicData uri="http://schemas.openxmlformats.org/drawingml/2006/table">
            <a:tbl>
              <a:tblPr firstRow="1" firstCol="1" lastRow="1" lastCol="1" bandRow="1" bandCol="1">
                <a:tableStyleId>{5C22544A-7EE6-4342-B048-85BDC9FD1C3A}</a:tableStyleId>
              </a:tblPr>
              <a:tblGrid>
                <a:gridCol w="1371675">
                  <a:extLst>
                    <a:ext uri="{9D8B030D-6E8A-4147-A177-3AD203B41FA5}">
                      <a16:colId xmlns:a16="http://schemas.microsoft.com/office/drawing/2014/main" val="20000"/>
                    </a:ext>
                  </a:extLst>
                </a:gridCol>
                <a:gridCol w="1371675">
                  <a:extLst>
                    <a:ext uri="{9D8B030D-6E8A-4147-A177-3AD203B41FA5}">
                      <a16:colId xmlns:a16="http://schemas.microsoft.com/office/drawing/2014/main" val="20001"/>
                    </a:ext>
                  </a:extLst>
                </a:gridCol>
                <a:gridCol w="1371675">
                  <a:extLst>
                    <a:ext uri="{9D8B030D-6E8A-4147-A177-3AD203B41FA5}">
                      <a16:colId xmlns:a16="http://schemas.microsoft.com/office/drawing/2014/main" val="20002"/>
                    </a:ext>
                  </a:extLst>
                </a:gridCol>
                <a:gridCol w="1371675">
                  <a:extLst>
                    <a:ext uri="{9D8B030D-6E8A-4147-A177-3AD203B41FA5}">
                      <a16:colId xmlns:a16="http://schemas.microsoft.com/office/drawing/2014/main" val="20003"/>
                    </a:ext>
                  </a:extLst>
                </a:gridCol>
                <a:gridCol w="1371675">
                  <a:extLst>
                    <a:ext uri="{9D8B030D-6E8A-4147-A177-3AD203B41FA5}">
                      <a16:colId xmlns:a16="http://schemas.microsoft.com/office/drawing/2014/main" val="20004"/>
                    </a:ext>
                  </a:extLst>
                </a:gridCol>
                <a:gridCol w="729874">
                  <a:extLst>
                    <a:ext uri="{9D8B030D-6E8A-4147-A177-3AD203B41FA5}">
                      <a16:colId xmlns:a16="http://schemas.microsoft.com/office/drawing/2014/main" val="20005"/>
                    </a:ext>
                  </a:extLst>
                </a:gridCol>
              </a:tblGrid>
              <a:tr h="365621">
                <a:tc>
                  <a:txBody>
                    <a:bodyPr/>
                    <a:lstStyle/>
                    <a:p>
                      <a:pPr>
                        <a:lnSpc>
                          <a:spcPct val="150000"/>
                        </a:lnSpc>
                        <a:spcAft>
                          <a:spcPts val="0"/>
                        </a:spcAft>
                        <a:tabLst>
                          <a:tab pos="449580" algn="l"/>
                        </a:tabLst>
                      </a:pPr>
                      <a:r>
                        <a:rPr lang="fr-FR" sz="1000">
                          <a:effectLst/>
                        </a:rPr>
                        <a:t>Années </a:t>
                      </a:r>
                      <a:endParaRPr lang="fr-MA"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4" marR="68584" marT="0" marB="0"/>
                </a:tc>
                <a:tc>
                  <a:txBody>
                    <a:bodyPr/>
                    <a:lstStyle/>
                    <a:p>
                      <a:pPr algn="ctr">
                        <a:lnSpc>
                          <a:spcPct val="150000"/>
                        </a:lnSpc>
                        <a:spcAft>
                          <a:spcPts val="0"/>
                        </a:spcAft>
                        <a:tabLst>
                          <a:tab pos="449580" algn="l"/>
                        </a:tabLst>
                      </a:pPr>
                      <a:r>
                        <a:rPr lang="fr-FR" sz="1000">
                          <a:effectLst/>
                        </a:rPr>
                        <a:t>N+1</a:t>
                      </a:r>
                      <a:endParaRPr lang="fr-MA"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4" marR="68584" marT="0" marB="0"/>
                </a:tc>
                <a:tc>
                  <a:txBody>
                    <a:bodyPr/>
                    <a:lstStyle/>
                    <a:p>
                      <a:pPr>
                        <a:spcAft>
                          <a:spcPts val="0"/>
                        </a:spcAft>
                      </a:pPr>
                      <a:r>
                        <a:rPr lang="fr-MA" sz="1000" dirty="0">
                          <a:effectLst/>
                        </a:rPr>
                        <a:t>N+2</a:t>
                      </a:r>
                      <a:endParaRPr lang="fr-MA" sz="1200" dirty="0">
                        <a:effectLst/>
                        <a:latin typeface="Calibri" panose="020F0502020204030204" pitchFamily="34" charset="0"/>
                        <a:ea typeface="Calibri" panose="020F0502020204030204" pitchFamily="34" charset="0"/>
                        <a:cs typeface="Arial" panose="020B0604020202020204" pitchFamily="34" charset="0"/>
                      </a:endParaRPr>
                    </a:p>
                  </a:txBody>
                  <a:tcPr marL="68584" marR="68584" marT="0" marB="0"/>
                </a:tc>
                <a:tc>
                  <a:txBody>
                    <a:bodyPr/>
                    <a:lstStyle/>
                    <a:p>
                      <a:pPr>
                        <a:spcAft>
                          <a:spcPts val="0"/>
                        </a:spcAft>
                      </a:pPr>
                      <a:r>
                        <a:rPr lang="fr-MA" sz="1000">
                          <a:effectLst/>
                        </a:rPr>
                        <a:t>N+3</a:t>
                      </a:r>
                      <a:endParaRPr lang="fr-MA" sz="1200">
                        <a:effectLst/>
                        <a:latin typeface="Calibri" panose="020F0502020204030204" pitchFamily="34" charset="0"/>
                        <a:ea typeface="Calibri" panose="020F0502020204030204" pitchFamily="34" charset="0"/>
                        <a:cs typeface="Arial" panose="020B0604020202020204" pitchFamily="34" charset="0"/>
                      </a:endParaRPr>
                    </a:p>
                  </a:txBody>
                  <a:tcPr marL="68584" marR="68584" marT="0" marB="0"/>
                </a:tc>
                <a:tc>
                  <a:txBody>
                    <a:bodyPr/>
                    <a:lstStyle/>
                    <a:p>
                      <a:pPr>
                        <a:spcAft>
                          <a:spcPts val="0"/>
                        </a:spcAft>
                      </a:pPr>
                      <a:r>
                        <a:rPr lang="fr-MA" sz="1000">
                          <a:effectLst/>
                        </a:rPr>
                        <a:t>N+4</a:t>
                      </a:r>
                      <a:endParaRPr lang="fr-MA" sz="1200">
                        <a:effectLst/>
                        <a:latin typeface="Calibri" panose="020F0502020204030204" pitchFamily="34" charset="0"/>
                        <a:ea typeface="Calibri" panose="020F0502020204030204" pitchFamily="34" charset="0"/>
                        <a:cs typeface="Arial" panose="020B0604020202020204" pitchFamily="34" charset="0"/>
                      </a:endParaRPr>
                    </a:p>
                  </a:txBody>
                  <a:tcPr marL="68584" marR="68584" marT="0" marB="0"/>
                </a:tc>
                <a:tc>
                  <a:txBody>
                    <a:bodyPr/>
                    <a:lstStyle/>
                    <a:p>
                      <a:pPr>
                        <a:spcAft>
                          <a:spcPts val="0"/>
                        </a:spcAft>
                      </a:pPr>
                      <a:r>
                        <a:rPr lang="fr-MA" sz="1000" dirty="0">
                          <a:effectLst/>
                        </a:rPr>
                        <a:t>N+5</a:t>
                      </a:r>
                      <a:endParaRPr lang="fr-MA" sz="1200" dirty="0">
                        <a:effectLst/>
                        <a:latin typeface="Calibri" panose="020F0502020204030204" pitchFamily="34" charset="0"/>
                        <a:ea typeface="Calibri" panose="020F0502020204030204" pitchFamily="34" charset="0"/>
                        <a:cs typeface="Arial" panose="020B0604020202020204" pitchFamily="34" charset="0"/>
                      </a:endParaRPr>
                    </a:p>
                  </a:txBody>
                  <a:tcPr marL="68584" marR="68584" marT="0" marB="0"/>
                </a:tc>
                <a:extLst>
                  <a:ext uri="{0D108BD9-81ED-4DB2-BD59-A6C34878D82A}">
                    <a16:rowId xmlns:a16="http://schemas.microsoft.com/office/drawing/2014/main" val="10000"/>
                  </a:ext>
                </a:extLst>
              </a:tr>
              <a:tr h="429716">
                <a:tc>
                  <a:txBody>
                    <a:bodyPr/>
                    <a:lstStyle/>
                    <a:p>
                      <a:pPr>
                        <a:lnSpc>
                          <a:spcPct val="150000"/>
                        </a:lnSpc>
                        <a:spcAft>
                          <a:spcPts val="0"/>
                        </a:spcAft>
                        <a:tabLst>
                          <a:tab pos="449580" algn="l"/>
                        </a:tabLst>
                      </a:pPr>
                      <a:r>
                        <a:rPr lang="fr-FR" sz="1000">
                          <a:effectLst/>
                        </a:rPr>
                        <a:t>MARGE/COUT VARIABLE</a:t>
                      </a:r>
                      <a:endParaRPr lang="fr-MA"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4" marR="68584" marT="0" marB="0"/>
                </a:tc>
                <a:tc>
                  <a:txBody>
                    <a:bodyPr/>
                    <a:lstStyle/>
                    <a:p>
                      <a:pPr algn="ctr">
                        <a:lnSpc>
                          <a:spcPct val="150000"/>
                        </a:lnSpc>
                        <a:spcAft>
                          <a:spcPts val="0"/>
                        </a:spcAft>
                        <a:tabLst>
                          <a:tab pos="449580" algn="l"/>
                        </a:tabLst>
                      </a:pPr>
                      <a:r>
                        <a:rPr lang="fr-FR" sz="1000">
                          <a:effectLst/>
                        </a:rPr>
                        <a:t>180 000</a:t>
                      </a:r>
                      <a:endParaRPr lang="fr-MA"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4" marR="68584" marT="0" marB="0"/>
                </a:tc>
                <a:tc>
                  <a:txBody>
                    <a:bodyPr/>
                    <a:lstStyle/>
                    <a:p>
                      <a:pPr algn="ctr">
                        <a:lnSpc>
                          <a:spcPct val="150000"/>
                        </a:lnSpc>
                        <a:spcAft>
                          <a:spcPts val="0"/>
                        </a:spcAft>
                        <a:tabLst>
                          <a:tab pos="449580" algn="l"/>
                        </a:tabLst>
                      </a:pPr>
                      <a:r>
                        <a:rPr lang="fr-FR" sz="1000" dirty="0">
                          <a:effectLst/>
                        </a:rPr>
                        <a:t>234 000</a:t>
                      </a:r>
                      <a:endParaRPr lang="fr-MA"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4" marR="68584" marT="0" marB="0"/>
                </a:tc>
                <a:tc>
                  <a:txBody>
                    <a:bodyPr/>
                    <a:lstStyle/>
                    <a:p>
                      <a:pPr algn="ctr">
                        <a:lnSpc>
                          <a:spcPct val="150000"/>
                        </a:lnSpc>
                        <a:spcAft>
                          <a:spcPts val="0"/>
                        </a:spcAft>
                        <a:tabLst>
                          <a:tab pos="449580" algn="l"/>
                        </a:tabLst>
                      </a:pPr>
                      <a:r>
                        <a:rPr lang="fr-FR" sz="1000">
                          <a:effectLst/>
                        </a:rPr>
                        <a:t>256 000</a:t>
                      </a:r>
                      <a:endParaRPr lang="fr-MA"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4" marR="68584" marT="0" marB="0"/>
                </a:tc>
                <a:tc>
                  <a:txBody>
                    <a:bodyPr/>
                    <a:lstStyle/>
                    <a:p>
                      <a:pPr algn="ctr">
                        <a:lnSpc>
                          <a:spcPct val="150000"/>
                        </a:lnSpc>
                        <a:spcAft>
                          <a:spcPts val="0"/>
                        </a:spcAft>
                        <a:tabLst>
                          <a:tab pos="449580" algn="l"/>
                        </a:tabLst>
                      </a:pPr>
                      <a:r>
                        <a:rPr lang="fr-FR" sz="1000">
                          <a:effectLst/>
                        </a:rPr>
                        <a:t>264 000</a:t>
                      </a:r>
                      <a:endParaRPr lang="fr-MA"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4" marR="68584" marT="0" marB="0"/>
                </a:tc>
                <a:tc>
                  <a:txBody>
                    <a:bodyPr/>
                    <a:lstStyle/>
                    <a:p>
                      <a:pPr algn="ctr">
                        <a:lnSpc>
                          <a:spcPct val="150000"/>
                        </a:lnSpc>
                        <a:spcAft>
                          <a:spcPts val="0"/>
                        </a:spcAft>
                        <a:tabLst>
                          <a:tab pos="449580" algn="l"/>
                        </a:tabLst>
                      </a:pPr>
                      <a:r>
                        <a:rPr lang="fr-FR" sz="1000" dirty="0">
                          <a:effectLst/>
                        </a:rPr>
                        <a:t>240 000</a:t>
                      </a:r>
                      <a:endParaRPr lang="fr-MA"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4" marR="68584" marT="0" marB="0"/>
                </a:tc>
                <a:extLst>
                  <a:ext uri="{0D108BD9-81ED-4DB2-BD59-A6C34878D82A}">
                    <a16:rowId xmlns:a16="http://schemas.microsoft.com/office/drawing/2014/main" val="10001"/>
                  </a:ext>
                </a:extLst>
              </a:tr>
            </a:tbl>
          </a:graphicData>
        </a:graphic>
      </p:graphicFrame>
      <p:sp>
        <p:nvSpPr>
          <p:cNvPr id="100377" name="Rectangle 1">
            <a:extLst>
              <a:ext uri="{FF2B5EF4-FFF2-40B4-BE49-F238E27FC236}">
                <a16:creationId xmlns:a16="http://schemas.microsoft.com/office/drawing/2014/main" id="{733EF6A5-BA31-8841-A41E-D1D6D2CA2D97}"/>
              </a:ext>
            </a:extLst>
          </p:cNvPr>
          <p:cNvSpPr>
            <a:spLocks noChangeArrowheads="1"/>
          </p:cNvSpPr>
          <p:nvPr/>
        </p:nvSpPr>
        <p:spPr bwMode="auto">
          <a:xfrm>
            <a:off x="1981200" y="372694"/>
            <a:ext cx="8136904" cy="5755422"/>
          </a:xfrm>
          <a:prstGeom prst="rect">
            <a:avLst/>
          </a:prstGeom>
          <a:noFill/>
          <a:ln>
            <a:noFill/>
          </a:ln>
          <a:effectLst/>
        </p:spPr>
        <p:txBody>
          <a:bodyPr anchor="ctr">
            <a:spAutoFit/>
          </a:bodyPr>
          <a:lstStyle>
            <a:lvl1pPr>
              <a:spcBef>
                <a:spcPct val="20000"/>
              </a:spcBef>
              <a:buClr>
                <a:schemeClr val="hlink"/>
              </a:buClr>
              <a:buSzPct val="120000"/>
              <a:buChar char="•"/>
              <a:tabLst>
                <a:tab pos="449263" algn="r"/>
              </a:tabLst>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tabLst>
                <a:tab pos="449263" algn="r"/>
              </a:tabLst>
              <a:defRPr sz="2800">
                <a:solidFill>
                  <a:schemeClr val="tx1"/>
                </a:solidFill>
                <a:latin typeface="Tahoma" panose="020B0604030504040204" pitchFamily="34" charset="0"/>
              </a:defRPr>
            </a:lvl2pPr>
            <a:lvl3pPr marL="1143000" indent="-228600">
              <a:spcBef>
                <a:spcPct val="20000"/>
              </a:spcBef>
              <a:buClr>
                <a:schemeClr val="hlink"/>
              </a:buClr>
              <a:buSzPct val="120000"/>
              <a:buChar char="•"/>
              <a:tabLst>
                <a:tab pos="449263" algn="r"/>
              </a:tabLst>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tabLst>
                <a:tab pos="449263" algn="r"/>
              </a:tabLst>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itchFamily="2" charset="2"/>
              <a:buChar char="v"/>
              <a:tabLst>
                <a:tab pos="449263" algn="r"/>
              </a:tabLst>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tabLst>
                <a:tab pos="449263" algn="r"/>
              </a:tabLst>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tabLst>
                <a:tab pos="449263" algn="r"/>
              </a:tabLst>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tabLst>
                <a:tab pos="449263" algn="r"/>
              </a:tabLst>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tabLst>
                <a:tab pos="449263" algn="r"/>
              </a:tabLst>
              <a:defRPr sz="2000">
                <a:solidFill>
                  <a:schemeClr val="tx1"/>
                </a:solidFill>
                <a:latin typeface="Tahoma" panose="020B0604030504040204" pitchFamily="34" charset="0"/>
              </a:defRPr>
            </a:lvl9pPr>
          </a:lstStyle>
          <a:p>
            <a:pPr>
              <a:spcBef>
                <a:spcPct val="0"/>
              </a:spcBef>
              <a:buClrTx/>
              <a:buSzTx/>
              <a:buFontTx/>
              <a:buNone/>
              <a:defRPr/>
            </a:pPr>
            <a:r>
              <a:rPr lang="fr-FR" altLang="fr-FR" sz="1800" b="1" u="sng" dirty="0">
                <a:latin typeface="Calibri" panose="020F0502020204030204" pitchFamily="34" charset="0"/>
                <a:ea typeface="Times New Roman" panose="02020603050405020304" pitchFamily="18" charset="0"/>
                <a:cs typeface="Calibri" panose="020F0502020204030204" pitchFamily="34" charset="0"/>
              </a:rPr>
              <a:t>Application numérique</a:t>
            </a:r>
          </a:p>
          <a:p>
            <a:pPr>
              <a:spcBef>
                <a:spcPct val="0"/>
              </a:spcBef>
              <a:buClrTx/>
              <a:buSzTx/>
              <a:buFontTx/>
              <a:buNone/>
              <a:defRPr/>
            </a:pPr>
            <a:endParaRPr lang="fr-FR" altLang="fr-FR" sz="1600" b="1" dirty="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ClrTx/>
              <a:buSzTx/>
              <a:buFontTx/>
              <a:buNone/>
              <a:defRPr/>
            </a:pPr>
            <a:r>
              <a:rPr lang="fr-FR" altLang="fr-FR" sz="1600" dirty="0">
                <a:latin typeface="Calibri" panose="020F0502020204030204" pitchFamily="34" charset="0"/>
                <a:ea typeface="Times New Roman" panose="02020603050405020304" pitchFamily="18" charset="0"/>
                <a:cs typeface="Calibri" panose="020F0502020204030204" pitchFamily="34" charset="0"/>
              </a:rPr>
              <a:t>La soci</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t</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  </a:t>
            </a:r>
            <a:r>
              <a:rPr lang="fr-FR" altLang="fr-FR" sz="1600" b="1" i="1" dirty="0">
                <a:latin typeface="Calibri" panose="020F0502020204030204" pitchFamily="34" charset="0"/>
                <a:ea typeface="Times New Roman" panose="02020603050405020304" pitchFamily="18" charset="0"/>
                <a:cs typeface="Calibri" panose="020F0502020204030204" pitchFamily="34" charset="0"/>
              </a:rPr>
              <a:t>Fina. sa.</a:t>
            </a:r>
            <a:r>
              <a:rPr lang="fr-FR" altLang="fr-FR" sz="1600" dirty="0">
                <a:latin typeface="Calibri" panose="020F0502020204030204" pitchFamily="34" charset="0"/>
                <a:ea typeface="Times New Roman" panose="02020603050405020304" pitchFamily="18" charset="0"/>
                <a:cs typeface="Calibri" panose="020F0502020204030204" pitchFamily="34" charset="0"/>
              </a:rPr>
              <a:t> souhaite acqu</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rir un </a:t>
            </a:r>
            <a:r>
              <a:rPr lang="fr-FR" altLang="fr-FR" sz="16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mat</a:t>
            </a:r>
            <a:r>
              <a:rPr lang="fr-FR" altLang="fr-FR" sz="1600" b="1" dirty="0">
                <a:solidFill>
                  <a:srgbClr val="FF0000"/>
                </a:solidFill>
                <a:ea typeface="Times New Roman" panose="02020603050405020304" pitchFamily="18" charset="0"/>
                <a:cs typeface="Calibri" panose="020F0502020204030204" pitchFamily="34" charset="0"/>
              </a:rPr>
              <a:t>é</a:t>
            </a:r>
            <a:r>
              <a:rPr lang="fr-FR" altLang="fr-FR" sz="16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riel </a:t>
            </a:r>
            <a:r>
              <a:rPr lang="fr-FR" altLang="fr-FR" sz="1600" b="1" dirty="0">
                <a:solidFill>
                  <a:srgbClr val="FF0000"/>
                </a:solidFill>
                <a:ea typeface="Times New Roman" panose="02020603050405020304" pitchFamily="18" charset="0"/>
                <a:cs typeface="Calibri" panose="020F0502020204030204" pitchFamily="34" charset="0"/>
              </a:rPr>
              <a:t>à</a:t>
            </a:r>
            <a:r>
              <a:rPr lang="fr-FR" altLang="fr-FR" sz="16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520</a:t>
            </a:r>
            <a:r>
              <a:rPr lang="fr-FR" altLang="fr-FR" sz="1600" b="1" dirty="0">
                <a:solidFill>
                  <a:srgbClr val="FF0000"/>
                </a:solidFill>
                <a:ea typeface="Times New Roman" panose="02020603050405020304" pitchFamily="18" charset="0"/>
                <a:cs typeface="Calibri" panose="020F0502020204030204" pitchFamily="34" charset="0"/>
              </a:rPr>
              <a:t> </a:t>
            </a:r>
            <a:r>
              <a:rPr lang="fr-FR" altLang="fr-FR" sz="16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000 </a:t>
            </a:r>
            <a:r>
              <a:rPr lang="fr-FR" altLang="fr-FR" sz="1600" dirty="0">
                <a:latin typeface="Calibri" panose="020F0502020204030204" pitchFamily="34" charset="0"/>
                <a:ea typeface="Times New Roman" panose="02020603050405020304" pitchFamily="18" charset="0"/>
                <a:cs typeface="Calibri" panose="020F0502020204030204" pitchFamily="34" charset="0"/>
              </a:rPr>
              <a:t>DH </a:t>
            </a:r>
            <a:r>
              <a:rPr lang="fr-FR" altLang="fr-FR" sz="1600" dirty="0">
                <a:solidFill>
                  <a:schemeClr val="accent4">
                    <a:lumMod val="25000"/>
                  </a:schemeClr>
                </a:solidFill>
                <a:latin typeface="Calibri" panose="020F0502020204030204" pitchFamily="34" charset="0"/>
                <a:ea typeface="Times New Roman" panose="02020603050405020304" pitchFamily="18" charset="0"/>
                <a:cs typeface="Calibri" panose="020F0502020204030204" pitchFamily="34" charset="0"/>
              </a:rPr>
              <a:t>et </a:t>
            </a:r>
            <a:r>
              <a:rPr lang="fr-FR" altLang="fr-FR" sz="1600" dirty="0">
                <a:solidFill>
                  <a:schemeClr val="accent4">
                    <a:lumMod val="25000"/>
                  </a:schemeClr>
                </a:solidFill>
                <a:highlight>
                  <a:srgbClr val="FFFF00"/>
                </a:highlight>
                <a:latin typeface="Calibri" panose="020F0502020204030204" pitchFamily="34" charset="0"/>
                <a:ea typeface="Times New Roman" panose="02020603050405020304" pitchFamily="18" charset="0"/>
                <a:cs typeface="Calibri" panose="020F0502020204030204" pitchFamily="34" charset="0"/>
              </a:rPr>
              <a:t>devant entrer en service le </a:t>
            </a:r>
            <a:r>
              <a:rPr lang="fr-FR" altLang="fr-FR" sz="16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1</a:t>
            </a:r>
            <a:r>
              <a:rPr lang="fr-FR" altLang="fr-FR" sz="1600" b="1" baseline="30000" dirty="0">
                <a:solidFill>
                  <a:srgbClr val="FF0000"/>
                </a:solidFill>
                <a:latin typeface="Calibri" panose="020F0502020204030204" pitchFamily="34" charset="0"/>
                <a:ea typeface="Times New Roman" panose="02020603050405020304" pitchFamily="18" charset="0"/>
                <a:cs typeface="Calibri" panose="020F0502020204030204" pitchFamily="34" charset="0"/>
              </a:rPr>
              <a:t>er</a:t>
            </a:r>
            <a:r>
              <a:rPr lang="fr-FR" altLang="fr-FR" sz="16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janvier N+1</a:t>
            </a:r>
            <a:r>
              <a:rPr lang="fr-FR" altLang="fr-FR" sz="1600" dirty="0">
                <a:latin typeface="Calibri" panose="020F0502020204030204" pitchFamily="34" charset="0"/>
                <a:ea typeface="Times New Roman" panose="02020603050405020304" pitchFamily="18" charset="0"/>
                <a:cs typeface="Calibri" panose="020F0502020204030204" pitchFamily="34" charset="0"/>
              </a:rPr>
              <a:t>. La direction h</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site entre les deux formules de financement suivantes</a:t>
            </a:r>
            <a:r>
              <a:rPr lang="fr-FR" altLang="fr-FR" sz="1600" dirty="0">
                <a:ea typeface="Times New Roman" panose="02020603050405020304" pitchFamily="18" charset="0"/>
                <a:cs typeface="Calibri" panose="020F0502020204030204" pitchFamily="34" charset="0"/>
              </a:rPr>
              <a:t> </a:t>
            </a:r>
            <a:r>
              <a:rPr lang="fr-FR" altLang="fr-FR" sz="1600" dirty="0">
                <a:latin typeface="Calibri" panose="020F0502020204030204" pitchFamily="34" charset="0"/>
                <a:ea typeface="Times New Roman" panose="02020603050405020304" pitchFamily="18" charset="0"/>
                <a:cs typeface="Calibri" panose="020F0502020204030204" pitchFamily="34" charset="0"/>
              </a:rPr>
              <a:t>:</a:t>
            </a:r>
            <a:endParaRPr lang="fr-FR" altLang="fr-FR" sz="1600" dirty="0">
              <a:ea typeface="Times New Roman" panose="02020603050405020304" pitchFamily="18" charset="0"/>
              <a:cs typeface="Calibri" panose="020F0502020204030204" pitchFamily="34" charset="0"/>
            </a:endParaRPr>
          </a:p>
          <a:p>
            <a:pPr>
              <a:spcBef>
                <a:spcPct val="0"/>
              </a:spcBef>
              <a:buClrTx/>
              <a:buSzTx/>
              <a:defRPr/>
            </a:pPr>
            <a:r>
              <a:rPr lang="fr-FR" altLang="fr-FR" sz="1600" dirty="0">
                <a:latin typeface="Calibri" panose="020F0502020204030204" pitchFamily="34" charset="0"/>
                <a:ea typeface="Times New Roman" panose="02020603050405020304" pitchFamily="18" charset="0"/>
                <a:cs typeface="Calibri" panose="020F0502020204030204" pitchFamily="34" charset="0"/>
              </a:rPr>
              <a:t>Location sur une dur</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e de 5 ans moyennant un loyer de 164</a:t>
            </a:r>
            <a:r>
              <a:rPr lang="fr-FR" altLang="fr-FR" sz="1600" dirty="0">
                <a:ea typeface="Times New Roman" panose="02020603050405020304" pitchFamily="18" charset="0"/>
                <a:cs typeface="Calibri" panose="020F0502020204030204" pitchFamily="34" charset="0"/>
              </a:rPr>
              <a:t> </a:t>
            </a:r>
            <a:r>
              <a:rPr lang="fr-FR" altLang="fr-FR" sz="1600" dirty="0">
                <a:latin typeface="Calibri" panose="020F0502020204030204" pitchFamily="34" charset="0"/>
                <a:ea typeface="Times New Roman" panose="02020603050405020304" pitchFamily="18" charset="0"/>
                <a:cs typeface="Calibri" panose="020F0502020204030204" pitchFamily="34" charset="0"/>
              </a:rPr>
              <a:t>000 DH, payable en d</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but de chaque ann</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e.</a:t>
            </a:r>
            <a:endParaRPr lang="fr-FR" altLang="fr-FR" sz="1600" dirty="0">
              <a:ea typeface="Times New Roman" panose="02020603050405020304" pitchFamily="18" charset="0"/>
              <a:cs typeface="Calibri" panose="020F0502020204030204" pitchFamily="34" charset="0"/>
            </a:endParaRPr>
          </a:p>
          <a:p>
            <a:pPr>
              <a:spcBef>
                <a:spcPct val="0"/>
              </a:spcBef>
              <a:buClrTx/>
              <a:buSzTx/>
              <a:defRPr/>
            </a:pPr>
            <a:r>
              <a:rPr lang="fr-FR" altLang="fr-FR" sz="1600" dirty="0">
                <a:latin typeface="Calibri" panose="020F0502020204030204" pitchFamily="34" charset="0"/>
                <a:ea typeface="Times New Roman" panose="02020603050405020304" pitchFamily="18" charset="0"/>
                <a:cs typeface="Calibri" panose="020F0502020204030204" pitchFamily="34" charset="0"/>
              </a:rPr>
              <a:t>Emprunt bancaire </a:t>
            </a:r>
            <a:r>
              <a:rPr lang="fr-FR" altLang="fr-FR" sz="1600" dirty="0">
                <a:ea typeface="Times New Roman" panose="02020603050405020304" pitchFamily="18" charset="0"/>
                <a:cs typeface="Calibri" panose="020F0502020204030204" pitchFamily="34" charset="0"/>
              </a:rPr>
              <a:t>à</a:t>
            </a:r>
            <a:r>
              <a:rPr lang="fr-FR" altLang="fr-FR" sz="1600" dirty="0">
                <a:latin typeface="Calibri" panose="020F0502020204030204" pitchFamily="34" charset="0"/>
                <a:ea typeface="Times New Roman" panose="02020603050405020304" pitchFamily="18" charset="0"/>
                <a:cs typeface="Calibri" panose="020F0502020204030204" pitchFamily="34" charset="0"/>
              </a:rPr>
              <a:t> hauteur de 400</a:t>
            </a:r>
            <a:r>
              <a:rPr lang="fr-FR" altLang="fr-FR" sz="1600" dirty="0">
                <a:ea typeface="Times New Roman" panose="02020603050405020304" pitchFamily="18" charset="0"/>
                <a:cs typeface="Calibri" panose="020F0502020204030204" pitchFamily="34" charset="0"/>
              </a:rPr>
              <a:t> </a:t>
            </a:r>
            <a:r>
              <a:rPr lang="fr-FR" altLang="fr-FR" sz="1600" dirty="0">
                <a:latin typeface="Calibri" panose="020F0502020204030204" pitchFamily="34" charset="0"/>
                <a:ea typeface="Times New Roman" panose="02020603050405020304" pitchFamily="18" charset="0"/>
                <a:cs typeface="Calibri" panose="020F0502020204030204" pitchFamily="34" charset="0"/>
              </a:rPr>
              <a:t>000 DH et autofinancement du reliquat. Le taux d</a:t>
            </a:r>
            <a:r>
              <a:rPr lang="fr-FR" altLang="fr-FR" sz="1600" dirty="0">
                <a:ea typeface="Times New Roman" panose="02020603050405020304" pitchFamily="18" charset="0"/>
                <a:cs typeface="Calibri" panose="020F0502020204030204" pitchFamily="34" charset="0"/>
              </a:rPr>
              <a:t>’</a:t>
            </a:r>
            <a:r>
              <a:rPr lang="fr-FR" altLang="fr-FR" sz="1600" dirty="0">
                <a:latin typeface="Calibri" panose="020F0502020204030204" pitchFamily="34" charset="0"/>
                <a:ea typeface="Times New Roman" panose="02020603050405020304" pitchFamily="18" charset="0"/>
                <a:cs typeface="Calibri" panose="020F0502020204030204" pitchFamily="34" charset="0"/>
              </a:rPr>
              <a:t>int</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rêt propos</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 est fix</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 </a:t>
            </a:r>
            <a:r>
              <a:rPr lang="fr-FR" altLang="fr-FR" sz="1600" dirty="0">
                <a:ea typeface="Times New Roman" panose="02020603050405020304" pitchFamily="18" charset="0"/>
                <a:cs typeface="Calibri" panose="020F0502020204030204" pitchFamily="34" charset="0"/>
              </a:rPr>
              <a:t>à</a:t>
            </a:r>
            <a:r>
              <a:rPr lang="fr-FR" altLang="fr-FR" sz="1600" dirty="0">
                <a:latin typeface="Calibri" panose="020F0502020204030204" pitchFamily="34" charset="0"/>
                <a:ea typeface="Times New Roman" panose="02020603050405020304" pitchFamily="18" charset="0"/>
                <a:cs typeface="Calibri" panose="020F0502020204030204" pitchFamily="34" charset="0"/>
              </a:rPr>
              <a:t> 11% et le remboursement sera fait en 5 annuit</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s constantes </a:t>
            </a:r>
            <a:r>
              <a:rPr lang="fr-FR" altLang="fr-FR" sz="1600" dirty="0">
                <a:highlight>
                  <a:srgbClr val="FFFF00"/>
                </a:highlight>
                <a:latin typeface="Calibri" panose="020F0502020204030204" pitchFamily="34" charset="0"/>
                <a:ea typeface="Times New Roman" panose="02020603050405020304" pitchFamily="18" charset="0"/>
                <a:cs typeface="Calibri" panose="020F0502020204030204" pitchFamily="34" charset="0"/>
              </a:rPr>
              <a:t>de </a:t>
            </a:r>
            <a:r>
              <a:rPr lang="fr-FR" altLang="fr-FR" sz="1600" b="1" dirty="0">
                <a:solidFill>
                  <a:srgbClr val="FF0000"/>
                </a:solidFill>
                <a:highlight>
                  <a:srgbClr val="FFFF00"/>
                </a:highlight>
                <a:latin typeface="Calibri" panose="020F0502020204030204" pitchFamily="34" charset="0"/>
                <a:ea typeface="Times New Roman" panose="02020603050405020304" pitchFamily="18" charset="0"/>
                <a:cs typeface="Calibri" panose="020F0502020204030204" pitchFamily="34" charset="0"/>
              </a:rPr>
              <a:t>108</a:t>
            </a:r>
            <a:r>
              <a:rPr lang="fr-FR" altLang="fr-FR" sz="1600" b="1" dirty="0">
                <a:solidFill>
                  <a:srgbClr val="FF0000"/>
                </a:solidFill>
                <a:highlight>
                  <a:srgbClr val="FFFF00"/>
                </a:highlight>
                <a:ea typeface="Times New Roman" panose="02020603050405020304" pitchFamily="18" charset="0"/>
                <a:cs typeface="Calibri" panose="020F0502020204030204" pitchFamily="34" charset="0"/>
              </a:rPr>
              <a:t> </a:t>
            </a:r>
            <a:r>
              <a:rPr lang="fr-FR" altLang="fr-FR" sz="1600" b="1" dirty="0">
                <a:solidFill>
                  <a:srgbClr val="FF0000"/>
                </a:solidFill>
                <a:highlight>
                  <a:srgbClr val="FFFF00"/>
                </a:highlight>
                <a:latin typeface="Calibri" panose="020F0502020204030204" pitchFamily="34" charset="0"/>
                <a:ea typeface="Times New Roman" panose="02020603050405020304" pitchFamily="18" charset="0"/>
                <a:cs typeface="Calibri" panose="020F0502020204030204" pitchFamily="34" charset="0"/>
              </a:rPr>
              <a:t>200 DH </a:t>
            </a:r>
            <a:r>
              <a:rPr lang="fr-FR" altLang="fr-FR" sz="16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chacune.</a:t>
            </a:r>
            <a:endParaRPr lang="fr-FR" altLang="fr-FR" sz="1600" b="1" dirty="0">
              <a:solidFill>
                <a:srgbClr val="FF0000"/>
              </a:solidFill>
              <a:ea typeface="Times New Roman" panose="02020603050405020304" pitchFamily="18" charset="0"/>
              <a:cs typeface="Calibri" panose="020F0502020204030204" pitchFamily="34" charset="0"/>
            </a:endParaRPr>
          </a:p>
          <a:p>
            <a:pPr>
              <a:spcBef>
                <a:spcPct val="0"/>
              </a:spcBef>
              <a:buClrTx/>
              <a:buSzTx/>
              <a:buFontTx/>
              <a:buNone/>
              <a:defRPr/>
            </a:pPr>
            <a:r>
              <a:rPr lang="fr-FR" altLang="fr-FR" sz="1600" dirty="0">
                <a:latin typeface="Calibri" panose="020F0502020204030204" pitchFamily="34" charset="0"/>
                <a:ea typeface="Times New Roman" panose="02020603050405020304" pitchFamily="18" charset="0"/>
                <a:cs typeface="Calibri" panose="020F0502020204030204" pitchFamily="34" charset="0"/>
              </a:rPr>
              <a:t>L</a:t>
            </a:r>
            <a:r>
              <a:rPr lang="fr-FR" altLang="fr-FR" sz="1600" dirty="0">
                <a:ea typeface="Times New Roman" panose="02020603050405020304" pitchFamily="18" charset="0"/>
                <a:cs typeface="Calibri" panose="020F0502020204030204" pitchFamily="34" charset="0"/>
              </a:rPr>
              <a:t>’</a:t>
            </a:r>
            <a:r>
              <a:rPr lang="fr-FR" altLang="fr-FR" sz="1600" dirty="0">
                <a:latin typeface="Calibri" panose="020F0502020204030204" pitchFamily="34" charset="0"/>
                <a:ea typeface="Times New Roman" panose="02020603050405020304" pitchFamily="18" charset="0"/>
                <a:cs typeface="Calibri" panose="020F0502020204030204" pitchFamily="34" charset="0"/>
              </a:rPr>
              <a:t>exploitation du mat</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riel impliquerait une marge sur co</a:t>
            </a:r>
            <a:r>
              <a:rPr lang="fr-FR" altLang="fr-FR" sz="1600" dirty="0">
                <a:ea typeface="Times New Roman" panose="02020603050405020304" pitchFamily="18" charset="0"/>
                <a:cs typeface="Calibri" panose="020F0502020204030204" pitchFamily="34" charset="0"/>
              </a:rPr>
              <a:t>û</a:t>
            </a:r>
            <a:r>
              <a:rPr lang="fr-FR" altLang="fr-FR" sz="1600" dirty="0">
                <a:latin typeface="Calibri" panose="020F0502020204030204" pitchFamily="34" charset="0"/>
                <a:ea typeface="Times New Roman" panose="02020603050405020304" pitchFamily="18" charset="0"/>
                <a:cs typeface="Calibri" panose="020F0502020204030204" pitchFamily="34" charset="0"/>
              </a:rPr>
              <a:t>t variable comme suit</a:t>
            </a:r>
          </a:p>
          <a:p>
            <a:pPr>
              <a:spcBef>
                <a:spcPct val="0"/>
              </a:spcBef>
              <a:buClrTx/>
              <a:buSzTx/>
              <a:buFontTx/>
              <a:buNone/>
              <a:defRPr/>
            </a:pPr>
            <a:endParaRPr lang="fr-FR" altLang="fr-FR" sz="1600" dirty="0">
              <a:latin typeface="Calibri" panose="020F0502020204030204" pitchFamily="34" charset="0"/>
              <a:ea typeface="Times New Roman" panose="02020603050405020304" pitchFamily="18" charset="0"/>
              <a:cs typeface="Calibri" panose="020F0502020204030204" pitchFamily="34" charset="0"/>
            </a:endParaRPr>
          </a:p>
          <a:p>
            <a:pPr>
              <a:spcBef>
                <a:spcPct val="0"/>
              </a:spcBef>
              <a:buClrTx/>
              <a:buSzTx/>
              <a:buFontTx/>
              <a:buNone/>
              <a:defRPr/>
            </a:pPr>
            <a:endParaRPr lang="fr-FR" altLang="fr-FR" sz="1600" dirty="0">
              <a:latin typeface="Calibri" panose="020F0502020204030204" pitchFamily="34" charset="0"/>
              <a:ea typeface="Times New Roman" panose="02020603050405020304" pitchFamily="18" charset="0"/>
              <a:cs typeface="Calibri" panose="020F0502020204030204" pitchFamily="34" charset="0"/>
            </a:endParaRPr>
          </a:p>
          <a:p>
            <a:pPr>
              <a:spcBef>
                <a:spcPct val="0"/>
              </a:spcBef>
              <a:buClrTx/>
              <a:buSzTx/>
              <a:buFontTx/>
              <a:buNone/>
              <a:defRPr/>
            </a:pPr>
            <a:endParaRPr lang="fr-FR" altLang="fr-FR" sz="1600" dirty="0">
              <a:latin typeface="Calibri" panose="020F0502020204030204" pitchFamily="34" charset="0"/>
              <a:ea typeface="Times New Roman" panose="02020603050405020304" pitchFamily="18" charset="0"/>
              <a:cs typeface="Calibri" panose="020F0502020204030204" pitchFamily="34" charset="0"/>
            </a:endParaRPr>
          </a:p>
          <a:p>
            <a:pPr>
              <a:spcBef>
                <a:spcPct val="0"/>
              </a:spcBef>
              <a:buClrTx/>
              <a:buSzTx/>
              <a:buFontTx/>
              <a:buNone/>
              <a:defRPr/>
            </a:pPr>
            <a:endParaRPr lang="fr-FR" altLang="fr-FR" sz="1600" dirty="0">
              <a:latin typeface="Calibri" panose="020F0502020204030204" pitchFamily="34" charset="0"/>
              <a:ea typeface="Times New Roman" panose="02020603050405020304" pitchFamily="18" charset="0"/>
              <a:cs typeface="Calibri" panose="020F0502020204030204" pitchFamily="34" charset="0"/>
            </a:endParaRPr>
          </a:p>
          <a:p>
            <a:pPr>
              <a:spcBef>
                <a:spcPct val="0"/>
              </a:spcBef>
              <a:buClrTx/>
              <a:buSzTx/>
              <a:buFontTx/>
              <a:buNone/>
              <a:defRPr/>
            </a:pPr>
            <a:endParaRPr lang="fr-FR" altLang="fr-FR" sz="1600" dirty="0">
              <a:latin typeface="Calibri" panose="020F0502020204030204" pitchFamily="34" charset="0"/>
              <a:ea typeface="Times New Roman" panose="02020603050405020304" pitchFamily="18" charset="0"/>
              <a:cs typeface="Calibri" panose="020F0502020204030204" pitchFamily="34" charset="0"/>
            </a:endParaRPr>
          </a:p>
          <a:p>
            <a:pPr>
              <a:spcBef>
                <a:spcPct val="0"/>
              </a:spcBef>
              <a:buClrTx/>
              <a:buSzTx/>
              <a:buFontTx/>
              <a:buNone/>
              <a:defRPr/>
            </a:pPr>
            <a:endParaRPr lang="fr-FR" altLang="fr-FR" sz="1600" dirty="0">
              <a:latin typeface="Calibri" panose="020F0502020204030204" pitchFamily="34" charset="0"/>
              <a:ea typeface="Times New Roman" panose="02020603050405020304" pitchFamily="18" charset="0"/>
              <a:cs typeface="Calibri" panose="020F0502020204030204" pitchFamily="34" charset="0"/>
            </a:endParaRPr>
          </a:p>
          <a:p>
            <a:pPr>
              <a:spcBef>
                <a:spcPct val="0"/>
              </a:spcBef>
              <a:buClrTx/>
              <a:buSzTx/>
              <a:buFontTx/>
              <a:buNone/>
              <a:defRPr/>
            </a:pPr>
            <a:endParaRPr lang="fr-FR" altLang="fr-FR" sz="1600" dirty="0">
              <a:ea typeface="Times New Roman" panose="02020603050405020304" pitchFamily="18" charset="0"/>
              <a:cs typeface="Calibri" panose="020F0502020204030204" pitchFamily="34" charset="0"/>
            </a:endParaRPr>
          </a:p>
          <a:p>
            <a:pPr>
              <a:spcBef>
                <a:spcPct val="0"/>
              </a:spcBef>
              <a:buClrTx/>
              <a:buSzTx/>
              <a:buFontTx/>
              <a:buNone/>
              <a:defRPr/>
            </a:pPr>
            <a:r>
              <a:rPr lang="fr-FR" altLang="fr-FR" sz="1600" dirty="0">
                <a:latin typeface="Calibri" panose="020F0502020204030204" pitchFamily="34" charset="0"/>
                <a:ea typeface="Times New Roman" panose="02020603050405020304" pitchFamily="18" charset="0"/>
                <a:cs typeface="Calibri" panose="020F0502020204030204" pitchFamily="34" charset="0"/>
              </a:rPr>
              <a:t>Les charges fixes comprennent</a:t>
            </a:r>
            <a:r>
              <a:rPr lang="fr-FR" altLang="fr-FR" sz="1600" dirty="0">
                <a:ea typeface="Times New Roman" panose="02020603050405020304" pitchFamily="18" charset="0"/>
                <a:cs typeface="Calibri" panose="020F0502020204030204" pitchFamily="34" charset="0"/>
              </a:rPr>
              <a:t> </a:t>
            </a:r>
            <a:r>
              <a:rPr lang="fr-FR" altLang="fr-FR" sz="1600" dirty="0">
                <a:latin typeface="Calibri" panose="020F0502020204030204" pitchFamily="34" charset="0"/>
                <a:ea typeface="Times New Roman" panose="02020603050405020304" pitchFamily="18" charset="0"/>
                <a:cs typeface="Calibri" panose="020F0502020204030204" pitchFamily="34" charset="0"/>
              </a:rPr>
              <a:t>:</a:t>
            </a:r>
          </a:p>
          <a:p>
            <a:pPr>
              <a:spcBef>
                <a:spcPct val="0"/>
              </a:spcBef>
              <a:buClrTx/>
              <a:buSzTx/>
              <a:defRPr/>
            </a:pPr>
            <a:r>
              <a:rPr lang="fr-FR" altLang="fr-FR" sz="1600" dirty="0">
                <a:latin typeface="Calibri" panose="020F0502020204030204" pitchFamily="34" charset="0"/>
                <a:ea typeface="Times New Roman" panose="02020603050405020304" pitchFamily="18" charset="0"/>
                <a:cs typeface="Calibri" panose="020F0502020204030204" pitchFamily="34" charset="0"/>
              </a:rPr>
              <a:t>Les dotations aux amortissements du mat</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riel (lin</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aire sur 5 ans) et les charges d</a:t>
            </a:r>
            <a:r>
              <a:rPr lang="fr-FR" altLang="fr-FR" sz="1600" dirty="0">
                <a:ea typeface="Times New Roman" panose="02020603050405020304" pitchFamily="18" charset="0"/>
                <a:cs typeface="Calibri" panose="020F0502020204030204" pitchFamily="34" charset="0"/>
              </a:rPr>
              <a:t>’</a:t>
            </a:r>
            <a:r>
              <a:rPr lang="fr-FR" altLang="fr-FR" sz="1600" dirty="0">
                <a:latin typeface="Calibri" panose="020F0502020204030204" pitchFamily="34" charset="0"/>
                <a:ea typeface="Times New Roman" panose="02020603050405020304" pitchFamily="18" charset="0"/>
                <a:cs typeface="Calibri" panose="020F0502020204030204" pitchFamily="34" charset="0"/>
              </a:rPr>
              <a:t>int</a:t>
            </a:r>
            <a:r>
              <a:rPr lang="fr-FR" altLang="fr-FR" sz="1600" dirty="0">
                <a:ea typeface="Times New Roman" panose="02020603050405020304" pitchFamily="18" charset="0"/>
                <a:cs typeface="Calibri" panose="020F0502020204030204" pitchFamily="34" charset="0"/>
              </a:rPr>
              <a:t>é</a:t>
            </a:r>
            <a:r>
              <a:rPr lang="fr-FR" altLang="fr-FR" sz="1600" dirty="0">
                <a:latin typeface="Calibri" panose="020F0502020204030204" pitchFamily="34" charset="0"/>
                <a:ea typeface="Times New Roman" panose="02020603050405020304" pitchFamily="18" charset="0"/>
                <a:cs typeface="Calibri" panose="020F0502020204030204" pitchFamily="34" charset="0"/>
              </a:rPr>
              <a:t>rêt si l</a:t>
            </a:r>
            <a:r>
              <a:rPr lang="fr-FR" altLang="fr-FR" sz="1600" dirty="0">
                <a:ea typeface="Times New Roman" panose="02020603050405020304" pitchFamily="18" charset="0"/>
                <a:cs typeface="Calibri" panose="020F0502020204030204" pitchFamily="34" charset="0"/>
              </a:rPr>
              <a:t>’</a:t>
            </a:r>
            <a:r>
              <a:rPr lang="fr-FR" altLang="fr-FR" sz="1600" dirty="0">
                <a:latin typeface="Calibri" panose="020F0502020204030204" pitchFamily="34" charset="0"/>
                <a:ea typeface="Times New Roman" panose="02020603050405020304" pitchFamily="18" charset="0"/>
                <a:cs typeface="Calibri" panose="020F0502020204030204" pitchFamily="34" charset="0"/>
              </a:rPr>
              <a:t>entreprise opte pour la 2</a:t>
            </a:r>
            <a:r>
              <a:rPr lang="fr-FR" altLang="fr-FR" sz="1600" baseline="30000" dirty="0">
                <a:ea typeface="Times New Roman" panose="02020603050405020304" pitchFamily="18" charset="0"/>
                <a:cs typeface="Calibri" panose="020F0502020204030204" pitchFamily="34" charset="0"/>
              </a:rPr>
              <a:t>è</a:t>
            </a:r>
            <a:r>
              <a:rPr lang="fr-FR" altLang="fr-FR" sz="1600" baseline="30000" dirty="0">
                <a:latin typeface="Calibri" panose="020F0502020204030204" pitchFamily="34" charset="0"/>
                <a:ea typeface="Times New Roman" panose="02020603050405020304" pitchFamily="18" charset="0"/>
                <a:cs typeface="Calibri" panose="020F0502020204030204" pitchFamily="34" charset="0"/>
              </a:rPr>
              <a:t>me</a:t>
            </a:r>
            <a:r>
              <a:rPr lang="fr-FR" altLang="fr-FR" sz="1600" dirty="0">
                <a:latin typeface="Calibri" panose="020F0502020204030204" pitchFamily="34" charset="0"/>
                <a:ea typeface="Times New Roman" panose="02020603050405020304" pitchFamily="18" charset="0"/>
                <a:cs typeface="Calibri" panose="020F0502020204030204" pitchFamily="34" charset="0"/>
              </a:rPr>
              <a:t> formule de financement</a:t>
            </a:r>
            <a:r>
              <a:rPr lang="fr-FR" altLang="fr-FR" sz="1600" dirty="0">
                <a:ea typeface="Times New Roman" panose="02020603050405020304" pitchFamily="18" charset="0"/>
                <a:cs typeface="Calibri" panose="020F0502020204030204" pitchFamily="34" charset="0"/>
              </a:rPr>
              <a:t> </a:t>
            </a:r>
            <a:r>
              <a:rPr lang="fr-FR" altLang="fr-FR" sz="1600" dirty="0">
                <a:latin typeface="Calibri" panose="020F0502020204030204" pitchFamily="34" charset="0"/>
                <a:ea typeface="Times New Roman" panose="02020603050405020304" pitchFamily="18" charset="0"/>
                <a:cs typeface="Calibri" panose="020F0502020204030204" pitchFamily="34" charset="0"/>
              </a:rPr>
              <a:t>;</a:t>
            </a:r>
            <a:endParaRPr lang="fr-FR" altLang="fr-FR" sz="1600" dirty="0">
              <a:ea typeface="Times New Roman" panose="02020603050405020304" pitchFamily="18" charset="0"/>
              <a:cs typeface="Calibri" panose="020F0502020204030204" pitchFamily="34" charset="0"/>
            </a:endParaRPr>
          </a:p>
          <a:p>
            <a:pPr>
              <a:spcBef>
                <a:spcPct val="0"/>
              </a:spcBef>
              <a:buClrTx/>
              <a:buSzTx/>
              <a:defRPr/>
            </a:pPr>
            <a:r>
              <a:rPr lang="fr-FR" altLang="fr-FR" sz="1600" dirty="0">
                <a:latin typeface="Calibri" panose="020F0502020204030204" pitchFamily="34" charset="0"/>
                <a:ea typeface="Times New Roman" panose="02020603050405020304" pitchFamily="18" charset="0"/>
                <a:cs typeface="Calibri" panose="020F0502020204030204" pitchFamily="34" charset="0"/>
              </a:rPr>
              <a:t>Les loyers pour le second mode de financement.</a:t>
            </a:r>
            <a:endParaRPr lang="fr-FR" altLang="fr-FR" sz="1600" dirty="0">
              <a:ea typeface="Times New Roman" panose="02020603050405020304" pitchFamily="18" charset="0"/>
              <a:cs typeface="Calibri" panose="020F0502020204030204" pitchFamily="34" charset="0"/>
            </a:endParaRPr>
          </a:p>
          <a:p>
            <a:pPr>
              <a:spcBef>
                <a:spcPct val="0"/>
              </a:spcBef>
              <a:buClrTx/>
              <a:buSzTx/>
              <a:buFontTx/>
              <a:buNone/>
              <a:defRPr/>
            </a:pPr>
            <a:r>
              <a:rPr lang="fr-FR" altLang="fr-FR" sz="1600" b="1" i="1" dirty="0">
                <a:latin typeface="Calibri" panose="020F0502020204030204" pitchFamily="34" charset="0"/>
                <a:ea typeface="Times New Roman" panose="02020603050405020304" pitchFamily="18" charset="0"/>
                <a:cs typeface="Calibri" panose="020F0502020204030204" pitchFamily="34" charset="0"/>
              </a:rPr>
              <a:t>En admettant que le taux d</a:t>
            </a:r>
            <a:r>
              <a:rPr lang="fr-FR" altLang="fr-FR" sz="1600" b="1" i="1" dirty="0">
                <a:ea typeface="Times New Roman" panose="02020603050405020304" pitchFamily="18" charset="0"/>
                <a:cs typeface="Calibri" panose="020F0502020204030204" pitchFamily="34" charset="0"/>
              </a:rPr>
              <a:t>’</a:t>
            </a:r>
            <a:r>
              <a:rPr lang="fr-FR" altLang="fr-FR" sz="1600" b="1" i="1" dirty="0">
                <a:latin typeface="Calibri" panose="020F0502020204030204" pitchFamily="34" charset="0"/>
                <a:ea typeface="Times New Roman" panose="02020603050405020304" pitchFamily="18" charset="0"/>
                <a:cs typeface="Calibri" panose="020F0502020204030204" pitchFamily="34" charset="0"/>
              </a:rPr>
              <a:t>actualisation est de 10% et un taux d</a:t>
            </a:r>
            <a:r>
              <a:rPr lang="fr-FR" altLang="fr-FR" sz="1600" b="1" i="1" dirty="0">
                <a:ea typeface="Times New Roman" panose="02020603050405020304" pitchFamily="18" charset="0"/>
                <a:cs typeface="Calibri" panose="020F0502020204030204" pitchFamily="34" charset="0"/>
              </a:rPr>
              <a:t>’</a:t>
            </a:r>
            <a:r>
              <a:rPr lang="fr-FR" altLang="fr-FR" sz="1600" b="1" i="1" dirty="0">
                <a:latin typeface="Calibri" panose="020F0502020204030204" pitchFamily="34" charset="0"/>
                <a:ea typeface="Times New Roman" panose="02020603050405020304" pitchFamily="18" charset="0"/>
                <a:cs typeface="Calibri" panose="020F0502020204030204" pitchFamily="34" charset="0"/>
              </a:rPr>
              <a:t>IS de 30%, quel est le meilleur mode de financement du mat</a:t>
            </a:r>
            <a:r>
              <a:rPr lang="fr-FR" altLang="fr-FR" sz="1600" b="1" i="1" dirty="0">
                <a:ea typeface="Times New Roman" panose="02020603050405020304" pitchFamily="18" charset="0"/>
                <a:cs typeface="Calibri" panose="020F0502020204030204" pitchFamily="34" charset="0"/>
              </a:rPr>
              <a:t>é</a:t>
            </a:r>
            <a:r>
              <a:rPr lang="fr-FR" altLang="fr-FR" sz="1600" b="1" i="1" dirty="0">
                <a:latin typeface="Calibri" panose="020F0502020204030204" pitchFamily="34" charset="0"/>
                <a:ea typeface="Times New Roman" panose="02020603050405020304" pitchFamily="18" charset="0"/>
                <a:cs typeface="Calibri" panose="020F0502020204030204" pitchFamily="34" charset="0"/>
              </a:rPr>
              <a:t>riel</a:t>
            </a:r>
            <a:r>
              <a:rPr lang="fr-FR" altLang="fr-FR" sz="1600" b="1" i="1" dirty="0">
                <a:ea typeface="Times New Roman" panose="02020603050405020304" pitchFamily="18" charset="0"/>
                <a:cs typeface="Calibri" panose="020F0502020204030204" pitchFamily="34" charset="0"/>
              </a:rPr>
              <a:t> </a:t>
            </a:r>
            <a:r>
              <a:rPr lang="fr-FR" altLang="fr-FR" sz="1600" b="1" i="1" dirty="0">
                <a:latin typeface="Calibri" panose="020F0502020204030204" pitchFamily="34" charset="0"/>
                <a:ea typeface="Times New Roman" panose="02020603050405020304" pitchFamily="18" charset="0"/>
                <a:cs typeface="Calibri" panose="020F0502020204030204" pitchFamily="34" charset="0"/>
              </a:rPr>
              <a:t>selon les m</a:t>
            </a:r>
            <a:r>
              <a:rPr lang="fr-FR" altLang="fr-FR" sz="1600" b="1" i="1" dirty="0">
                <a:ea typeface="Times New Roman" panose="02020603050405020304" pitchFamily="18" charset="0"/>
                <a:cs typeface="Calibri" panose="020F0502020204030204" pitchFamily="34" charset="0"/>
              </a:rPr>
              <a:t>é</a:t>
            </a:r>
            <a:r>
              <a:rPr lang="fr-FR" altLang="fr-FR" sz="1600" b="1" i="1" dirty="0">
                <a:latin typeface="Calibri" panose="020F0502020204030204" pitchFamily="34" charset="0"/>
                <a:ea typeface="Times New Roman" panose="02020603050405020304" pitchFamily="18" charset="0"/>
                <a:cs typeface="Calibri" panose="020F0502020204030204" pitchFamily="34" charset="0"/>
              </a:rPr>
              <a:t>thodes des DNA et de la VANA</a:t>
            </a:r>
            <a:r>
              <a:rPr lang="fr-FR" altLang="fr-FR" sz="1600" b="1" i="1" dirty="0">
                <a:ea typeface="Times New Roman" panose="02020603050405020304" pitchFamily="18" charset="0"/>
                <a:cs typeface="Calibri" panose="020F0502020204030204" pitchFamily="34" charset="0"/>
              </a:rPr>
              <a:t> </a:t>
            </a:r>
            <a:r>
              <a:rPr lang="fr-FR" altLang="fr-FR" sz="1600" b="1" i="1" dirty="0">
                <a:latin typeface="Calibri" panose="020F0502020204030204" pitchFamily="34" charset="0"/>
                <a:ea typeface="Times New Roman" panose="02020603050405020304" pitchFamily="18" charset="0"/>
                <a:cs typeface="Calibri" panose="020F0502020204030204" pitchFamily="34" charset="0"/>
              </a:rPr>
              <a:t>? </a:t>
            </a:r>
            <a:endParaRPr lang="fr-FR" altLang="fr-FR" sz="1600"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165540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535BC7F7-0606-744A-A5A7-1990CBF4106C}"/>
              </a:ext>
            </a:extLst>
          </p:cNvPr>
          <p:cNvSpPr>
            <a:spLocks noGrp="1" noChangeArrowheads="1"/>
          </p:cNvSpPr>
          <p:nvPr>
            <p:ph type="title"/>
          </p:nvPr>
        </p:nvSpPr>
        <p:spPr>
          <a:xfrm>
            <a:off x="1981200" y="292100"/>
            <a:ext cx="8229600" cy="833438"/>
          </a:xfrm>
        </p:spPr>
        <p:txBody>
          <a:bodyPr/>
          <a:lstStyle/>
          <a:p>
            <a:pPr algn="ctr" eaLnBrk="1" hangingPunct="1">
              <a:defRPr/>
            </a:pPr>
            <a:r>
              <a:rPr lang="fr-FR" b="1" dirty="0"/>
              <a:t>Plan de Financement (PF)</a:t>
            </a:r>
          </a:p>
        </p:txBody>
      </p:sp>
      <p:sp>
        <p:nvSpPr>
          <p:cNvPr id="123907" name="Rectangle 3">
            <a:extLst>
              <a:ext uri="{FF2B5EF4-FFF2-40B4-BE49-F238E27FC236}">
                <a16:creationId xmlns:a16="http://schemas.microsoft.com/office/drawing/2014/main" id="{793BB081-86A3-A44A-8624-5A215A31B984}"/>
              </a:ext>
            </a:extLst>
          </p:cNvPr>
          <p:cNvSpPr>
            <a:spLocks noGrp="1" noChangeArrowheads="1"/>
          </p:cNvSpPr>
          <p:nvPr>
            <p:ph type="body" idx="1"/>
          </p:nvPr>
        </p:nvSpPr>
        <p:spPr>
          <a:xfrm>
            <a:off x="1981201" y="1524000"/>
            <a:ext cx="8435976" cy="4857750"/>
          </a:xfrm>
        </p:spPr>
        <p:txBody>
          <a:bodyPr/>
          <a:lstStyle/>
          <a:p>
            <a:pPr eaLnBrk="1" hangingPunct="1">
              <a:lnSpc>
                <a:spcPct val="90000"/>
              </a:lnSpc>
              <a:defRPr/>
            </a:pPr>
            <a:r>
              <a:rPr lang="fr-FR" dirty="0"/>
              <a:t>État prévisionnel pluriannuel;</a:t>
            </a:r>
          </a:p>
          <a:p>
            <a:pPr eaLnBrk="1" hangingPunct="1">
              <a:lnSpc>
                <a:spcPct val="90000"/>
              </a:lnSpc>
              <a:defRPr/>
            </a:pPr>
            <a:r>
              <a:rPr lang="fr-FR" dirty="0"/>
              <a:t>Regroupe les ressources structurelles attendues dans le cadre d’un projet et les emplois qui en seront effectués;</a:t>
            </a:r>
          </a:p>
          <a:p>
            <a:pPr eaLnBrk="1" hangingPunct="1">
              <a:lnSpc>
                <a:spcPct val="90000"/>
              </a:lnSpc>
              <a:defRPr/>
            </a:pPr>
            <a:r>
              <a:rPr lang="fr-FR" dirty="0"/>
              <a:t>Permet de dégager le solde annuel de trésorerie sur l’horizon temporel du projet;</a:t>
            </a:r>
          </a:p>
          <a:p>
            <a:pPr eaLnBrk="1" hangingPunct="1">
              <a:lnSpc>
                <a:spcPct val="90000"/>
              </a:lnSpc>
              <a:defRPr/>
            </a:pPr>
            <a:r>
              <a:rPr lang="fr-FR" dirty="0"/>
              <a:t>Facilite donc l’appréciation de l’équilibre financier de l’affaire pour les années à venir;</a:t>
            </a:r>
          </a:p>
          <a:p>
            <a:pPr eaLnBrk="1" hangingPunct="1">
              <a:lnSpc>
                <a:spcPct val="90000"/>
              </a:lnSpc>
              <a:defRPr/>
            </a:pPr>
            <a:r>
              <a:rPr lang="fr-FR" dirty="0"/>
              <a:t>Permet d’anticiper les mesures correctives nécessaires.</a:t>
            </a:r>
          </a:p>
        </p:txBody>
      </p:sp>
    </p:spTree>
    <p:extLst>
      <p:ext uri="{BB962C8B-B14F-4D97-AF65-F5344CB8AC3E}">
        <p14:creationId xmlns:p14="http://schemas.microsoft.com/office/powerpoint/2010/main" val="31686107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1280</Words>
  <Application>Microsoft Macintosh PowerPoint</Application>
  <PresentationFormat>Grand écran</PresentationFormat>
  <Paragraphs>139</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Calibri</vt:lpstr>
      <vt:lpstr>Calibri Light</vt:lpstr>
      <vt:lpstr>Copperplate Gothic Bold</vt:lpstr>
      <vt:lpstr>Tahoma</vt:lpstr>
      <vt:lpstr>Times New Roman</vt:lpstr>
      <vt:lpstr>Thème Office</vt:lpstr>
      <vt:lpstr>MODULE GESTION FINANCIÈRE      ENS 01,SEMESTRE 5, FILIÈRE GESTION                 Pr. H. MESK, FSJESAC-CASABLANCA </vt:lpstr>
      <vt:lpstr>Choix de structure financière</vt:lpstr>
      <vt:lpstr>Modes de financement</vt:lpstr>
      <vt:lpstr>Modes de financement</vt:lpstr>
      <vt:lpstr>Modes de financement</vt:lpstr>
      <vt:lpstr>Modes de financement</vt:lpstr>
      <vt:lpstr>Arbitrage entre Modes de financement</vt:lpstr>
      <vt:lpstr> </vt:lpstr>
      <vt:lpstr>Plan de Financement (PF)</vt:lpstr>
      <vt:lpstr>Présentation du PF</vt:lpstr>
      <vt:lpstr>DÉTAILS RELATIFS AUX POSTES DU PF</vt:lpstr>
      <vt:lpstr>DÉTAILS RELATIFS AUX POSTES DU PF</vt:lpstr>
      <vt:lpstr>DÉTAILS RELATIFS AUX POSTES DU PF</vt:lpstr>
      <vt:lpstr>DÉTAILS RELATIFS AUX POSTES DU PF</vt:lpstr>
      <vt:lpstr>DÉTAILS RELATIFS AUX POSTES DU PF</vt:lpstr>
      <vt:lpstr>Références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GESTION FINANCIÈRE      ENS 01,SEMESTRE 5, FILIÈRE GESTION                 Pr. H. MESK, FSJESAC-CASABLANCA </dc:title>
  <dc:creator>Microsoft Office User</dc:creator>
  <cp:lastModifiedBy>Microsoft Office User</cp:lastModifiedBy>
  <cp:revision>2</cp:revision>
  <dcterms:created xsi:type="dcterms:W3CDTF">2021-01-21T21:57:24Z</dcterms:created>
  <dcterms:modified xsi:type="dcterms:W3CDTF">2021-01-21T22:11:05Z</dcterms:modified>
</cp:coreProperties>
</file>