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2640"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3640CF1-EB5C-47DB-95F4-B3B9AE224B45}" type="datetimeFigureOut">
              <a:rPr lang="fr-FR" smtClean="0"/>
              <a:t>17/03/2015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23411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640CF1-EB5C-47DB-95F4-B3B9AE224B45}" type="datetimeFigureOut">
              <a:rPr lang="fr-FR" smtClean="0"/>
              <a:t>17/03/2015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309169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640CF1-EB5C-47DB-95F4-B3B9AE224B45}" type="datetimeFigureOut">
              <a:rPr lang="fr-FR" smtClean="0"/>
              <a:t>17/03/2015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3598197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640CF1-EB5C-47DB-95F4-B3B9AE224B45}" type="datetimeFigureOut">
              <a:rPr lang="fr-FR" smtClean="0"/>
              <a:t>17/03/2015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72469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3640CF1-EB5C-47DB-95F4-B3B9AE224B45}" type="datetimeFigureOut">
              <a:rPr lang="fr-FR" smtClean="0"/>
              <a:t>17/03/2015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2569047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3640CF1-EB5C-47DB-95F4-B3B9AE224B45}" type="datetimeFigureOut">
              <a:rPr lang="fr-FR" smtClean="0"/>
              <a:t>17/03/2015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393937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3640CF1-EB5C-47DB-95F4-B3B9AE224B45}" type="datetimeFigureOut">
              <a:rPr lang="fr-FR" smtClean="0"/>
              <a:t>17/03/2015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42511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3640CF1-EB5C-47DB-95F4-B3B9AE224B45}" type="datetimeFigureOut">
              <a:rPr lang="fr-FR" smtClean="0"/>
              <a:t>17/03/2015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170598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640CF1-EB5C-47DB-95F4-B3B9AE224B45}" type="datetimeFigureOut">
              <a:rPr lang="fr-FR" smtClean="0"/>
              <a:t>17/03/2015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326408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3640CF1-EB5C-47DB-95F4-B3B9AE224B45}" type="datetimeFigureOut">
              <a:rPr lang="fr-FR" smtClean="0"/>
              <a:t>17/03/2015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2648674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3640CF1-EB5C-47DB-95F4-B3B9AE224B45}" type="datetimeFigureOut">
              <a:rPr lang="fr-FR" smtClean="0"/>
              <a:t>17/03/2015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78BDDA-23CD-4710-8553-BF57CCD97B5E}" type="slidenum">
              <a:rPr lang="fr-FR" smtClean="0"/>
              <a:t>‹N°›</a:t>
            </a:fld>
            <a:endParaRPr lang="fr-FR"/>
          </a:p>
        </p:txBody>
      </p:sp>
    </p:spTree>
    <p:extLst>
      <p:ext uri="{BB962C8B-B14F-4D97-AF65-F5344CB8AC3E}">
        <p14:creationId xmlns:p14="http://schemas.microsoft.com/office/powerpoint/2010/main" val="3511316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3640CF1-EB5C-47DB-95F4-B3B9AE224B45}" type="datetimeFigureOut">
              <a:rPr lang="fr-FR" smtClean="0"/>
              <a:t>17/03/2015</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E78BDDA-23CD-4710-8553-BF57CCD97B5E}" type="slidenum">
              <a:rPr lang="fr-FR" smtClean="0"/>
              <a:t>‹N°›</a:t>
            </a:fld>
            <a:endParaRPr lang="fr-FR"/>
          </a:p>
        </p:txBody>
      </p:sp>
    </p:spTree>
    <p:extLst>
      <p:ext uri="{BB962C8B-B14F-4D97-AF65-F5344CB8AC3E}">
        <p14:creationId xmlns:p14="http://schemas.microsoft.com/office/powerpoint/2010/main" val="1157012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jpeg"/><Relationship Id="rId4" Type="http://schemas.openxmlformats.org/officeDocument/2006/relationships/image" Target="../media/image6.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D&#233;mo%20MO%20r&#233;alisation%20du%20gabarit.pptx" TargetMode="External"/><Relationship Id="rId5" Type="http://schemas.openxmlformats.org/officeDocument/2006/relationships/image" Target="../media/image13.jpeg"/><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10" Type="http://schemas.openxmlformats.org/officeDocument/2006/relationships/hyperlink" Target="D&#233;mo%20MO%20application%20de%20l'enduit%20terre.pptx" TargetMode="External"/><Relationship Id="rId4" Type="http://schemas.openxmlformats.org/officeDocument/2006/relationships/image" Target="../media/image15.jpeg"/><Relationship Id="rId9"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7"/>
          <p:cNvSpPr txBox="1">
            <a:spLocks noChangeArrowheads="1"/>
          </p:cNvSpPr>
          <p:nvPr/>
        </p:nvSpPr>
        <p:spPr bwMode="auto">
          <a:xfrm>
            <a:off x="4365105" y="0"/>
            <a:ext cx="64807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a:latin typeface="Times New Roman" pitchFamily="18" charset="0"/>
                <a:cs typeface="Times New Roman" pitchFamily="18" charset="0"/>
              </a:rPr>
              <a:t>2AFB</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32656" cy="30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18"/>
          <p:cNvSpPr txBox="1">
            <a:spLocks noChangeArrowheads="1"/>
          </p:cNvSpPr>
          <p:nvPr/>
        </p:nvSpPr>
        <p:spPr bwMode="auto">
          <a:xfrm>
            <a:off x="332657" y="0"/>
            <a:ext cx="2376264"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fr-FR" sz="1200" dirty="0">
                <a:latin typeface="Times New Roman" pitchFamily="18" charset="0"/>
                <a:cs typeface="Times New Roman" pitchFamily="18" charset="0"/>
              </a:rPr>
              <a:t>Lycée Professionnel August Bouvet</a:t>
            </a:r>
          </a:p>
        </p:txBody>
      </p:sp>
      <p:sp>
        <p:nvSpPr>
          <p:cNvPr id="5" name="ZoneTexte 116"/>
          <p:cNvSpPr txBox="1">
            <a:spLocks noChangeArrowheads="1"/>
          </p:cNvSpPr>
          <p:nvPr/>
        </p:nvSpPr>
        <p:spPr bwMode="auto">
          <a:xfrm>
            <a:off x="5013176" y="0"/>
            <a:ext cx="100821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a:latin typeface="Times New Roman" pitchFamily="18" charset="0"/>
                <a:cs typeface="Times New Roman" pitchFamily="18" charset="0"/>
              </a:rPr>
              <a:t>2014-2015</a:t>
            </a:r>
          </a:p>
        </p:txBody>
      </p:sp>
      <p:sp>
        <p:nvSpPr>
          <p:cNvPr id="6" name="ZoneTexte 117"/>
          <p:cNvSpPr txBox="1">
            <a:spLocks noChangeArrowheads="1"/>
          </p:cNvSpPr>
          <p:nvPr/>
        </p:nvSpPr>
        <p:spPr bwMode="auto">
          <a:xfrm>
            <a:off x="6021388" y="0"/>
            <a:ext cx="836612" cy="27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fr-FR" altLang="fr-FR" sz="1200" dirty="0">
                <a:latin typeface="Times New Roman" pitchFamily="18" charset="0"/>
                <a:cs typeface="Times New Roman" pitchFamily="18" charset="0"/>
              </a:rPr>
              <a:t>Page </a:t>
            </a:r>
            <a:r>
              <a:rPr lang="fr-FR" altLang="fr-FR" sz="1200" dirty="0" smtClean="0">
                <a:latin typeface="Times New Roman" pitchFamily="18" charset="0"/>
                <a:cs typeface="Times New Roman" pitchFamily="18" charset="0"/>
              </a:rPr>
              <a:t>15/..</a:t>
            </a:r>
            <a:endParaRPr lang="fr-FR" altLang="fr-FR" sz="1200" dirty="0">
              <a:latin typeface="Times New Roman" pitchFamily="18" charset="0"/>
              <a:cs typeface="Times New Roman" pitchFamily="18" charset="0"/>
            </a:endParaRPr>
          </a:p>
        </p:txBody>
      </p:sp>
      <p:sp>
        <p:nvSpPr>
          <p:cNvPr id="7" name="ZoneTexte 6"/>
          <p:cNvSpPr txBox="1">
            <a:spLocks noChangeArrowheads="1"/>
          </p:cNvSpPr>
          <p:nvPr/>
        </p:nvSpPr>
        <p:spPr bwMode="auto">
          <a:xfrm>
            <a:off x="2708920" y="0"/>
            <a:ext cx="1656183"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smtClean="0">
                <a:latin typeface="Times New Roman" pitchFamily="18" charset="0"/>
                <a:cs typeface="Times New Roman" pitchFamily="18" charset="0"/>
              </a:rPr>
              <a:t>Chantier extérieur n°2</a:t>
            </a:r>
            <a:endParaRPr lang="fr-FR" altLang="fr-FR" sz="1200" dirty="0">
              <a:latin typeface="Times New Roman" pitchFamily="18" charset="0"/>
              <a:cs typeface="Times New Roman" pitchFamily="18" charset="0"/>
            </a:endParaRPr>
          </a:p>
        </p:txBody>
      </p:sp>
      <p:sp>
        <p:nvSpPr>
          <p:cNvPr id="8" name="ZoneTexte 7"/>
          <p:cNvSpPr txBox="1"/>
          <p:nvPr/>
        </p:nvSpPr>
        <p:spPr>
          <a:xfrm>
            <a:off x="332656" y="410153"/>
            <a:ext cx="6336704" cy="33855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1600" dirty="0" smtClean="0">
                <a:latin typeface="Arial" panose="020B0604020202020204" pitchFamily="34" charset="0"/>
                <a:cs typeface="Arial" panose="020B0604020202020204" pitchFamily="34" charset="0"/>
              </a:rPr>
              <a:t>Réalisation des fausses briques de terre crue</a:t>
            </a:r>
            <a:endParaRPr lang="fr-FR" sz="1600" dirty="0">
              <a:latin typeface="Arial" panose="020B0604020202020204" pitchFamily="34" charset="0"/>
              <a:cs typeface="Arial" panose="020B0604020202020204" pitchFamily="34" charset="0"/>
            </a:endParaRPr>
          </a:p>
        </p:txBody>
      </p:sp>
      <p:sp>
        <p:nvSpPr>
          <p:cNvPr id="25" name="Rectangle 24"/>
          <p:cNvSpPr/>
          <p:nvPr/>
        </p:nvSpPr>
        <p:spPr>
          <a:xfrm>
            <a:off x="188640" y="1331640"/>
            <a:ext cx="6480720" cy="2031325"/>
          </a:xfrm>
          <a:prstGeom prst="rect">
            <a:avLst/>
          </a:prstGeom>
        </p:spPr>
        <p:txBody>
          <a:bodyPr wrap="square">
            <a:spAutoFit/>
          </a:bodyPr>
          <a:lstStyle/>
          <a:p>
            <a:r>
              <a:rPr lang="fr-FR" sz="1400" b="1" dirty="0" smtClean="0">
                <a:latin typeface="Arial" pitchFamily="34" charset="0"/>
                <a:cs typeface="Arial" pitchFamily="34" charset="0"/>
              </a:rPr>
              <a:t>	Les briques de terre crue, un matériau millénaire</a:t>
            </a:r>
          </a:p>
          <a:p>
            <a:r>
              <a:rPr lang="fr-FR" sz="1400" dirty="0" smtClean="0">
                <a:latin typeface="Arial" pitchFamily="34" charset="0"/>
                <a:cs typeface="Arial" pitchFamily="34" charset="0"/>
              </a:rPr>
              <a:t>De tout temps l'homme a utilisé la terre comme matériau de construction.</a:t>
            </a:r>
          </a:p>
          <a:p>
            <a:r>
              <a:rPr lang="fr-FR" sz="1400" dirty="0" smtClean="0">
                <a:latin typeface="Arial" pitchFamily="34" charset="0"/>
                <a:cs typeface="Arial" pitchFamily="34" charset="0"/>
              </a:rPr>
              <a:t>A l'heure ou les enjeux climatiques deviennent une préoccupation première de notre société, on redécouvre les avantages de la terre en tant que matériau de construction.</a:t>
            </a:r>
          </a:p>
          <a:p>
            <a:r>
              <a:rPr lang="fr-FR" sz="1400" dirty="0" smtClean="0">
                <a:latin typeface="Arial" pitchFamily="34" charset="0"/>
                <a:cs typeface="Arial" pitchFamily="34" charset="0"/>
              </a:rPr>
              <a:t>En effet la terre, dont est composé la </a:t>
            </a:r>
            <a:r>
              <a:rPr lang="fr-FR" sz="1400" b="1" dirty="0" smtClean="0">
                <a:latin typeface="Arial" pitchFamily="34" charset="0"/>
                <a:cs typeface="Arial" pitchFamily="34" charset="0"/>
              </a:rPr>
              <a:t>brique de terre crue</a:t>
            </a:r>
            <a:r>
              <a:rPr lang="fr-FR" sz="1400" dirty="0" smtClean="0">
                <a:latin typeface="Arial" pitchFamily="34" charset="0"/>
                <a:cs typeface="Arial" pitchFamily="34" charset="0"/>
              </a:rPr>
              <a:t>, est une matière première qui nécessite très peu d'énergie et aucun traitement chimique pour être transformée en matériau de construction. </a:t>
            </a:r>
          </a:p>
          <a:p>
            <a:endParaRPr lang="fr-FR" sz="1400" dirty="0">
              <a:latin typeface="Arial" pitchFamily="34" charset="0"/>
              <a:cs typeface="Arial" pitchFamily="34" charset="0"/>
            </a:endParaRPr>
          </a:p>
        </p:txBody>
      </p:sp>
      <p:sp>
        <p:nvSpPr>
          <p:cNvPr id="26" name="ZoneTexte 25"/>
          <p:cNvSpPr txBox="1"/>
          <p:nvPr/>
        </p:nvSpPr>
        <p:spPr>
          <a:xfrm>
            <a:off x="332656" y="899592"/>
            <a:ext cx="2232248" cy="369332"/>
          </a:xfrm>
          <a:prstGeom prst="rect">
            <a:avLst/>
          </a:prstGeom>
          <a:noFill/>
        </p:spPr>
        <p:txBody>
          <a:bodyPr wrap="square" rtlCol="0">
            <a:spAutoFit/>
          </a:bodyPr>
          <a:lstStyle/>
          <a:p>
            <a:r>
              <a:rPr lang="fr-FR" b="1" u="sng" dirty="0" smtClean="0"/>
              <a:t>1/Introduction</a:t>
            </a:r>
            <a:endParaRPr lang="fr-FR" b="1" u="sng" dirty="0"/>
          </a:p>
        </p:txBody>
      </p:sp>
      <p:sp>
        <p:nvSpPr>
          <p:cNvPr id="27" name="Rectangle 26"/>
          <p:cNvSpPr/>
          <p:nvPr/>
        </p:nvSpPr>
        <p:spPr>
          <a:xfrm>
            <a:off x="2132856" y="971600"/>
            <a:ext cx="4725144" cy="246221"/>
          </a:xfrm>
          <a:prstGeom prst="rect">
            <a:avLst/>
          </a:prstGeom>
          <a:ln>
            <a:solidFill>
              <a:schemeClr val="tx1"/>
            </a:solidFill>
          </a:ln>
        </p:spPr>
        <p:txBody>
          <a:bodyPr wrap="square">
            <a:spAutoFit/>
          </a:bodyPr>
          <a:lstStyle/>
          <a:p>
            <a:r>
              <a:rPr lang="fr-FR" sz="1000" dirty="0">
                <a:latin typeface="Arial" panose="020B0604020202020204" pitchFamily="34" charset="0"/>
                <a:cs typeface="Arial" panose="020B0604020202020204" pitchFamily="34" charset="0"/>
              </a:rPr>
              <a:t>sources </a:t>
            </a:r>
            <a:r>
              <a:rPr lang="fr-FR" sz="1000" dirty="0" smtClean="0">
                <a:latin typeface="Arial" panose="020B0604020202020204" pitchFamily="34" charset="0"/>
                <a:cs typeface="Arial" panose="020B0604020202020204" pitchFamily="34" charset="0"/>
              </a:rPr>
              <a:t>: </a:t>
            </a:r>
            <a:endParaRPr lang="fr-FR" sz="1000" dirty="0">
              <a:latin typeface="Arial" panose="020B0604020202020204" pitchFamily="34" charset="0"/>
              <a:cs typeface="Arial" panose="020B0604020202020204" pitchFamily="34" charset="0"/>
            </a:endParaRPr>
          </a:p>
        </p:txBody>
      </p:sp>
      <p:sp>
        <p:nvSpPr>
          <p:cNvPr id="28" name="Rectangle 27"/>
          <p:cNvSpPr/>
          <p:nvPr/>
        </p:nvSpPr>
        <p:spPr>
          <a:xfrm>
            <a:off x="2609528" y="971600"/>
            <a:ext cx="4248472" cy="230832"/>
          </a:xfrm>
          <a:prstGeom prst="rect">
            <a:avLst/>
          </a:prstGeom>
        </p:spPr>
        <p:txBody>
          <a:bodyPr wrap="square">
            <a:spAutoFit/>
          </a:bodyPr>
          <a:lstStyle/>
          <a:p>
            <a:r>
              <a:rPr lang="fr-FR" sz="900" dirty="0" smtClean="0">
                <a:solidFill>
                  <a:srgbClr val="0033CC"/>
                </a:solidFill>
                <a:latin typeface="Arial" pitchFamily="34" charset="0"/>
                <a:cs typeface="Arial" pitchFamily="34" charset="0"/>
              </a:rPr>
              <a:t>http://www.guide-maison-ecologique.com/content/10-briques-de-terre-cure</a:t>
            </a:r>
            <a:endParaRPr lang="fr-FR" sz="900" dirty="0">
              <a:solidFill>
                <a:srgbClr val="0033CC"/>
              </a:solidFill>
              <a:latin typeface="Arial" pitchFamily="34" charset="0"/>
              <a:cs typeface="Arial" pitchFamily="34" charset="0"/>
            </a:endParaRPr>
          </a:p>
        </p:txBody>
      </p:sp>
      <p:sp>
        <p:nvSpPr>
          <p:cNvPr id="29" name="Rectangle 28"/>
          <p:cNvSpPr/>
          <p:nvPr/>
        </p:nvSpPr>
        <p:spPr>
          <a:xfrm>
            <a:off x="188640" y="3203848"/>
            <a:ext cx="6480720" cy="2031325"/>
          </a:xfrm>
          <a:prstGeom prst="rect">
            <a:avLst/>
          </a:prstGeom>
        </p:spPr>
        <p:txBody>
          <a:bodyPr wrap="square">
            <a:spAutoFit/>
          </a:bodyPr>
          <a:lstStyle/>
          <a:p>
            <a:pPr algn="ctr"/>
            <a:r>
              <a:rPr lang="fr-FR" sz="1400" b="1" dirty="0" smtClean="0">
                <a:latin typeface="Arial" pitchFamily="34" charset="0"/>
                <a:cs typeface="Arial" pitchFamily="34" charset="0"/>
              </a:rPr>
              <a:t>Fiche technique Brique de terre crue</a:t>
            </a:r>
          </a:p>
          <a:p>
            <a:r>
              <a:rPr lang="fr-FR" sz="1400" dirty="0" smtClean="0">
                <a:latin typeface="Arial" pitchFamily="34" charset="0"/>
                <a:cs typeface="Arial" pitchFamily="34" charset="0"/>
              </a:rPr>
              <a:t>Composition:</a:t>
            </a:r>
          </a:p>
          <a:p>
            <a:r>
              <a:rPr lang="fr-FR" sz="1400" dirty="0" smtClean="0">
                <a:latin typeface="Arial" pitchFamily="34" charset="0"/>
                <a:cs typeface="Arial" pitchFamily="34" charset="0"/>
              </a:rPr>
              <a:t>Les briques de terre crue sont composées de terre argileuse, de fibres de paille et de copeaux de bois. Les briques de terre crue, avec leur fabrication par moulage, sont parfaitement adaptées pour l'extérieur.</a:t>
            </a:r>
          </a:p>
          <a:p>
            <a:r>
              <a:rPr lang="fr-FR" sz="1400" dirty="0" smtClean="0">
                <a:latin typeface="Arial" pitchFamily="34" charset="0"/>
                <a:cs typeface="Arial" pitchFamily="34" charset="0"/>
              </a:rPr>
              <a:t> </a:t>
            </a:r>
          </a:p>
          <a:p>
            <a:r>
              <a:rPr lang="fr-FR" sz="1400" dirty="0" smtClean="0">
                <a:latin typeface="Arial" pitchFamily="34" charset="0"/>
                <a:cs typeface="Arial" pitchFamily="34" charset="0"/>
              </a:rPr>
              <a:t>Caractéristiques techniques: </a:t>
            </a:r>
          </a:p>
          <a:p>
            <a:r>
              <a:rPr lang="fr-FR" sz="1400" dirty="0" smtClean="0">
                <a:latin typeface="Arial" pitchFamily="34" charset="0"/>
                <a:cs typeface="Arial" pitchFamily="34" charset="0"/>
              </a:rPr>
              <a:t>Densité des briques de terre crue 1.200 kg/m3 soit 2,4 kg la brique</a:t>
            </a:r>
            <a:br>
              <a:rPr lang="fr-FR" sz="1400" dirty="0" smtClean="0">
                <a:latin typeface="Arial" pitchFamily="34" charset="0"/>
                <a:cs typeface="Arial" pitchFamily="34" charset="0"/>
              </a:rPr>
            </a:br>
            <a:r>
              <a:rPr lang="fr-FR" sz="1400" b="1" dirty="0" smtClean="0">
                <a:latin typeface="Arial" pitchFamily="34" charset="0"/>
                <a:cs typeface="Arial" pitchFamily="34" charset="0"/>
              </a:rPr>
              <a:t>Dimensions 25x12x7,4cm </a:t>
            </a:r>
            <a:endParaRPr lang="fr-FR" sz="1400" b="1" i="0" u="none" strike="noStrike" dirty="0">
              <a:latin typeface="Arial" pitchFamily="34" charset="0"/>
              <a:cs typeface="Arial" pitchFamily="34" charset="0"/>
            </a:endParaRPr>
          </a:p>
        </p:txBody>
      </p:sp>
      <p:pic>
        <p:nvPicPr>
          <p:cNvPr id="30" name="Image 29" descr="brique.png"/>
          <p:cNvPicPr>
            <a:picLocks noChangeAspect="1"/>
          </p:cNvPicPr>
          <p:nvPr/>
        </p:nvPicPr>
        <p:blipFill>
          <a:blip r:embed="rId3" cstate="print"/>
          <a:stretch>
            <a:fillRect/>
          </a:stretch>
        </p:blipFill>
        <p:spPr>
          <a:xfrm>
            <a:off x="1579758" y="6228185"/>
            <a:ext cx="5521651" cy="2915816"/>
          </a:xfrm>
          <a:prstGeom prst="rect">
            <a:avLst/>
          </a:prstGeom>
        </p:spPr>
      </p:pic>
      <p:pic>
        <p:nvPicPr>
          <p:cNvPr id="4098" name="Picture 2" descr="http://www.guide-maison-ecologique.com/images/brique_terre_crue.jpg"/>
          <p:cNvPicPr>
            <a:picLocks noChangeAspect="1" noChangeArrowheads="1"/>
          </p:cNvPicPr>
          <p:nvPr/>
        </p:nvPicPr>
        <p:blipFill>
          <a:blip r:embed="rId4" cstate="print"/>
          <a:srcRect/>
          <a:stretch>
            <a:fillRect/>
          </a:stretch>
        </p:blipFill>
        <p:spPr bwMode="auto">
          <a:xfrm>
            <a:off x="188640" y="5220072"/>
            <a:ext cx="2585824" cy="1728192"/>
          </a:xfrm>
          <a:prstGeom prst="rect">
            <a:avLst/>
          </a:prstGeom>
          <a:noFill/>
        </p:spPr>
      </p:pic>
    </p:spTree>
    <p:extLst>
      <p:ext uri="{BB962C8B-B14F-4D97-AF65-F5344CB8AC3E}">
        <p14:creationId xmlns:p14="http://schemas.microsoft.com/office/powerpoint/2010/main" val="166899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gtEl>
                                        <p:attrNameLst>
                                          <p:attrName>fillcolor</p:attrName>
                                        </p:attrNameLst>
                                      </p:cBhvr>
                                      <p:tavLst>
                                        <p:tav tm="0">
                                          <p:val>
                                            <p:clrVal>
                                              <a:schemeClr val="accent2"/>
                                            </p:clrVal>
                                          </p:val>
                                        </p:tav>
                                        <p:tav tm="50000">
                                          <p:val>
                                            <p:clrVal>
                                              <a:schemeClr val="hlink"/>
                                            </p:clrVal>
                                          </p:val>
                                        </p:tav>
                                      </p:tavLst>
                                    </p:anim>
                                    <p:set>
                                      <p:cBhvr>
                                        <p:cTn id="9" dur="80"/>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6"/>
                                        </p:tgtEl>
                                        <p:attrNameLst>
                                          <p:attrName>style.visibility</p:attrName>
                                        </p:attrNameLst>
                                      </p:cBhvr>
                                      <p:to>
                                        <p:strVal val="visible"/>
                                      </p:to>
                                    </p:set>
                                    <p:anim calcmode="discrete" valueType="clr">
                                      <p:cBhvr override="childStyle">
                                        <p:cTn id="14"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6"/>
                                        </p:tgtEl>
                                        <p:attrNameLst>
                                          <p:attrName>fillcolor</p:attrName>
                                        </p:attrNameLst>
                                      </p:cBhvr>
                                      <p:tavLst>
                                        <p:tav tm="0">
                                          <p:val>
                                            <p:clrVal>
                                              <a:schemeClr val="accent2"/>
                                            </p:clrVal>
                                          </p:val>
                                        </p:tav>
                                        <p:tav tm="50000">
                                          <p:val>
                                            <p:clrVal>
                                              <a:schemeClr val="hlink"/>
                                            </p:clrVal>
                                          </p:val>
                                        </p:tav>
                                      </p:tavLst>
                                    </p:anim>
                                    <p:set>
                                      <p:cBhvr>
                                        <p:cTn id="16" dur="80"/>
                                        <p:tgtEl>
                                          <p:spTgt spid="26"/>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8"/>
                                        </p:tgtEl>
                                        <p:attrNameLst>
                                          <p:attrName>style.visibility</p:attrName>
                                        </p:attrNameLst>
                                      </p:cBhvr>
                                      <p:to>
                                        <p:strVal val="visible"/>
                                      </p:to>
                                    </p:set>
                                    <p:anim calcmode="discrete" valueType="clr">
                                      <p:cBhvr override="childStyle">
                                        <p:cTn id="21" dur="80"/>
                                        <p:tgtEl>
                                          <p:spTgt spid="28"/>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8"/>
                                        </p:tgtEl>
                                        <p:attrNameLst>
                                          <p:attrName>fillcolor</p:attrName>
                                        </p:attrNameLst>
                                      </p:cBhvr>
                                      <p:tavLst>
                                        <p:tav tm="0">
                                          <p:val>
                                            <p:clrVal>
                                              <a:schemeClr val="accent2"/>
                                            </p:clrVal>
                                          </p:val>
                                        </p:tav>
                                        <p:tav tm="50000">
                                          <p:val>
                                            <p:clrVal>
                                              <a:schemeClr val="hlink"/>
                                            </p:clrVal>
                                          </p:val>
                                        </p:tav>
                                      </p:tavLst>
                                    </p:anim>
                                    <p:set>
                                      <p:cBhvr>
                                        <p:cTn id="23" dur="80"/>
                                        <p:tgtEl>
                                          <p:spTgt spid="28"/>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5"/>
                                        </p:tgtEl>
                                        <p:attrNameLst>
                                          <p:attrName>style.visibility</p:attrName>
                                        </p:attrNameLst>
                                      </p:cBhvr>
                                      <p:to>
                                        <p:strVal val="visible"/>
                                      </p:to>
                                    </p:set>
                                    <p:anim calcmode="discrete" valueType="clr">
                                      <p:cBhvr override="childStyle">
                                        <p:cTn id="28"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5"/>
                                        </p:tgtEl>
                                        <p:attrNameLst>
                                          <p:attrName>fillcolor</p:attrName>
                                        </p:attrNameLst>
                                      </p:cBhvr>
                                      <p:tavLst>
                                        <p:tav tm="0">
                                          <p:val>
                                            <p:clrVal>
                                              <a:schemeClr val="accent2"/>
                                            </p:clrVal>
                                          </p:val>
                                        </p:tav>
                                        <p:tav tm="50000">
                                          <p:val>
                                            <p:clrVal>
                                              <a:schemeClr val="hlink"/>
                                            </p:clrVal>
                                          </p:val>
                                        </p:tav>
                                      </p:tavLst>
                                    </p:anim>
                                    <p:set>
                                      <p:cBhvr>
                                        <p:cTn id="30" dur="80"/>
                                        <p:tgtEl>
                                          <p:spTgt spid="25"/>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29"/>
                                        </p:tgtEl>
                                        <p:attrNameLst>
                                          <p:attrName>style.visibility</p:attrName>
                                        </p:attrNameLst>
                                      </p:cBhvr>
                                      <p:to>
                                        <p:strVal val="visible"/>
                                      </p:to>
                                    </p:set>
                                    <p:anim calcmode="discrete" valueType="clr">
                                      <p:cBhvr override="childStyle">
                                        <p:cTn id="35" dur="80"/>
                                        <p:tgtEl>
                                          <p:spTgt spid="29"/>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9"/>
                                        </p:tgtEl>
                                        <p:attrNameLst>
                                          <p:attrName>fillcolor</p:attrName>
                                        </p:attrNameLst>
                                      </p:cBhvr>
                                      <p:tavLst>
                                        <p:tav tm="0">
                                          <p:val>
                                            <p:clrVal>
                                              <a:schemeClr val="accent2"/>
                                            </p:clrVal>
                                          </p:val>
                                        </p:tav>
                                        <p:tav tm="50000">
                                          <p:val>
                                            <p:clrVal>
                                              <a:schemeClr val="hlink"/>
                                            </p:clrVal>
                                          </p:val>
                                        </p:tav>
                                      </p:tavLst>
                                    </p:anim>
                                    <p:set>
                                      <p:cBhvr>
                                        <p:cTn id="37" dur="80"/>
                                        <p:tgtEl>
                                          <p:spTgt spid="29"/>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098"/>
                                        </p:tgtEl>
                                        <p:attrNameLst>
                                          <p:attrName>style.visibility</p:attrName>
                                        </p:attrNameLst>
                                      </p:cBhvr>
                                      <p:to>
                                        <p:strVal val="visible"/>
                                      </p:to>
                                    </p:set>
                                    <p:animEffect transition="in" filter="wipe(down)">
                                      <p:cBhvr>
                                        <p:cTn id="42" dur="500"/>
                                        <p:tgtEl>
                                          <p:spTgt spid="409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down)">
                                      <p:cBhvr>
                                        <p:cTn id="4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5" grpId="0"/>
      <p:bldP spid="26"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1480" y="6876256"/>
            <a:ext cx="1191195" cy="1191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9083" y="5868143"/>
            <a:ext cx="1175991" cy="917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5642" y="3827524"/>
            <a:ext cx="1069432" cy="1069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oneTexte 1"/>
          <p:cNvSpPr txBox="1"/>
          <p:nvPr/>
        </p:nvSpPr>
        <p:spPr>
          <a:xfrm>
            <a:off x="332657" y="395536"/>
            <a:ext cx="2232248" cy="369332"/>
          </a:xfrm>
          <a:prstGeom prst="rect">
            <a:avLst/>
          </a:prstGeom>
          <a:noFill/>
        </p:spPr>
        <p:txBody>
          <a:bodyPr wrap="square" rtlCol="0">
            <a:spAutoFit/>
          </a:bodyPr>
          <a:lstStyle/>
          <a:p>
            <a:r>
              <a:rPr lang="fr-FR" b="1" u="sng" dirty="0" smtClean="0"/>
              <a:t>2/Le matériel</a:t>
            </a:r>
            <a:endParaRPr lang="fr-FR" b="1" u="sng" dirty="0"/>
          </a:p>
        </p:txBody>
      </p:sp>
      <p:sp>
        <p:nvSpPr>
          <p:cNvPr id="3" name="ZoneTexte 17"/>
          <p:cNvSpPr txBox="1">
            <a:spLocks noChangeArrowheads="1"/>
          </p:cNvSpPr>
          <p:nvPr/>
        </p:nvSpPr>
        <p:spPr bwMode="auto">
          <a:xfrm>
            <a:off x="4365105" y="0"/>
            <a:ext cx="64807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a:latin typeface="Times New Roman" pitchFamily="18" charset="0"/>
                <a:cs typeface="Times New Roman" pitchFamily="18" charset="0"/>
              </a:rPr>
              <a:t>2AFB</a:t>
            </a:r>
          </a:p>
        </p:txBody>
      </p:sp>
      <p:pic>
        <p:nvPicPr>
          <p:cNvPr id="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332656" cy="30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18"/>
          <p:cNvSpPr txBox="1">
            <a:spLocks noChangeArrowheads="1"/>
          </p:cNvSpPr>
          <p:nvPr/>
        </p:nvSpPr>
        <p:spPr bwMode="auto">
          <a:xfrm>
            <a:off x="332657" y="0"/>
            <a:ext cx="2376264"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fr-FR" sz="1200" dirty="0">
                <a:latin typeface="Times New Roman" pitchFamily="18" charset="0"/>
                <a:cs typeface="Times New Roman" pitchFamily="18" charset="0"/>
              </a:rPr>
              <a:t>Lycée Professionnel August Bouvet</a:t>
            </a:r>
          </a:p>
        </p:txBody>
      </p:sp>
      <p:sp>
        <p:nvSpPr>
          <p:cNvPr id="6" name="ZoneTexte 116"/>
          <p:cNvSpPr txBox="1">
            <a:spLocks noChangeArrowheads="1"/>
          </p:cNvSpPr>
          <p:nvPr/>
        </p:nvSpPr>
        <p:spPr bwMode="auto">
          <a:xfrm>
            <a:off x="5013176" y="0"/>
            <a:ext cx="100821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a:latin typeface="Times New Roman" pitchFamily="18" charset="0"/>
                <a:cs typeface="Times New Roman" pitchFamily="18" charset="0"/>
              </a:rPr>
              <a:t>2014-2015</a:t>
            </a:r>
          </a:p>
        </p:txBody>
      </p:sp>
      <p:sp>
        <p:nvSpPr>
          <p:cNvPr id="7" name="ZoneTexte 117"/>
          <p:cNvSpPr txBox="1">
            <a:spLocks noChangeArrowheads="1"/>
          </p:cNvSpPr>
          <p:nvPr/>
        </p:nvSpPr>
        <p:spPr bwMode="auto">
          <a:xfrm>
            <a:off x="6021388" y="0"/>
            <a:ext cx="836612" cy="27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fr-FR" altLang="fr-FR" sz="1200" dirty="0">
                <a:latin typeface="Times New Roman" pitchFamily="18" charset="0"/>
                <a:cs typeface="Times New Roman" pitchFamily="18" charset="0"/>
              </a:rPr>
              <a:t>Page </a:t>
            </a:r>
            <a:r>
              <a:rPr lang="fr-FR" altLang="fr-FR" sz="1200" dirty="0" smtClean="0">
                <a:latin typeface="Times New Roman" pitchFamily="18" charset="0"/>
                <a:cs typeface="Times New Roman" pitchFamily="18" charset="0"/>
              </a:rPr>
              <a:t>16/..</a:t>
            </a:r>
            <a:endParaRPr lang="fr-FR" altLang="fr-FR" sz="1200" dirty="0">
              <a:latin typeface="Times New Roman" pitchFamily="18" charset="0"/>
              <a:cs typeface="Times New Roman" pitchFamily="18" charset="0"/>
            </a:endParaRPr>
          </a:p>
        </p:txBody>
      </p:sp>
      <p:sp>
        <p:nvSpPr>
          <p:cNvPr id="8" name="ZoneTexte 7"/>
          <p:cNvSpPr txBox="1">
            <a:spLocks noChangeArrowheads="1"/>
          </p:cNvSpPr>
          <p:nvPr/>
        </p:nvSpPr>
        <p:spPr bwMode="auto">
          <a:xfrm>
            <a:off x="2708920" y="0"/>
            <a:ext cx="1656183"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smtClean="0">
                <a:latin typeface="Times New Roman" pitchFamily="18" charset="0"/>
                <a:cs typeface="Times New Roman" pitchFamily="18" charset="0"/>
              </a:rPr>
              <a:t>Chantier extérieur n°2</a:t>
            </a:r>
            <a:endParaRPr lang="fr-FR" altLang="fr-FR" sz="1200" dirty="0">
              <a:latin typeface="Times New Roman" pitchFamily="18" charset="0"/>
              <a:cs typeface="Times New Roman" pitchFamily="18"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783891781"/>
              </p:ext>
            </p:extLst>
          </p:nvPr>
        </p:nvGraphicFramePr>
        <p:xfrm>
          <a:off x="368658" y="736012"/>
          <a:ext cx="6336705" cy="7345680"/>
        </p:xfrm>
        <a:graphic>
          <a:graphicData uri="http://schemas.openxmlformats.org/drawingml/2006/table">
            <a:tbl>
              <a:tblPr firstRow="1" bandRow="1">
                <a:tableStyleId>{5C22544A-7EE6-4342-B048-85BDC9FD1C3A}</a:tableStyleId>
              </a:tblPr>
              <a:tblGrid>
                <a:gridCol w="1584176"/>
                <a:gridCol w="1584176"/>
                <a:gridCol w="3168353"/>
              </a:tblGrid>
              <a:tr h="370840">
                <a:tc gridSpan="2">
                  <a:txBody>
                    <a:bodyPr/>
                    <a:lstStyle/>
                    <a:p>
                      <a:pPr algn="ctr"/>
                      <a:r>
                        <a:rPr lang="fr-FR" b="0" baseline="0" dirty="0" smtClean="0">
                          <a:solidFill>
                            <a:schemeClr val="tx1"/>
                          </a:solidFill>
                          <a:latin typeface="Arial" panose="020B0604020202020204" pitchFamily="34" charset="0"/>
                          <a:cs typeface="Arial" panose="020B0604020202020204" pitchFamily="34" charset="0"/>
                        </a:rPr>
                        <a:t>Le laser</a:t>
                      </a:r>
                      <a:endParaRPr lang="fr-FR" b="0" baseline="0" dirty="0">
                        <a:solidFill>
                          <a:schemeClr val="tx1"/>
                        </a:solidFill>
                        <a:latin typeface="Arial" panose="020B0604020202020204" pitchFamily="34" charset="0"/>
                        <a:cs typeface="Arial" panose="020B0604020202020204" pitchFamily="34"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smtClean="0">
                        <a:solidFill>
                          <a:schemeClr val="tx1"/>
                        </a:solidFill>
                        <a:latin typeface="Arial" panose="020B0604020202020204" pitchFamily="34" charset="0"/>
                        <a:cs typeface="Arial" panose="020B0604020202020204" pitchFamily="34" charset="0"/>
                      </a:endParaRPr>
                    </a:p>
                    <a:p>
                      <a:endParaRPr lang="fr-FR" sz="800" baseline="0" smtClean="0">
                        <a:solidFill>
                          <a:schemeClr val="tx1"/>
                        </a:solidFill>
                        <a:latin typeface="Arial" panose="020B0604020202020204" pitchFamily="34" charset="0"/>
                        <a:cs typeface="Arial" panose="020B0604020202020204" pitchFamily="34" charset="0"/>
                      </a:endParaRPr>
                    </a:p>
                    <a:p>
                      <a:endParaRPr lang="fr-FR" sz="800" baseline="0" smtClean="0">
                        <a:solidFill>
                          <a:schemeClr val="tx1"/>
                        </a:solidFill>
                        <a:latin typeface="Arial" panose="020B0604020202020204" pitchFamily="34" charset="0"/>
                        <a:cs typeface="Arial" panose="020B0604020202020204" pitchFamily="34" charset="0"/>
                      </a:endParaRPr>
                    </a:p>
                    <a:p>
                      <a:endParaRPr lang="fr-FR" sz="800" baseline="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lang="fr-FR" baseline="0" dirty="0" smtClean="0">
                          <a:solidFill>
                            <a:schemeClr val="tx1"/>
                          </a:solidFill>
                          <a:latin typeface="Arial" panose="020B0604020202020204" pitchFamily="34" charset="0"/>
                          <a:cs typeface="Arial" panose="020B0604020202020204" pitchFamily="34" charset="0"/>
                        </a:rPr>
                        <a:t>Le malaxeur</a:t>
                      </a:r>
                      <a:endParaRPr lang="fr-FR" baseline="0" dirty="0">
                        <a:solidFill>
                          <a:schemeClr val="tx1"/>
                        </a:solidFill>
                        <a:latin typeface="Arial" panose="020B0604020202020204" pitchFamily="34" charset="0"/>
                        <a:cs typeface="Arial" panose="020B0604020202020204" pitchFamily="34"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lang="fr-FR" baseline="0" dirty="0" smtClean="0">
                          <a:solidFill>
                            <a:schemeClr val="tx1"/>
                          </a:solidFill>
                          <a:latin typeface="Arial" panose="020B0604020202020204" pitchFamily="34" charset="0"/>
                          <a:cs typeface="Arial" panose="020B0604020202020204" pitchFamily="34" charset="0"/>
                        </a:rPr>
                        <a:t>La truelle</a:t>
                      </a:r>
                      <a:endParaRPr lang="fr-FR" baseline="0" dirty="0">
                        <a:solidFill>
                          <a:schemeClr val="tx1"/>
                        </a:solidFill>
                        <a:latin typeface="Arial" panose="020B0604020202020204" pitchFamily="34" charset="0"/>
                        <a:cs typeface="Arial" panose="020B0604020202020204" pitchFamily="34"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2">
                  <a:txBody>
                    <a:bodyPr/>
                    <a:lstStyle/>
                    <a:p>
                      <a:pPr algn="ctr"/>
                      <a:r>
                        <a:rPr lang="fr-FR" baseline="0" dirty="0" smtClean="0">
                          <a:solidFill>
                            <a:schemeClr val="tx1"/>
                          </a:solidFill>
                          <a:latin typeface="Arial" panose="020B0604020202020204" pitchFamily="34" charset="0"/>
                          <a:cs typeface="Arial" panose="020B0604020202020204" pitchFamily="34" charset="0"/>
                        </a:rPr>
                        <a:t>La taloche</a:t>
                      </a:r>
                      <a:endParaRPr lang="fr-FR" baseline="0" dirty="0">
                        <a:solidFill>
                          <a:schemeClr val="tx1"/>
                        </a:solidFill>
                        <a:latin typeface="Arial" panose="020B0604020202020204" pitchFamily="34" charset="0"/>
                        <a:cs typeface="Arial" panose="020B0604020202020204" pitchFamily="34"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baseline="0" dirty="0" smtClean="0">
                          <a:solidFill>
                            <a:schemeClr val="tx1"/>
                          </a:solidFill>
                          <a:latin typeface="Arial" panose="020B0604020202020204" pitchFamily="34" charset="0"/>
                          <a:cs typeface="Arial" panose="020B0604020202020204" pitchFamily="34" charset="0"/>
                        </a:rPr>
                        <a:t>Plastique</a:t>
                      </a:r>
                      <a:endParaRPr lang="fr-FR" baseline="0" dirty="0">
                        <a:solidFill>
                          <a:schemeClr val="tx1"/>
                        </a:solidFill>
                        <a:latin typeface="Arial" panose="020B0604020202020204" pitchFamily="34" charset="0"/>
                        <a:cs typeface="Arial" panose="020B0604020202020204" pitchFamily="34"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fr-FR"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baseline="0" dirty="0" smtClean="0">
                          <a:solidFill>
                            <a:schemeClr val="tx1"/>
                          </a:solidFill>
                          <a:latin typeface="Arial" panose="020B0604020202020204" pitchFamily="34" charset="0"/>
                          <a:cs typeface="Arial" panose="020B0604020202020204" pitchFamily="34" charset="0"/>
                        </a:rPr>
                        <a:t>Bois</a:t>
                      </a:r>
                      <a:endParaRPr lang="fr-FR" baseline="0" dirty="0">
                        <a:solidFill>
                          <a:schemeClr val="tx1"/>
                        </a:solidFill>
                        <a:latin typeface="Arial" panose="020B0604020202020204" pitchFamily="34" charset="0"/>
                        <a:cs typeface="Arial" panose="020B0604020202020204" pitchFamily="34"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lang="fr-FR" baseline="0" dirty="0" smtClean="0">
                          <a:solidFill>
                            <a:schemeClr val="tx1"/>
                          </a:solidFill>
                          <a:latin typeface="Arial" panose="020B0604020202020204" pitchFamily="34" charset="0"/>
                          <a:cs typeface="Arial" panose="020B0604020202020204" pitchFamily="34" charset="0"/>
                        </a:rPr>
                        <a:t>L’éponge</a:t>
                      </a:r>
                      <a:endParaRPr lang="fr-FR" baseline="0" dirty="0">
                        <a:solidFill>
                          <a:schemeClr val="tx1"/>
                        </a:solidFill>
                        <a:latin typeface="Arial" panose="020B0604020202020204" pitchFamily="34" charset="0"/>
                        <a:cs typeface="Arial" panose="020B0604020202020204" pitchFamily="34"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endParaRPr lang="fr-FR" sz="800" baseline="0" smtClean="0">
                        <a:solidFill>
                          <a:schemeClr val="tx1"/>
                        </a:solidFill>
                        <a:latin typeface="Arial" panose="020B0604020202020204" pitchFamily="34" charset="0"/>
                        <a:cs typeface="Arial" panose="020B0604020202020204" pitchFamily="34" charset="0"/>
                      </a:endParaRPr>
                    </a:p>
                    <a:p>
                      <a:endParaRPr lang="fr-FR" sz="800" baseline="0" smtClean="0">
                        <a:solidFill>
                          <a:schemeClr val="tx1"/>
                        </a:solidFill>
                        <a:latin typeface="Arial" panose="020B0604020202020204" pitchFamily="34" charset="0"/>
                        <a:cs typeface="Arial" panose="020B0604020202020204" pitchFamily="34" charset="0"/>
                      </a:endParaRPr>
                    </a:p>
                    <a:p>
                      <a:endParaRPr lang="fr-FR" sz="800" baseline="0" smtClean="0">
                        <a:solidFill>
                          <a:schemeClr val="tx1"/>
                        </a:solidFill>
                        <a:latin typeface="Arial" panose="020B0604020202020204" pitchFamily="34" charset="0"/>
                        <a:cs typeface="Arial" panose="020B0604020202020204" pitchFamily="34" charset="0"/>
                      </a:endParaRPr>
                    </a:p>
                    <a:p>
                      <a:endParaRPr lang="fr-FR" sz="800" baseline="0" smtClean="0">
                        <a:solidFill>
                          <a:schemeClr val="tx1"/>
                        </a:solidFill>
                        <a:latin typeface="Arial" panose="020B0604020202020204" pitchFamily="34" charset="0"/>
                        <a:cs typeface="Arial" panose="020B0604020202020204" pitchFamily="34" charset="0"/>
                      </a:endParaRPr>
                    </a:p>
                    <a:p>
                      <a:endParaRPr lang="fr-FR" sz="800" baseline="0" smtClean="0">
                        <a:solidFill>
                          <a:schemeClr val="tx1"/>
                        </a:solidFill>
                        <a:latin typeface="Arial" panose="020B0604020202020204" pitchFamily="34" charset="0"/>
                        <a:cs typeface="Arial" panose="020B0604020202020204" pitchFamily="34" charset="0"/>
                      </a:endParaRPr>
                    </a:p>
                    <a:p>
                      <a:endParaRPr lang="fr-FR" sz="800" baseline="0" smtClean="0">
                        <a:solidFill>
                          <a:schemeClr val="tx1"/>
                        </a:solidFill>
                        <a:latin typeface="Arial" panose="020B0604020202020204" pitchFamily="34" charset="0"/>
                        <a:cs typeface="Arial" panose="020B0604020202020204" pitchFamily="34" charset="0"/>
                      </a:endParaRPr>
                    </a:p>
                    <a:p>
                      <a:endParaRPr lang="fr-FR" sz="8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lang="fr-FR" baseline="0" dirty="0" smtClean="0">
                          <a:solidFill>
                            <a:schemeClr val="tx1"/>
                          </a:solidFill>
                          <a:latin typeface="Arial" panose="020B0604020202020204" pitchFamily="34" charset="0"/>
                          <a:cs typeface="Arial" panose="020B0604020202020204" pitchFamily="34" charset="0"/>
                        </a:rPr>
                        <a:t>La balayette coco</a:t>
                      </a:r>
                      <a:endParaRPr lang="fr-FR" baseline="0" dirty="0">
                        <a:solidFill>
                          <a:schemeClr val="tx1"/>
                        </a:solidFill>
                        <a:latin typeface="Arial" panose="020B0604020202020204" pitchFamily="34" charset="0"/>
                        <a:cs typeface="Arial" panose="020B0604020202020204" pitchFamily="34"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smtClean="0">
                        <a:solidFill>
                          <a:schemeClr val="tx1"/>
                        </a:solidFill>
                        <a:latin typeface="Arial" panose="020B0604020202020204" pitchFamily="34" charset="0"/>
                        <a:cs typeface="Arial" panose="020B0604020202020204" pitchFamily="34" charset="0"/>
                      </a:endParaRPr>
                    </a:p>
                    <a:p>
                      <a:endParaRPr lang="fr-FR" sz="8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409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81128" y="798743"/>
            <a:ext cx="864096"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53251" y="1756312"/>
            <a:ext cx="880452"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30030" y="2699793"/>
            <a:ext cx="1015193"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17324" y="4896956"/>
            <a:ext cx="1249740" cy="869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368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0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0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0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0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7"/>
          <p:cNvSpPr txBox="1">
            <a:spLocks noChangeArrowheads="1"/>
          </p:cNvSpPr>
          <p:nvPr/>
        </p:nvSpPr>
        <p:spPr bwMode="auto">
          <a:xfrm>
            <a:off x="4365105" y="0"/>
            <a:ext cx="64807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a:latin typeface="Times New Roman" pitchFamily="18" charset="0"/>
                <a:cs typeface="Times New Roman" pitchFamily="18" charset="0"/>
              </a:rPr>
              <a:t>2AFB</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32656" cy="30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18"/>
          <p:cNvSpPr txBox="1">
            <a:spLocks noChangeArrowheads="1"/>
          </p:cNvSpPr>
          <p:nvPr/>
        </p:nvSpPr>
        <p:spPr bwMode="auto">
          <a:xfrm>
            <a:off x="332657" y="0"/>
            <a:ext cx="2376264"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fr-FR" sz="1200" dirty="0">
                <a:latin typeface="Times New Roman" pitchFamily="18" charset="0"/>
                <a:cs typeface="Times New Roman" pitchFamily="18" charset="0"/>
              </a:rPr>
              <a:t>Lycée Professionnel August Bouvet</a:t>
            </a:r>
          </a:p>
        </p:txBody>
      </p:sp>
      <p:sp>
        <p:nvSpPr>
          <p:cNvPr id="5" name="ZoneTexte 116"/>
          <p:cNvSpPr txBox="1">
            <a:spLocks noChangeArrowheads="1"/>
          </p:cNvSpPr>
          <p:nvPr/>
        </p:nvSpPr>
        <p:spPr bwMode="auto">
          <a:xfrm>
            <a:off x="5013176" y="0"/>
            <a:ext cx="100821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a:latin typeface="Times New Roman" pitchFamily="18" charset="0"/>
                <a:cs typeface="Times New Roman" pitchFamily="18" charset="0"/>
              </a:rPr>
              <a:t>2014-2015</a:t>
            </a:r>
          </a:p>
        </p:txBody>
      </p:sp>
      <p:sp>
        <p:nvSpPr>
          <p:cNvPr id="6" name="ZoneTexte 117"/>
          <p:cNvSpPr txBox="1">
            <a:spLocks noChangeArrowheads="1"/>
          </p:cNvSpPr>
          <p:nvPr/>
        </p:nvSpPr>
        <p:spPr bwMode="auto">
          <a:xfrm>
            <a:off x="6021388" y="0"/>
            <a:ext cx="836612" cy="27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fr-FR" altLang="fr-FR" sz="1200" dirty="0">
                <a:latin typeface="Times New Roman" pitchFamily="18" charset="0"/>
                <a:cs typeface="Times New Roman" pitchFamily="18" charset="0"/>
              </a:rPr>
              <a:t>Page </a:t>
            </a:r>
            <a:r>
              <a:rPr lang="fr-FR" altLang="fr-FR" sz="1200" dirty="0" smtClean="0">
                <a:latin typeface="Times New Roman" pitchFamily="18" charset="0"/>
                <a:cs typeface="Times New Roman" pitchFamily="18" charset="0"/>
              </a:rPr>
              <a:t>17/..</a:t>
            </a:r>
            <a:endParaRPr lang="fr-FR" altLang="fr-FR" sz="1200" dirty="0">
              <a:latin typeface="Times New Roman" pitchFamily="18" charset="0"/>
              <a:cs typeface="Times New Roman" pitchFamily="18" charset="0"/>
            </a:endParaRPr>
          </a:p>
        </p:txBody>
      </p:sp>
      <p:sp>
        <p:nvSpPr>
          <p:cNvPr id="7" name="ZoneTexte 6"/>
          <p:cNvSpPr txBox="1">
            <a:spLocks noChangeArrowheads="1"/>
          </p:cNvSpPr>
          <p:nvPr/>
        </p:nvSpPr>
        <p:spPr bwMode="auto">
          <a:xfrm>
            <a:off x="2708920" y="0"/>
            <a:ext cx="1656183"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smtClean="0">
                <a:latin typeface="Times New Roman" pitchFamily="18" charset="0"/>
                <a:cs typeface="Times New Roman" pitchFamily="18" charset="0"/>
              </a:rPr>
              <a:t>Chantier extérieur n°2</a:t>
            </a:r>
            <a:endParaRPr lang="fr-FR" altLang="fr-FR" sz="1200" dirty="0">
              <a:latin typeface="Times New Roman" pitchFamily="18" charset="0"/>
              <a:cs typeface="Times New Roman" pitchFamily="18" charset="0"/>
            </a:endParaRPr>
          </a:p>
        </p:txBody>
      </p:sp>
      <p:sp>
        <p:nvSpPr>
          <p:cNvPr id="23" name="ZoneTexte 22"/>
          <p:cNvSpPr txBox="1"/>
          <p:nvPr/>
        </p:nvSpPr>
        <p:spPr>
          <a:xfrm>
            <a:off x="404664" y="395536"/>
            <a:ext cx="3024336" cy="369332"/>
          </a:xfrm>
          <a:prstGeom prst="rect">
            <a:avLst/>
          </a:prstGeom>
          <a:noFill/>
        </p:spPr>
        <p:txBody>
          <a:bodyPr wrap="square" rtlCol="0">
            <a:spAutoFit/>
          </a:bodyPr>
          <a:lstStyle/>
          <a:p>
            <a:r>
              <a:rPr lang="fr-FR" b="1" u="sng" dirty="0" smtClean="0"/>
              <a:t>3/Réalisation d’un gabarit</a:t>
            </a:r>
            <a:endParaRPr lang="fr-FR" b="1" u="sng" dirty="0"/>
          </a:p>
        </p:txBody>
      </p:sp>
      <p:sp>
        <p:nvSpPr>
          <p:cNvPr id="24" name="ZoneTexte 23"/>
          <p:cNvSpPr txBox="1"/>
          <p:nvPr/>
        </p:nvSpPr>
        <p:spPr>
          <a:xfrm>
            <a:off x="188640" y="755576"/>
            <a:ext cx="6480720" cy="523220"/>
          </a:xfrm>
          <a:prstGeom prst="rect">
            <a:avLst/>
          </a:prstGeom>
          <a:noFill/>
        </p:spPr>
        <p:txBody>
          <a:bodyPr wrap="square" rtlCol="0">
            <a:spAutoFit/>
          </a:bodyPr>
          <a:lstStyle/>
          <a:p>
            <a:r>
              <a:rPr lang="fr-FR" sz="1400" dirty="0" smtClean="0">
                <a:latin typeface="Arial" pitchFamily="34" charset="0"/>
                <a:cs typeface="Arial" pitchFamily="34" charset="0"/>
              </a:rPr>
              <a:t>Pour avoir une épaisseur régulière d’enduit terre et faciliter la fabrication des briques, vous devrez créer un gabarit en bois.</a:t>
            </a:r>
          </a:p>
        </p:txBody>
      </p:sp>
      <p:graphicFrame>
        <p:nvGraphicFramePr>
          <p:cNvPr id="43" name="Tableau 42"/>
          <p:cNvGraphicFramePr>
            <a:graphicFrameLocks noGrp="1"/>
          </p:cNvGraphicFramePr>
          <p:nvPr/>
        </p:nvGraphicFramePr>
        <p:xfrm>
          <a:off x="116632" y="1259632"/>
          <a:ext cx="6624736" cy="7807032"/>
        </p:xfrm>
        <a:graphic>
          <a:graphicData uri="http://schemas.openxmlformats.org/drawingml/2006/table">
            <a:tbl>
              <a:tblPr firstRow="1" bandRow="1">
                <a:tableStyleId>{5C22544A-7EE6-4342-B048-85BDC9FD1C3A}</a:tableStyleId>
              </a:tblPr>
              <a:tblGrid>
                <a:gridCol w="432048"/>
                <a:gridCol w="864096"/>
                <a:gridCol w="3024336"/>
                <a:gridCol w="2304256"/>
              </a:tblGrid>
              <a:tr h="370840">
                <a:tc gridSpan="4">
                  <a:txBody>
                    <a:bodyPr/>
                    <a:lstStyle/>
                    <a:p>
                      <a:pPr algn="ctr"/>
                      <a:r>
                        <a:rPr lang="fr-FR" sz="1000" dirty="0" smtClean="0">
                          <a:solidFill>
                            <a:schemeClr val="tx1"/>
                          </a:solidFill>
                          <a:latin typeface="Arial" pitchFamily="34" charset="0"/>
                          <a:cs typeface="Arial" pitchFamily="34" charset="0"/>
                        </a:rPr>
                        <a:t>MODE OPERATOIRE</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N°</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Tâches</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Renseignements techniques</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Croquis /photos</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8520">
                <a:tc>
                  <a:txBody>
                    <a:bodyPr/>
                    <a:lstStyle/>
                    <a:p>
                      <a:pPr algn="ctr"/>
                      <a:r>
                        <a:rPr lang="fr-FR" sz="1000" dirty="0" smtClean="0">
                          <a:solidFill>
                            <a:schemeClr val="tx1"/>
                          </a:solidFill>
                          <a:latin typeface="Arial" pitchFamily="34" charset="0"/>
                          <a:cs typeface="Arial" pitchFamily="34" charset="0"/>
                        </a:rPr>
                        <a:t>1</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Tracer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À</a:t>
                      </a:r>
                      <a:r>
                        <a:rPr lang="fr-FR" sz="1000" baseline="0" dirty="0" smtClean="0">
                          <a:solidFill>
                            <a:schemeClr val="tx1"/>
                          </a:solidFill>
                          <a:latin typeface="Arial" pitchFamily="34" charset="0"/>
                          <a:cs typeface="Arial" pitchFamily="34" charset="0"/>
                        </a:rPr>
                        <a:t> l’aide d’un niveau laser les traits verticaux.  Un  trait à 12,5 cm des bords du mur sud(coté droit et coté gauche);Puis un trait à 25 cm.</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800" dirty="0" smtClean="0">
                          <a:solidFill>
                            <a:schemeClr val="tx1"/>
                          </a:solidFill>
                          <a:latin typeface="Arial" pitchFamily="34" charset="0"/>
                          <a:cs typeface="Arial" pitchFamily="34" charset="0"/>
                        </a:rPr>
                        <a:t>Mur Sud</a:t>
                      </a:r>
                      <a:endParaRPr lang="fr-FR" sz="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8112">
                <a:tc>
                  <a:txBody>
                    <a:bodyPr/>
                    <a:lstStyle/>
                    <a:p>
                      <a:pPr algn="ctr"/>
                      <a:r>
                        <a:rPr lang="fr-FR" sz="1000" dirty="0" smtClean="0">
                          <a:solidFill>
                            <a:schemeClr val="tx1"/>
                          </a:solidFill>
                          <a:latin typeface="Arial" pitchFamily="34" charset="0"/>
                          <a:cs typeface="Arial" pitchFamily="34" charset="0"/>
                        </a:rPr>
                        <a:t>2</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Tracer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000" dirty="0" smtClean="0">
                        <a:solidFill>
                          <a:schemeClr val="tx1"/>
                        </a:solidFill>
                        <a:latin typeface="Arial" pitchFamily="34" charset="0"/>
                        <a:cs typeface="Arial" pitchFamily="34" charset="0"/>
                      </a:endParaRPr>
                    </a:p>
                    <a:p>
                      <a:r>
                        <a:rPr lang="fr-FR" sz="1000" dirty="0" smtClean="0">
                          <a:solidFill>
                            <a:schemeClr val="tx1"/>
                          </a:solidFill>
                          <a:latin typeface="Arial" pitchFamily="34" charset="0"/>
                          <a:cs typeface="Arial" pitchFamily="34" charset="0"/>
                        </a:rPr>
                        <a:t>A l’aide d’un niveau à bulle les traits horizontaux</a:t>
                      </a:r>
                      <a:r>
                        <a:rPr lang="fr-FR" sz="1000" baseline="0" dirty="0" smtClean="0">
                          <a:solidFill>
                            <a:schemeClr val="tx1"/>
                          </a:solidFill>
                          <a:latin typeface="Arial" pitchFamily="34" charset="0"/>
                          <a:cs typeface="Arial" pitchFamily="34" charset="0"/>
                        </a:rPr>
                        <a:t> tous les 12 cm.</a:t>
                      </a:r>
                      <a:endParaRPr lang="fr-FR" sz="1000" dirty="0" smtClean="0">
                        <a:solidFill>
                          <a:schemeClr val="tx1"/>
                        </a:solidFill>
                        <a:latin typeface="Arial" pitchFamily="34" charset="0"/>
                        <a:cs typeface="Arial" pitchFamily="34" charset="0"/>
                      </a:endParaRPr>
                    </a:p>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latin typeface="Arial" pitchFamily="34" charset="0"/>
                        <a:cs typeface="Arial" pitchFamily="34" charset="0"/>
                      </a:endParaRPr>
                    </a:p>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3</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Couper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Des baguettes de contreplaqués avec une scie et une boite à onglet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4</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Coller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Un adhésif double face à l’arrière des baguettes</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5</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Fixer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Les baguettes contre les traits réalisés</a:t>
                      </a:r>
                      <a:r>
                        <a:rPr lang="fr-FR" sz="1000" baseline="0" dirty="0" smtClean="0">
                          <a:solidFill>
                            <a:schemeClr val="tx1"/>
                          </a:solidFill>
                          <a:latin typeface="Arial" pitchFamily="34" charset="0"/>
                          <a:cs typeface="Arial" pitchFamily="34" charset="0"/>
                        </a:rPr>
                        <a:t> précédemment</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45" name="Connecteur droit 44"/>
          <p:cNvCxnSpPr/>
          <p:nvPr/>
        </p:nvCxnSpPr>
        <p:spPr>
          <a:xfrm>
            <a:off x="4653136" y="313184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a:off x="6525344" y="313184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necteur droit 46"/>
          <p:cNvCxnSpPr/>
          <p:nvPr/>
        </p:nvCxnSpPr>
        <p:spPr>
          <a:xfrm>
            <a:off x="4725144" y="313184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a:off x="6453336" y="313184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a:off x="4797152" y="313184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a:off x="6381328" y="313184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a:off x="4653136" y="3131840"/>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4653136" y="3923928"/>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necteur droit 55"/>
          <p:cNvCxnSpPr/>
          <p:nvPr/>
        </p:nvCxnSpPr>
        <p:spPr>
          <a:xfrm>
            <a:off x="4653136" y="320384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a:off x="4653136" y="327585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a:off x="4653136" y="3347864"/>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4653136" y="341987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a:off x="4653136" y="349188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a:off x="4653136" y="356388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4653136" y="363589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4653136" y="3707904"/>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Connecteur droit 65"/>
          <p:cNvCxnSpPr/>
          <p:nvPr/>
        </p:nvCxnSpPr>
        <p:spPr>
          <a:xfrm>
            <a:off x="4653136" y="377991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a:off x="4653136" y="385192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Connecteur droit 67"/>
          <p:cNvCxnSpPr/>
          <p:nvPr/>
        </p:nvCxnSpPr>
        <p:spPr>
          <a:xfrm>
            <a:off x="6381328" y="320384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Connecteur droit 68"/>
          <p:cNvCxnSpPr/>
          <p:nvPr/>
        </p:nvCxnSpPr>
        <p:spPr>
          <a:xfrm>
            <a:off x="6381328" y="327585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Connecteur droit 69"/>
          <p:cNvCxnSpPr/>
          <p:nvPr/>
        </p:nvCxnSpPr>
        <p:spPr>
          <a:xfrm>
            <a:off x="6381328" y="3347864"/>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Connecteur droit 70"/>
          <p:cNvCxnSpPr/>
          <p:nvPr/>
        </p:nvCxnSpPr>
        <p:spPr>
          <a:xfrm>
            <a:off x="6381328" y="341987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Connecteur droit 71"/>
          <p:cNvCxnSpPr/>
          <p:nvPr/>
        </p:nvCxnSpPr>
        <p:spPr>
          <a:xfrm>
            <a:off x="6381328" y="349188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a:off x="6381328" y="356388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necteur droit 73"/>
          <p:cNvCxnSpPr/>
          <p:nvPr/>
        </p:nvCxnSpPr>
        <p:spPr>
          <a:xfrm>
            <a:off x="6381328" y="363589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Connecteur droit 74"/>
          <p:cNvCxnSpPr/>
          <p:nvPr/>
        </p:nvCxnSpPr>
        <p:spPr>
          <a:xfrm>
            <a:off x="6381328" y="3707904"/>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necteur droit 75"/>
          <p:cNvCxnSpPr/>
          <p:nvPr/>
        </p:nvCxnSpPr>
        <p:spPr>
          <a:xfrm>
            <a:off x="6381328" y="377991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necteur droit 76"/>
          <p:cNvCxnSpPr/>
          <p:nvPr/>
        </p:nvCxnSpPr>
        <p:spPr>
          <a:xfrm>
            <a:off x="6381328" y="385192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Connecteur droit 77"/>
          <p:cNvCxnSpPr/>
          <p:nvPr/>
        </p:nvCxnSpPr>
        <p:spPr>
          <a:xfrm>
            <a:off x="4653136" y="2123728"/>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Connecteur droit 78"/>
          <p:cNvCxnSpPr/>
          <p:nvPr/>
        </p:nvCxnSpPr>
        <p:spPr>
          <a:xfrm>
            <a:off x="6525344" y="2123728"/>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Connecteur droit 79"/>
          <p:cNvCxnSpPr/>
          <p:nvPr/>
        </p:nvCxnSpPr>
        <p:spPr>
          <a:xfrm>
            <a:off x="4725144" y="2123728"/>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a:xfrm>
            <a:off x="6453336" y="2123728"/>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Connecteur droit 81"/>
          <p:cNvCxnSpPr/>
          <p:nvPr/>
        </p:nvCxnSpPr>
        <p:spPr>
          <a:xfrm>
            <a:off x="4797152" y="2123728"/>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necteur droit 82"/>
          <p:cNvCxnSpPr/>
          <p:nvPr/>
        </p:nvCxnSpPr>
        <p:spPr>
          <a:xfrm>
            <a:off x="6381328" y="2123728"/>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Connecteur droit 83"/>
          <p:cNvCxnSpPr/>
          <p:nvPr/>
        </p:nvCxnSpPr>
        <p:spPr>
          <a:xfrm>
            <a:off x="4653136" y="2123728"/>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a:off x="4653136" y="2915816"/>
            <a:ext cx="1872208" cy="0"/>
          </a:xfrm>
          <a:prstGeom prst="line">
            <a:avLst/>
          </a:prstGeom>
        </p:spPr>
        <p:style>
          <a:lnRef idx="1">
            <a:schemeClr val="accent1"/>
          </a:lnRef>
          <a:fillRef idx="0">
            <a:schemeClr val="accent1"/>
          </a:fillRef>
          <a:effectRef idx="0">
            <a:schemeClr val="accent1"/>
          </a:effectRef>
          <a:fontRef idx="minor">
            <a:schemeClr val="tx1"/>
          </a:fontRef>
        </p:style>
      </p:cxnSp>
      <p:pic>
        <p:nvPicPr>
          <p:cNvPr id="87" name="Image 86" descr="P1010018.JPG"/>
          <p:cNvPicPr>
            <a:picLocks noChangeAspect="1"/>
          </p:cNvPicPr>
          <p:nvPr/>
        </p:nvPicPr>
        <p:blipFill>
          <a:blip r:embed="rId3" cstate="print"/>
          <a:srcRect/>
          <a:stretch>
            <a:fillRect/>
          </a:stretch>
        </p:blipFill>
        <p:spPr bwMode="auto">
          <a:xfrm>
            <a:off x="4509120" y="4139952"/>
            <a:ext cx="2144238" cy="1656184"/>
          </a:xfrm>
          <a:prstGeom prst="rect">
            <a:avLst/>
          </a:prstGeom>
          <a:noFill/>
          <a:ln w="9525">
            <a:noFill/>
            <a:miter lim="800000"/>
            <a:headEnd/>
            <a:tailEnd/>
          </a:ln>
        </p:spPr>
      </p:pic>
      <p:pic>
        <p:nvPicPr>
          <p:cNvPr id="88" name="Image 87" descr="P1010018.JPG"/>
          <p:cNvPicPr>
            <a:picLocks noChangeAspect="1"/>
          </p:cNvPicPr>
          <p:nvPr/>
        </p:nvPicPr>
        <p:blipFill>
          <a:blip r:embed="rId4" cstate="print"/>
          <a:stretch>
            <a:fillRect/>
          </a:stretch>
        </p:blipFill>
        <p:spPr bwMode="auto">
          <a:xfrm>
            <a:off x="4509120" y="5886146"/>
            <a:ext cx="2160240" cy="1620180"/>
          </a:xfrm>
          <a:prstGeom prst="rect">
            <a:avLst/>
          </a:prstGeom>
          <a:noFill/>
          <a:ln w="9525">
            <a:noFill/>
            <a:miter lim="800000"/>
            <a:headEnd/>
            <a:tailEnd/>
          </a:ln>
        </p:spPr>
      </p:pic>
      <p:pic>
        <p:nvPicPr>
          <p:cNvPr id="93" name="Image 92" descr="P1010018.JPG"/>
          <p:cNvPicPr>
            <a:picLocks noChangeAspect="1"/>
          </p:cNvPicPr>
          <p:nvPr/>
        </p:nvPicPr>
        <p:blipFill>
          <a:blip r:embed="rId5" cstate="print"/>
          <a:srcRect/>
          <a:stretch>
            <a:fillRect/>
          </a:stretch>
        </p:blipFill>
        <p:spPr bwMode="auto">
          <a:xfrm>
            <a:off x="4509120" y="7668344"/>
            <a:ext cx="2160240" cy="1368152"/>
          </a:xfrm>
          <a:prstGeom prst="rect">
            <a:avLst/>
          </a:prstGeom>
          <a:noFill/>
          <a:ln w="9525">
            <a:noFill/>
            <a:miter lim="800000"/>
            <a:headEnd/>
            <a:tailEnd/>
          </a:ln>
        </p:spPr>
      </p:pic>
      <p:sp>
        <p:nvSpPr>
          <p:cNvPr id="52" name="ZoneTexte 51">
            <a:hlinkClick r:id="rId6" action="ppaction://hlinkpres?slideindex=1&amp;slidetitle="/>
          </p:cNvPr>
          <p:cNvSpPr txBox="1"/>
          <p:nvPr/>
        </p:nvSpPr>
        <p:spPr>
          <a:xfrm>
            <a:off x="5661248" y="323528"/>
            <a:ext cx="1080120" cy="461665"/>
          </a:xfrm>
          <a:prstGeom prst="rect">
            <a:avLst/>
          </a:prstGeom>
          <a:noFill/>
          <a:ln>
            <a:solidFill>
              <a:schemeClr val="tx1"/>
            </a:solidFill>
          </a:ln>
        </p:spPr>
        <p:txBody>
          <a:bodyPr wrap="square" rtlCol="0">
            <a:spAutoFit/>
          </a:bodyPr>
          <a:lstStyle/>
          <a:p>
            <a:r>
              <a:rPr lang="fr-FR" sz="800" dirty="0" smtClean="0">
                <a:solidFill>
                  <a:schemeClr val="bg1"/>
                </a:solidFill>
                <a:latin typeface="Arial" pitchFamily="34" charset="0"/>
                <a:cs typeface="Arial" pitchFamily="34" charset="0"/>
              </a:rPr>
              <a:t>Démonstration pour la réalisation du gabarit</a:t>
            </a:r>
            <a:endParaRPr lang="fr-FR" sz="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44650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7" dur="8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4"/>
                                        </p:tgtEl>
                                        <p:attrNameLst>
                                          <p:attrName>style.visibility</p:attrName>
                                        </p:attrNameLst>
                                      </p:cBhvr>
                                      <p:to>
                                        <p:strVal val="visible"/>
                                      </p:to>
                                    </p:set>
                                    <p:anim calcmode="discrete" valueType="clr">
                                      <p:cBhvr override="childStyle">
                                        <p:cTn id="14" dur="8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4"/>
                                        </p:tgtEl>
                                        <p:attrNameLst>
                                          <p:attrName>fillcolor</p:attrName>
                                        </p:attrNameLst>
                                      </p:cBhvr>
                                      <p:tavLst>
                                        <p:tav tm="0">
                                          <p:val>
                                            <p:clrVal>
                                              <a:schemeClr val="accent2"/>
                                            </p:clrVal>
                                          </p:val>
                                        </p:tav>
                                        <p:tav tm="50000">
                                          <p:val>
                                            <p:clrVal>
                                              <a:schemeClr val="hlink"/>
                                            </p:clrVal>
                                          </p:val>
                                        </p:tav>
                                      </p:tavLst>
                                    </p:anim>
                                    <p:set>
                                      <p:cBhvr>
                                        <p:cTn id="16" dur="80"/>
                                        <p:tgtEl>
                                          <p:spTgt spid="24"/>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78"/>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80"/>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82"/>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nodeType="afterEffect">
                                  <p:stCondLst>
                                    <p:cond delay="0"/>
                                  </p:stCondLst>
                                  <p:childTnLst>
                                    <p:set>
                                      <p:cBhvr>
                                        <p:cTn id="32" dur="1" fill="hold">
                                          <p:stCondLst>
                                            <p:cond delay="0"/>
                                          </p:stCondLst>
                                        </p:cTn>
                                        <p:tgtEl>
                                          <p:spTgt spid="83"/>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0"/>
                                  </p:stCondLst>
                                  <p:childTnLst>
                                    <p:set>
                                      <p:cBhvr>
                                        <p:cTn id="35" dur="1" fill="hold">
                                          <p:stCondLst>
                                            <p:cond delay="0"/>
                                          </p:stCondLst>
                                        </p:cTn>
                                        <p:tgtEl>
                                          <p:spTgt spid="81"/>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nodeType="after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0"/>
                                  </p:stCondLst>
                                  <p:childTnLst>
                                    <p:set>
                                      <p:cBhvr>
                                        <p:cTn id="41" dur="1" fill="hold">
                                          <p:stCondLst>
                                            <p:cond delay="0"/>
                                          </p:stCondLst>
                                        </p:cTn>
                                        <p:tgtEl>
                                          <p:spTgt spid="84"/>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nodeType="afterEffect">
                                  <p:stCondLst>
                                    <p:cond delay="0"/>
                                  </p:stCondLst>
                                  <p:childTnLst>
                                    <p:set>
                                      <p:cBhvr>
                                        <p:cTn id="44" dur="1" fill="hold">
                                          <p:stCondLst>
                                            <p:cond delay="0"/>
                                          </p:stCondLst>
                                        </p:cTn>
                                        <p:tgtEl>
                                          <p:spTgt spid="8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9"/>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7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5"/>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4"/>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3"/>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1"/>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70"/>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6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87"/>
                                        </p:tgtEl>
                                        <p:attrNameLst>
                                          <p:attrName>style.visibility</p:attrName>
                                        </p:attrNameLst>
                                      </p:cBhvr>
                                      <p:to>
                                        <p:strVal val="visible"/>
                                      </p:to>
                                    </p:set>
                                  </p:childTnLst>
                                </p:cTn>
                              </p:par>
                            </p:childTnLst>
                          </p:cTn>
                        </p:par>
                        <p:par>
                          <p:cTn id="107" fill="hold">
                            <p:stCondLst>
                              <p:cond delay="0"/>
                            </p:stCondLst>
                            <p:childTnLst>
                              <p:par>
                                <p:cTn id="108" presetID="1" presetClass="entr" presetSubtype="0" fill="hold" nodeType="afterEffect">
                                  <p:stCondLst>
                                    <p:cond delay="0"/>
                                  </p:stCondLst>
                                  <p:childTnLst>
                                    <p:set>
                                      <p:cBhvr>
                                        <p:cTn id="109" dur="1" fill="hold">
                                          <p:stCondLst>
                                            <p:cond delay="0"/>
                                          </p:stCondLst>
                                        </p:cTn>
                                        <p:tgtEl>
                                          <p:spTgt spid="88"/>
                                        </p:tgtEl>
                                        <p:attrNameLst>
                                          <p:attrName>style.visibility</p:attrName>
                                        </p:attrNameLst>
                                      </p:cBhvr>
                                      <p:to>
                                        <p:strVal val="visible"/>
                                      </p:to>
                                    </p:set>
                                  </p:childTnLst>
                                </p:cTn>
                              </p:par>
                            </p:childTnLst>
                          </p:cTn>
                        </p:par>
                        <p:par>
                          <p:cTn id="110" fill="hold">
                            <p:stCondLst>
                              <p:cond delay="0"/>
                            </p:stCondLst>
                            <p:childTnLst>
                              <p:par>
                                <p:cTn id="111" presetID="1" presetClass="entr" presetSubtype="0" fill="hold" nodeType="afterEffect">
                                  <p:stCondLst>
                                    <p:cond delay="0"/>
                                  </p:stCondLst>
                                  <p:childTnLst>
                                    <p:set>
                                      <p:cBhvr>
                                        <p:cTn id="112" dur="1" fill="hold">
                                          <p:stCondLst>
                                            <p:cond delay="0"/>
                                          </p:stCondLst>
                                        </p:cTn>
                                        <p:tgtEl>
                                          <p:spTgt spid="9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5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7"/>
          <p:cNvSpPr txBox="1">
            <a:spLocks noChangeArrowheads="1"/>
          </p:cNvSpPr>
          <p:nvPr/>
        </p:nvSpPr>
        <p:spPr bwMode="auto">
          <a:xfrm>
            <a:off x="4365105" y="0"/>
            <a:ext cx="64807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a:latin typeface="Times New Roman" pitchFamily="18" charset="0"/>
                <a:cs typeface="Times New Roman" pitchFamily="18" charset="0"/>
              </a:rPr>
              <a:t>2AFB</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32656" cy="30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18"/>
          <p:cNvSpPr txBox="1">
            <a:spLocks noChangeArrowheads="1"/>
          </p:cNvSpPr>
          <p:nvPr/>
        </p:nvSpPr>
        <p:spPr bwMode="auto">
          <a:xfrm>
            <a:off x="332657" y="0"/>
            <a:ext cx="2376264"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fr-FR" sz="1200" dirty="0">
                <a:latin typeface="Times New Roman" pitchFamily="18" charset="0"/>
                <a:cs typeface="Times New Roman" pitchFamily="18" charset="0"/>
              </a:rPr>
              <a:t>Lycée Professionnel August Bouvet</a:t>
            </a:r>
          </a:p>
        </p:txBody>
      </p:sp>
      <p:sp>
        <p:nvSpPr>
          <p:cNvPr id="5" name="ZoneTexte 116"/>
          <p:cNvSpPr txBox="1">
            <a:spLocks noChangeArrowheads="1"/>
          </p:cNvSpPr>
          <p:nvPr/>
        </p:nvSpPr>
        <p:spPr bwMode="auto">
          <a:xfrm>
            <a:off x="5013176" y="0"/>
            <a:ext cx="100821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a:latin typeface="Times New Roman" pitchFamily="18" charset="0"/>
                <a:cs typeface="Times New Roman" pitchFamily="18" charset="0"/>
              </a:rPr>
              <a:t>2014-2015</a:t>
            </a:r>
          </a:p>
        </p:txBody>
      </p:sp>
      <p:sp>
        <p:nvSpPr>
          <p:cNvPr id="6" name="ZoneTexte 117"/>
          <p:cNvSpPr txBox="1">
            <a:spLocks noChangeArrowheads="1"/>
          </p:cNvSpPr>
          <p:nvPr/>
        </p:nvSpPr>
        <p:spPr bwMode="auto">
          <a:xfrm>
            <a:off x="6021388" y="0"/>
            <a:ext cx="836612"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fr-FR" altLang="fr-FR" sz="1200" dirty="0">
                <a:latin typeface="Times New Roman" pitchFamily="18" charset="0"/>
                <a:cs typeface="Times New Roman" pitchFamily="18" charset="0"/>
              </a:rPr>
              <a:t>Page </a:t>
            </a:r>
            <a:r>
              <a:rPr lang="fr-FR" altLang="fr-FR" sz="1200" dirty="0" smtClean="0">
                <a:latin typeface="Times New Roman" pitchFamily="18" charset="0"/>
                <a:cs typeface="Times New Roman" pitchFamily="18" charset="0"/>
              </a:rPr>
              <a:t>18/..</a:t>
            </a:r>
            <a:endParaRPr lang="fr-FR" altLang="fr-FR" sz="1200" dirty="0">
              <a:latin typeface="Times New Roman" pitchFamily="18" charset="0"/>
              <a:cs typeface="Times New Roman" pitchFamily="18" charset="0"/>
            </a:endParaRPr>
          </a:p>
        </p:txBody>
      </p:sp>
      <p:sp>
        <p:nvSpPr>
          <p:cNvPr id="7" name="ZoneTexte 6"/>
          <p:cNvSpPr txBox="1">
            <a:spLocks noChangeArrowheads="1"/>
          </p:cNvSpPr>
          <p:nvPr/>
        </p:nvSpPr>
        <p:spPr bwMode="auto">
          <a:xfrm>
            <a:off x="2708920" y="0"/>
            <a:ext cx="1656183"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200" dirty="0" smtClean="0">
                <a:latin typeface="Times New Roman" pitchFamily="18" charset="0"/>
                <a:cs typeface="Times New Roman" pitchFamily="18" charset="0"/>
              </a:rPr>
              <a:t>Chantier extérieur n°2</a:t>
            </a:r>
            <a:endParaRPr lang="fr-FR" altLang="fr-FR" sz="1200" dirty="0">
              <a:latin typeface="Times New Roman" pitchFamily="18" charset="0"/>
              <a:cs typeface="Times New Roman" pitchFamily="18" charset="0"/>
            </a:endParaRPr>
          </a:p>
        </p:txBody>
      </p:sp>
      <p:sp>
        <p:nvSpPr>
          <p:cNvPr id="8" name="ZoneTexte 7"/>
          <p:cNvSpPr txBox="1"/>
          <p:nvPr/>
        </p:nvSpPr>
        <p:spPr>
          <a:xfrm>
            <a:off x="404664" y="395536"/>
            <a:ext cx="6453336" cy="369332"/>
          </a:xfrm>
          <a:prstGeom prst="rect">
            <a:avLst/>
          </a:prstGeom>
          <a:noFill/>
        </p:spPr>
        <p:txBody>
          <a:bodyPr wrap="square" rtlCol="0">
            <a:spAutoFit/>
          </a:bodyPr>
          <a:lstStyle/>
          <a:p>
            <a:r>
              <a:rPr lang="fr-FR" b="1" u="sng" dirty="0" smtClean="0"/>
              <a:t>4/Application de l’enduit terre</a:t>
            </a:r>
            <a:endParaRPr lang="fr-FR" b="1" u="sng" dirty="0"/>
          </a:p>
        </p:txBody>
      </p:sp>
      <p:graphicFrame>
        <p:nvGraphicFramePr>
          <p:cNvPr id="9" name="Tableau 8"/>
          <p:cNvGraphicFramePr>
            <a:graphicFrameLocks noGrp="1"/>
          </p:cNvGraphicFramePr>
          <p:nvPr>
            <p:extLst>
              <p:ext uri="{D42A27DB-BD31-4B8C-83A1-F6EECF244321}">
                <p14:modId xmlns:p14="http://schemas.microsoft.com/office/powerpoint/2010/main" val="3939781427"/>
              </p:ext>
            </p:extLst>
          </p:nvPr>
        </p:nvGraphicFramePr>
        <p:xfrm>
          <a:off x="116632" y="755576"/>
          <a:ext cx="6624736" cy="8350656"/>
        </p:xfrm>
        <a:graphic>
          <a:graphicData uri="http://schemas.openxmlformats.org/drawingml/2006/table">
            <a:tbl>
              <a:tblPr firstRow="1" bandRow="1">
                <a:tableStyleId>{5C22544A-7EE6-4342-B048-85BDC9FD1C3A}</a:tableStyleId>
              </a:tblPr>
              <a:tblGrid>
                <a:gridCol w="432048"/>
                <a:gridCol w="864096"/>
                <a:gridCol w="3024336"/>
                <a:gridCol w="2304256"/>
              </a:tblGrid>
              <a:tr h="370840">
                <a:tc gridSpan="4">
                  <a:txBody>
                    <a:bodyPr/>
                    <a:lstStyle/>
                    <a:p>
                      <a:pPr algn="ctr"/>
                      <a:r>
                        <a:rPr lang="fr-FR" sz="1000" dirty="0" smtClean="0">
                          <a:solidFill>
                            <a:schemeClr val="tx1"/>
                          </a:solidFill>
                          <a:latin typeface="Arial" pitchFamily="34" charset="0"/>
                          <a:cs typeface="Arial" pitchFamily="34" charset="0"/>
                        </a:rPr>
                        <a:t>MODE OPERATOIRE</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N°</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Tâches</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Renseignements techniques</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Croquis /photos</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4504">
                <a:tc>
                  <a:txBody>
                    <a:bodyPr/>
                    <a:lstStyle/>
                    <a:p>
                      <a:pPr algn="ctr"/>
                      <a:r>
                        <a:rPr lang="fr-FR" sz="1000" dirty="0" smtClean="0">
                          <a:solidFill>
                            <a:schemeClr val="tx1"/>
                          </a:solidFill>
                          <a:latin typeface="Arial" pitchFamily="34" charset="0"/>
                          <a:cs typeface="Arial" pitchFamily="34" charset="0"/>
                        </a:rPr>
                        <a:t>1</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Font typeface="Arial" pitchFamily="34" charset="0"/>
                        <a:buNone/>
                      </a:pPr>
                      <a:r>
                        <a:rPr lang="fr-FR" sz="1000" dirty="0" smtClean="0">
                          <a:solidFill>
                            <a:schemeClr val="tx1"/>
                          </a:solidFill>
                          <a:latin typeface="Arial" pitchFamily="34" charset="0"/>
                          <a:cs typeface="Arial" pitchFamily="34" charset="0"/>
                        </a:rPr>
                        <a:t>Appliquer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Une couche</a:t>
                      </a:r>
                      <a:r>
                        <a:rPr lang="fr-FR" sz="1000" baseline="0" dirty="0" smtClean="0">
                          <a:solidFill>
                            <a:schemeClr val="tx1"/>
                          </a:solidFill>
                          <a:latin typeface="Arial" pitchFamily="34" charset="0"/>
                          <a:cs typeface="Arial" pitchFamily="34" charset="0"/>
                        </a:rPr>
                        <a:t> d’impression sablée à l’emplacement des futur briques pour créer une accroche mécanique .</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800" dirty="0" smtClean="0">
                        <a:solidFill>
                          <a:schemeClr val="tx1"/>
                        </a:solidFill>
                        <a:latin typeface="Arial" pitchFamily="34" charset="0"/>
                        <a:cs typeface="Arial" pitchFamily="34" charset="0"/>
                      </a:endParaRPr>
                    </a:p>
                    <a:p>
                      <a:pPr algn="ctr"/>
                      <a:endParaRPr lang="fr-FR" sz="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6144">
                <a:tc>
                  <a:txBody>
                    <a:bodyPr/>
                    <a:lstStyle/>
                    <a:p>
                      <a:pPr algn="ctr"/>
                      <a:r>
                        <a:rPr lang="fr-FR" sz="1000" dirty="0" smtClean="0">
                          <a:solidFill>
                            <a:schemeClr val="tx1"/>
                          </a:solidFill>
                          <a:latin typeface="Arial" pitchFamily="34" charset="0"/>
                          <a:cs typeface="Arial" pitchFamily="34" charset="0"/>
                        </a:rPr>
                        <a:t>2</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Fabriquer</a:t>
                      </a:r>
                      <a:r>
                        <a:rPr lang="fr-FR" sz="1000" baseline="0" dirty="0" smtClean="0">
                          <a:solidFill>
                            <a:schemeClr val="tx1"/>
                          </a:solidFill>
                          <a:latin typeface="Arial" pitchFamily="34" charset="0"/>
                          <a:cs typeface="Arial" pitchFamily="34" charset="0"/>
                        </a:rPr>
                        <a:t> et malaxer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L’enduit terre suivant la formule suivante :</a:t>
                      </a:r>
                    </a:p>
                    <a:p>
                      <a:r>
                        <a:rPr lang="fr-FR" sz="1000" kern="1200" dirty="0" smtClean="0">
                          <a:solidFill>
                            <a:schemeClr val="tx1"/>
                          </a:solidFill>
                          <a:latin typeface="Arial" pitchFamily="34" charset="0"/>
                          <a:ea typeface="+mn-ea"/>
                          <a:cs typeface="Arial" pitchFamily="34" charset="0"/>
                        </a:rPr>
                        <a:t> - </a:t>
                      </a:r>
                      <a:r>
                        <a:rPr lang="fr-FR" sz="1000" kern="1200" dirty="0" smtClean="0">
                          <a:solidFill>
                            <a:schemeClr val="dk1"/>
                          </a:solidFill>
                          <a:latin typeface="Arial" pitchFamily="34" charset="0"/>
                          <a:ea typeface="+mn-ea"/>
                          <a:cs typeface="Arial" pitchFamily="34" charset="0"/>
                        </a:rPr>
                        <a:t>4 vol de terre (argile)</a:t>
                      </a:r>
                    </a:p>
                    <a:p>
                      <a:r>
                        <a:rPr lang="fr-FR" sz="1000" kern="1200" dirty="0" smtClean="0">
                          <a:solidFill>
                            <a:schemeClr val="dk1"/>
                          </a:solidFill>
                          <a:latin typeface="Arial" pitchFamily="34" charset="0"/>
                          <a:ea typeface="+mn-ea"/>
                          <a:cs typeface="Arial" pitchFamily="34" charset="0"/>
                        </a:rPr>
                        <a:t> - 8 vol de sable</a:t>
                      </a:r>
                    </a:p>
                    <a:p>
                      <a:r>
                        <a:rPr lang="fr-FR" sz="1000" kern="1200" dirty="0" smtClean="0">
                          <a:solidFill>
                            <a:schemeClr val="dk1"/>
                          </a:solidFill>
                          <a:latin typeface="Arial" pitchFamily="34" charset="0"/>
                          <a:ea typeface="+mn-ea"/>
                          <a:cs typeface="Arial" pitchFamily="34" charset="0"/>
                        </a:rPr>
                        <a:t> - 3 vol de paille d’orge</a:t>
                      </a:r>
                    </a:p>
                    <a:p>
                      <a:r>
                        <a:rPr lang="fr-FR" sz="1000" kern="1200" dirty="0" smtClean="0">
                          <a:solidFill>
                            <a:schemeClr val="dk1"/>
                          </a:solidFill>
                          <a:latin typeface="Arial" pitchFamily="34" charset="0"/>
                          <a:ea typeface="+mn-ea"/>
                          <a:cs typeface="Arial" pitchFamily="34" charset="0"/>
                        </a:rPr>
                        <a:t> - 5% de pigment terre d’ombre / poids d’argile </a:t>
                      </a:r>
                    </a:p>
                    <a:p>
                      <a:r>
                        <a:rPr lang="fr-FR" sz="1000" kern="1200" dirty="0" smtClean="0">
                          <a:solidFill>
                            <a:schemeClr val="dk1"/>
                          </a:solidFill>
                          <a:latin typeface="Arial" pitchFamily="34" charset="0"/>
                          <a:ea typeface="+mn-ea"/>
                          <a:cs typeface="Arial" pitchFamily="34" charset="0"/>
                        </a:rPr>
                        <a:t> - eau (pour obtenir un enduit consistant)</a:t>
                      </a:r>
                    </a:p>
                    <a:p>
                      <a:r>
                        <a:rPr lang="fr-FR" sz="1000" kern="1200" dirty="0" smtClean="0">
                          <a:solidFill>
                            <a:schemeClr val="dk1"/>
                          </a:solidFill>
                          <a:latin typeface="Arial" pitchFamily="34" charset="0"/>
                          <a:ea typeface="+mn-ea"/>
                          <a:cs typeface="Arial" pitchFamily="34" charset="0"/>
                        </a:rPr>
                        <a:t>Matériels</a:t>
                      </a:r>
                      <a:r>
                        <a:rPr lang="fr-FR" sz="1000" kern="1200" baseline="0" dirty="0" smtClean="0">
                          <a:solidFill>
                            <a:schemeClr val="dk1"/>
                          </a:solidFill>
                          <a:latin typeface="Arial" pitchFamily="34" charset="0"/>
                          <a:ea typeface="+mn-ea"/>
                          <a:cs typeface="Arial" pitchFamily="34" charset="0"/>
                        </a:rPr>
                        <a:t> nécessaires : seau, malaxeur, balance</a:t>
                      </a:r>
                    </a:p>
                    <a:p>
                      <a:r>
                        <a:rPr lang="fr-FR" sz="1000" kern="1200" baseline="0" dirty="0" smtClean="0">
                          <a:solidFill>
                            <a:schemeClr val="dk1"/>
                          </a:solidFill>
                          <a:latin typeface="Arial" pitchFamily="34" charset="0"/>
                          <a:ea typeface="+mn-ea"/>
                          <a:cs typeface="Arial" pitchFamily="34" charset="0"/>
                        </a:rPr>
                        <a:t>Laissez reposer ½ heure le mélange pour que l’argile absorbe l’eau puis malaxer à nouveau</a:t>
                      </a:r>
                      <a:endParaRPr lang="fr-FR" sz="1000" kern="1200" dirty="0" smtClean="0">
                        <a:solidFill>
                          <a:schemeClr val="dk1"/>
                        </a:solidFill>
                        <a:latin typeface="Arial" pitchFamily="34" charset="0"/>
                        <a:ea typeface="+mn-ea"/>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latin typeface="Arial" pitchFamily="34" charset="0"/>
                        <a:cs typeface="Arial" pitchFamily="34" charset="0"/>
                      </a:endParaRPr>
                    </a:p>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3</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Appliquer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L’enduit terre sur l’impression sablée à l’aide d’une truelle ou d’une lisseuse(Une taloche plastique permet de tenir</a:t>
                      </a:r>
                      <a:r>
                        <a:rPr lang="fr-FR" sz="1000" baseline="0" dirty="0" smtClean="0">
                          <a:solidFill>
                            <a:schemeClr val="tx1"/>
                          </a:solidFill>
                          <a:latin typeface="Arial" pitchFamily="34" charset="0"/>
                          <a:cs typeface="Arial" pitchFamily="34" charset="0"/>
                        </a:rPr>
                        <a:t> l’enduit vers le support)</a:t>
                      </a:r>
                      <a:r>
                        <a:rPr lang="fr-FR" sz="1000" dirty="0" smtClean="0">
                          <a:solidFill>
                            <a:schemeClr val="tx1"/>
                          </a:solidFill>
                          <a:latin typeface="Arial" pitchFamily="34" charset="0"/>
                          <a:cs typeface="Arial" pitchFamily="34" charset="0"/>
                        </a:rPr>
                        <a:t>. L’application se fera du bas vers le haut.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4</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Serrer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L’enduit avec une taloche bois lorsque l’enduit commence à faire sa prise.</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5</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Laisser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Faire</a:t>
                      </a:r>
                      <a:r>
                        <a:rPr lang="fr-FR" sz="1000" baseline="0" dirty="0" smtClean="0">
                          <a:solidFill>
                            <a:schemeClr val="tx1"/>
                          </a:solidFill>
                          <a:latin typeface="Arial" pitchFamily="34" charset="0"/>
                          <a:cs typeface="Arial" pitchFamily="34" charset="0"/>
                        </a:rPr>
                        <a:t> la prise de l’enduit (l’enduit ne doit plus briller </a:t>
                      </a:r>
                      <a:r>
                        <a:rPr lang="fr-FR" sz="1000" baseline="0" dirty="0" smtClean="0">
                          <a:solidFill>
                            <a:schemeClr val="tx1"/>
                          </a:solidFill>
                          <a:latin typeface="Arial" pitchFamily="34" charset="0"/>
                          <a:cs typeface="Arial" pitchFamily="34" charset="0"/>
                        </a:rPr>
                        <a:t>en surface dû </a:t>
                      </a:r>
                      <a:r>
                        <a:rPr lang="fr-FR" sz="1000" baseline="0" dirty="0" smtClean="0">
                          <a:solidFill>
                            <a:schemeClr val="tx1"/>
                          </a:solidFill>
                          <a:latin typeface="Arial" pitchFamily="34" charset="0"/>
                          <a:cs typeface="Arial" pitchFamily="34" charset="0"/>
                        </a:rPr>
                        <a:t>à l’eau).</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000" dirty="0" smtClean="0">
                        <a:solidFill>
                          <a:schemeClr val="tx1"/>
                        </a:solidFill>
                        <a:latin typeface="Arial" pitchFamily="34" charset="0"/>
                        <a:cs typeface="Arial" pitchFamily="34" charset="0"/>
                      </a:endParaRPr>
                    </a:p>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6</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Enlever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Délicatement les baguettes</a:t>
                      </a:r>
                      <a:r>
                        <a:rPr lang="fr-FR" sz="1000" baseline="0" dirty="0" smtClean="0">
                          <a:solidFill>
                            <a:schemeClr val="tx1"/>
                          </a:solidFill>
                          <a:latin typeface="Arial" pitchFamily="34" charset="0"/>
                          <a:cs typeface="Arial" pitchFamily="34" charset="0"/>
                        </a:rPr>
                        <a:t> du gabarit.</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7</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Tracer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Des</a:t>
                      </a:r>
                      <a:r>
                        <a:rPr lang="fr-FR" sz="1000" baseline="0" dirty="0" smtClean="0">
                          <a:solidFill>
                            <a:schemeClr val="tx1"/>
                          </a:solidFill>
                          <a:latin typeface="Arial" pitchFamily="34" charset="0"/>
                          <a:cs typeface="Arial" pitchFamily="34" charset="0"/>
                        </a:rPr>
                        <a:t> lignes à chaque intersection pour former les briques à l’aide d’un niveau et d’un tournevis plat.</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192">
                <a:tc>
                  <a:txBody>
                    <a:bodyPr/>
                    <a:lstStyle/>
                    <a:p>
                      <a:pPr algn="ctr"/>
                      <a:r>
                        <a:rPr lang="fr-FR" sz="1000" dirty="0" smtClean="0">
                          <a:solidFill>
                            <a:schemeClr val="tx1"/>
                          </a:solidFill>
                          <a:latin typeface="Arial" pitchFamily="34" charset="0"/>
                          <a:cs typeface="Arial" pitchFamily="34" charset="0"/>
                        </a:rPr>
                        <a:t>8</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Laisser</a:t>
                      </a:r>
                      <a:r>
                        <a:rPr lang="fr-FR" sz="1000" baseline="0" dirty="0" smtClean="0">
                          <a:solidFill>
                            <a:schemeClr val="tx1"/>
                          </a:solidFill>
                          <a:latin typeface="Arial" pitchFamily="34" charset="0"/>
                          <a:cs typeface="Arial" pitchFamily="34" charset="0"/>
                        </a:rPr>
                        <a:t> </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Sécher complètements l’enduit.</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9</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Humidifier </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La</a:t>
                      </a:r>
                      <a:r>
                        <a:rPr lang="fr-FR" sz="1000" baseline="0" dirty="0" smtClean="0">
                          <a:solidFill>
                            <a:schemeClr val="tx1"/>
                          </a:solidFill>
                          <a:latin typeface="Arial" pitchFamily="34" charset="0"/>
                          <a:cs typeface="Arial" pitchFamily="34" charset="0"/>
                        </a:rPr>
                        <a:t> surface de l’enduit pour réactiver l’argile de surface avec une éponge.</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smtClean="0">
                        <a:solidFill>
                          <a:schemeClr val="tx1"/>
                        </a:solidFill>
                        <a:latin typeface="Arial" pitchFamily="34" charset="0"/>
                        <a:cs typeface="Arial" pitchFamily="34" charset="0"/>
                      </a:endParaRPr>
                    </a:p>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sz="1000" dirty="0" smtClean="0">
                          <a:solidFill>
                            <a:schemeClr val="tx1"/>
                          </a:solidFill>
                          <a:latin typeface="Arial" pitchFamily="34" charset="0"/>
                          <a:cs typeface="Arial" pitchFamily="34" charset="0"/>
                        </a:rPr>
                        <a:t>10</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smtClean="0">
                          <a:solidFill>
                            <a:schemeClr val="tx1"/>
                          </a:solidFill>
                          <a:latin typeface="Arial" pitchFamily="34" charset="0"/>
                          <a:cs typeface="Arial" pitchFamily="34" charset="0"/>
                        </a:rPr>
                        <a:t>Balayer</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00" dirty="0" smtClean="0">
                          <a:solidFill>
                            <a:schemeClr val="tx1"/>
                          </a:solidFill>
                          <a:latin typeface="Arial" pitchFamily="34" charset="0"/>
                          <a:cs typeface="Arial" pitchFamily="34" charset="0"/>
                        </a:rPr>
                        <a:t>Energiquement l’enduit avec une balayette à poil de coco pour fixer les argiles.</a:t>
                      </a:r>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fr-FR" sz="10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0" name="Image 9" descr="P1010031.JPG"/>
          <p:cNvPicPr>
            <a:picLocks noChangeAspect="1"/>
          </p:cNvPicPr>
          <p:nvPr/>
        </p:nvPicPr>
        <p:blipFill>
          <a:blip r:embed="rId3" cstate="print"/>
          <a:srcRect/>
          <a:stretch>
            <a:fillRect/>
          </a:stretch>
        </p:blipFill>
        <p:spPr bwMode="auto">
          <a:xfrm>
            <a:off x="5085184" y="2483768"/>
            <a:ext cx="1008112" cy="1230044"/>
          </a:xfrm>
          <a:prstGeom prst="rect">
            <a:avLst/>
          </a:prstGeom>
          <a:noFill/>
          <a:ln w="9525">
            <a:noFill/>
            <a:miter lim="800000"/>
            <a:headEnd/>
            <a:tailEnd/>
          </a:ln>
        </p:spPr>
      </p:pic>
      <p:cxnSp>
        <p:nvCxnSpPr>
          <p:cNvPr id="19" name="Connecteur droit 18"/>
          <p:cNvCxnSpPr/>
          <p:nvPr/>
        </p:nvCxnSpPr>
        <p:spPr>
          <a:xfrm>
            <a:off x="4653136" y="1547664"/>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6525344" y="1547664"/>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4725144" y="1547664"/>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6453336" y="1547664"/>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4797152" y="1547664"/>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6381328" y="1547664"/>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4653136" y="1547664"/>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4653136" y="2339752"/>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4653136" y="161967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4653136" y="169168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4653136" y="176368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4653136" y="183569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4653136" y="1907704"/>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4653136" y="197971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4653136" y="205172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a:off x="4653136" y="212372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4653136" y="219573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4653136" y="2267744"/>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a:off x="6381328" y="161967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6381328" y="169168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6381328" y="176368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a:off x="6381328" y="183569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a:off x="6381328" y="1907704"/>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a:off x="6381328" y="197971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6381328" y="205172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a:off x="6381328" y="212372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6381328" y="219573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a:off x="6381328" y="2267744"/>
            <a:ext cx="144016"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653136" y="2267744"/>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47"/>
          <p:cNvSpPr/>
          <p:nvPr/>
        </p:nvSpPr>
        <p:spPr>
          <a:xfrm>
            <a:off x="4653136" y="2123728"/>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48"/>
          <p:cNvSpPr/>
          <p:nvPr/>
        </p:nvSpPr>
        <p:spPr>
          <a:xfrm>
            <a:off x="4653136" y="1979712"/>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49"/>
          <p:cNvSpPr/>
          <p:nvPr/>
        </p:nvSpPr>
        <p:spPr>
          <a:xfrm>
            <a:off x="4653136" y="1835696"/>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50"/>
          <p:cNvSpPr/>
          <p:nvPr/>
        </p:nvSpPr>
        <p:spPr>
          <a:xfrm>
            <a:off x="4653136" y="1691680"/>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51"/>
          <p:cNvSpPr/>
          <p:nvPr/>
        </p:nvSpPr>
        <p:spPr>
          <a:xfrm>
            <a:off x="4653136" y="1547664"/>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6381328" y="2267744"/>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53"/>
          <p:cNvSpPr/>
          <p:nvPr/>
        </p:nvSpPr>
        <p:spPr>
          <a:xfrm>
            <a:off x="6381328" y="2123728"/>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54"/>
          <p:cNvSpPr/>
          <p:nvPr/>
        </p:nvSpPr>
        <p:spPr>
          <a:xfrm>
            <a:off x="6381328" y="1979712"/>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6381328" y="1835696"/>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56"/>
          <p:cNvSpPr/>
          <p:nvPr/>
        </p:nvSpPr>
        <p:spPr>
          <a:xfrm>
            <a:off x="6381328" y="1691680"/>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57"/>
          <p:cNvSpPr/>
          <p:nvPr/>
        </p:nvSpPr>
        <p:spPr>
          <a:xfrm>
            <a:off x="6381328" y="1547664"/>
            <a:ext cx="144016"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ectangle 58"/>
          <p:cNvSpPr/>
          <p:nvPr/>
        </p:nvSpPr>
        <p:spPr>
          <a:xfrm>
            <a:off x="4653136" y="2195736"/>
            <a:ext cx="72008"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59"/>
          <p:cNvSpPr/>
          <p:nvPr/>
        </p:nvSpPr>
        <p:spPr>
          <a:xfrm>
            <a:off x="4653136" y="2051720"/>
            <a:ext cx="72008"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60"/>
          <p:cNvSpPr/>
          <p:nvPr/>
        </p:nvSpPr>
        <p:spPr>
          <a:xfrm>
            <a:off x="4653136" y="1907704"/>
            <a:ext cx="72008"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61"/>
          <p:cNvSpPr/>
          <p:nvPr/>
        </p:nvSpPr>
        <p:spPr>
          <a:xfrm>
            <a:off x="4653136" y="1763688"/>
            <a:ext cx="72008"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Rectangle 62"/>
          <p:cNvSpPr/>
          <p:nvPr/>
        </p:nvSpPr>
        <p:spPr>
          <a:xfrm>
            <a:off x="4653136" y="1619672"/>
            <a:ext cx="72008"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Rectangle 63"/>
          <p:cNvSpPr/>
          <p:nvPr/>
        </p:nvSpPr>
        <p:spPr>
          <a:xfrm>
            <a:off x="6453336" y="2195736"/>
            <a:ext cx="72008"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Rectangle 64"/>
          <p:cNvSpPr/>
          <p:nvPr/>
        </p:nvSpPr>
        <p:spPr>
          <a:xfrm>
            <a:off x="6453336" y="1907704"/>
            <a:ext cx="72008"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ectangle 65"/>
          <p:cNvSpPr/>
          <p:nvPr/>
        </p:nvSpPr>
        <p:spPr>
          <a:xfrm>
            <a:off x="6453336" y="1763688"/>
            <a:ext cx="72008"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Rectangle 66"/>
          <p:cNvSpPr/>
          <p:nvPr/>
        </p:nvSpPr>
        <p:spPr>
          <a:xfrm>
            <a:off x="6453336" y="2051720"/>
            <a:ext cx="72008"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Rectangle 67"/>
          <p:cNvSpPr/>
          <p:nvPr/>
        </p:nvSpPr>
        <p:spPr>
          <a:xfrm>
            <a:off x="6453336" y="1619672"/>
            <a:ext cx="72008" cy="720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0" name="Image 69" descr="P1010033.JPG"/>
          <p:cNvPicPr>
            <a:picLocks noChangeAspect="1"/>
          </p:cNvPicPr>
          <p:nvPr/>
        </p:nvPicPr>
        <p:blipFill>
          <a:blip r:embed="rId4" cstate="print"/>
          <a:srcRect/>
          <a:stretch>
            <a:fillRect/>
          </a:stretch>
        </p:blipFill>
        <p:spPr bwMode="auto">
          <a:xfrm>
            <a:off x="5085184" y="3923928"/>
            <a:ext cx="1008112" cy="1056118"/>
          </a:xfrm>
          <a:prstGeom prst="rect">
            <a:avLst/>
          </a:prstGeom>
          <a:noFill/>
          <a:ln w="9525">
            <a:noFill/>
            <a:miter lim="800000"/>
            <a:headEnd/>
            <a:tailEnd/>
          </a:ln>
        </p:spPr>
      </p:pic>
      <p:pic>
        <p:nvPicPr>
          <p:cNvPr id="71" name="Image 70" descr="P1030350.JPG"/>
          <p:cNvPicPr>
            <a:picLocks noChangeAspect="1"/>
          </p:cNvPicPr>
          <p:nvPr/>
        </p:nvPicPr>
        <p:blipFill>
          <a:blip r:embed="rId5" cstate="print"/>
          <a:stretch>
            <a:fillRect/>
          </a:stretch>
        </p:blipFill>
        <p:spPr>
          <a:xfrm>
            <a:off x="5085184" y="5076056"/>
            <a:ext cx="1028734" cy="771550"/>
          </a:xfrm>
          <a:prstGeom prst="rect">
            <a:avLst/>
          </a:prstGeom>
        </p:spPr>
      </p:pic>
      <p:pic>
        <p:nvPicPr>
          <p:cNvPr id="72" name="Image 71" descr="P1030353.JPG"/>
          <p:cNvPicPr>
            <a:picLocks noChangeAspect="1"/>
          </p:cNvPicPr>
          <p:nvPr/>
        </p:nvPicPr>
        <p:blipFill>
          <a:blip r:embed="rId6" cstate="print"/>
          <a:stretch>
            <a:fillRect/>
          </a:stretch>
        </p:blipFill>
        <p:spPr>
          <a:xfrm rot="5400000">
            <a:off x="5152382" y="6232994"/>
            <a:ext cx="792088" cy="926485"/>
          </a:xfrm>
          <a:prstGeom prst="rect">
            <a:avLst/>
          </a:prstGeom>
        </p:spPr>
      </p:pic>
      <p:pic>
        <p:nvPicPr>
          <p:cNvPr id="73" name="Image 72" descr="P1030355.JPG"/>
          <p:cNvPicPr>
            <a:picLocks noChangeAspect="1"/>
          </p:cNvPicPr>
          <p:nvPr/>
        </p:nvPicPr>
        <p:blipFill>
          <a:blip r:embed="rId7" cstate="print"/>
          <a:stretch>
            <a:fillRect/>
          </a:stretch>
        </p:blipFill>
        <p:spPr>
          <a:xfrm>
            <a:off x="5085184" y="7164288"/>
            <a:ext cx="816091" cy="612068"/>
          </a:xfrm>
          <a:prstGeom prst="rect">
            <a:avLst/>
          </a:prstGeom>
        </p:spPr>
      </p:pic>
      <p:pic>
        <p:nvPicPr>
          <p:cNvPr id="74" name="Image 73" descr="P1030384.JPG"/>
          <p:cNvPicPr>
            <a:picLocks noChangeAspect="1"/>
          </p:cNvPicPr>
          <p:nvPr/>
        </p:nvPicPr>
        <p:blipFill>
          <a:blip r:embed="rId8" cstate="print"/>
          <a:stretch>
            <a:fillRect/>
          </a:stretch>
        </p:blipFill>
        <p:spPr>
          <a:xfrm>
            <a:off x="4509120" y="8172400"/>
            <a:ext cx="1008112" cy="864096"/>
          </a:xfrm>
          <a:prstGeom prst="rect">
            <a:avLst/>
          </a:prstGeom>
        </p:spPr>
      </p:pic>
      <p:pic>
        <p:nvPicPr>
          <p:cNvPr id="76" name="Image 75" descr="P1030384.JPG"/>
          <p:cNvPicPr>
            <a:picLocks noChangeAspect="1"/>
          </p:cNvPicPr>
          <p:nvPr/>
        </p:nvPicPr>
        <p:blipFill>
          <a:blip r:embed="rId9" cstate="print"/>
          <a:stretch>
            <a:fillRect/>
          </a:stretch>
        </p:blipFill>
        <p:spPr>
          <a:xfrm>
            <a:off x="5661248" y="8172400"/>
            <a:ext cx="1008112" cy="864096"/>
          </a:xfrm>
          <a:prstGeom prst="rect">
            <a:avLst/>
          </a:prstGeom>
        </p:spPr>
      </p:pic>
      <p:sp>
        <p:nvSpPr>
          <p:cNvPr id="85" name="ZoneTexte 84">
            <a:hlinkClick r:id="rId10" action="ppaction://hlinkpres?slideindex=1&amp;slidetitle="/>
          </p:cNvPr>
          <p:cNvSpPr txBox="1"/>
          <p:nvPr/>
        </p:nvSpPr>
        <p:spPr>
          <a:xfrm>
            <a:off x="5157192" y="323528"/>
            <a:ext cx="1584176" cy="338554"/>
          </a:xfrm>
          <a:prstGeom prst="rect">
            <a:avLst/>
          </a:prstGeom>
          <a:noFill/>
          <a:ln>
            <a:solidFill>
              <a:schemeClr val="tx1"/>
            </a:solidFill>
          </a:ln>
        </p:spPr>
        <p:txBody>
          <a:bodyPr wrap="square" rtlCol="0">
            <a:spAutoFit/>
          </a:bodyPr>
          <a:lstStyle/>
          <a:p>
            <a:r>
              <a:rPr lang="fr-FR" sz="800" dirty="0" smtClean="0">
                <a:solidFill>
                  <a:schemeClr val="bg1"/>
                </a:solidFill>
                <a:latin typeface="Arial" pitchFamily="34" charset="0"/>
                <a:cs typeface="Arial" pitchFamily="34" charset="0"/>
              </a:rPr>
              <a:t>Démonstration pour l’application de l’enduit terre</a:t>
            </a:r>
            <a:endParaRPr lang="fr-FR" sz="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80707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gtEl>
                                        <p:attrNameLst>
                                          <p:attrName>fillcolor</p:attrName>
                                        </p:attrNameLst>
                                      </p:cBhvr>
                                      <p:tavLst>
                                        <p:tav tm="0">
                                          <p:val>
                                            <p:clrVal>
                                              <a:schemeClr val="accent2"/>
                                            </p:clrVal>
                                          </p:val>
                                        </p:tav>
                                        <p:tav tm="50000">
                                          <p:val>
                                            <p:clrVal>
                                              <a:schemeClr val="hlink"/>
                                            </p:clrVal>
                                          </p:val>
                                        </p:tav>
                                      </p:tavLst>
                                    </p:anim>
                                    <p:set>
                                      <p:cBhvr>
                                        <p:cTn id="9" dur="80"/>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5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4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6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51"/>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63"/>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52"/>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64"/>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4"/>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54"/>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7"/>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65"/>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56"/>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66"/>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57"/>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68"/>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26"/>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36"/>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35"/>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34"/>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33"/>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32"/>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31"/>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30"/>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29"/>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28"/>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27"/>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21"/>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22"/>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20"/>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37"/>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38"/>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39"/>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40"/>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41"/>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42"/>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43"/>
                                        </p:tgtEl>
                                        <p:attrNameLst>
                                          <p:attrName>style.visibility</p:attrName>
                                        </p:attrNameLst>
                                      </p:cBhvr>
                                      <p:to>
                                        <p:strVal val="visible"/>
                                      </p:to>
                                    </p:set>
                                  </p:childTnLst>
                                </p:cTn>
                              </p:par>
                              <p:par>
                                <p:cTn id="110" presetID="1" presetClass="entr" presetSubtype="0" fill="hold" nodeType="withEffect">
                                  <p:stCondLst>
                                    <p:cond delay="0"/>
                                  </p:stCondLst>
                                  <p:childTnLst>
                                    <p:set>
                                      <p:cBhvr>
                                        <p:cTn id="111" dur="1" fill="hold">
                                          <p:stCondLst>
                                            <p:cond delay="0"/>
                                          </p:stCondLst>
                                        </p:cTn>
                                        <p:tgtEl>
                                          <p:spTgt spid="44"/>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45"/>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46"/>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19"/>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nodeType="clickEffect">
                                  <p:stCondLst>
                                    <p:cond delay="0"/>
                                  </p:stCondLst>
                                  <p:childTnLst>
                                    <p:set>
                                      <p:cBhvr>
                                        <p:cTn id="121" dur="1" fill="hold">
                                          <p:stCondLst>
                                            <p:cond delay="0"/>
                                          </p:stCondLst>
                                        </p:cTn>
                                        <p:tgtEl>
                                          <p:spTgt spid="10"/>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nodeType="clickEffect">
                                  <p:stCondLst>
                                    <p:cond delay="0"/>
                                  </p:stCondLst>
                                  <p:childTnLst>
                                    <p:set>
                                      <p:cBhvr>
                                        <p:cTn id="125" dur="1" fill="hold">
                                          <p:stCondLst>
                                            <p:cond delay="0"/>
                                          </p:stCondLst>
                                        </p:cTn>
                                        <p:tgtEl>
                                          <p:spTgt spid="70"/>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nodeType="clickEffect">
                                  <p:stCondLst>
                                    <p:cond delay="0"/>
                                  </p:stCondLst>
                                  <p:childTnLst>
                                    <p:set>
                                      <p:cBhvr>
                                        <p:cTn id="129" dur="1" fill="hold">
                                          <p:stCondLst>
                                            <p:cond delay="0"/>
                                          </p:stCondLst>
                                        </p:cTn>
                                        <p:tgtEl>
                                          <p:spTgt spid="71"/>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72"/>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nodeType="clickEffect">
                                  <p:stCondLst>
                                    <p:cond delay="0"/>
                                  </p:stCondLst>
                                  <p:childTnLst>
                                    <p:set>
                                      <p:cBhvr>
                                        <p:cTn id="137" dur="1" fill="hold">
                                          <p:stCondLst>
                                            <p:cond delay="0"/>
                                          </p:stCondLst>
                                        </p:cTn>
                                        <p:tgtEl>
                                          <p:spTgt spid="73"/>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nodeType="clickEffect">
                                  <p:stCondLst>
                                    <p:cond delay="0"/>
                                  </p:stCondLst>
                                  <p:childTnLst>
                                    <p:set>
                                      <p:cBhvr>
                                        <p:cTn id="141" dur="1" fill="hold">
                                          <p:stCondLst>
                                            <p:cond delay="0"/>
                                          </p:stCondLst>
                                        </p:cTn>
                                        <p:tgtEl>
                                          <p:spTgt spid="74"/>
                                        </p:tgtEl>
                                        <p:attrNameLst>
                                          <p:attrName>style.visibility</p:attrName>
                                        </p:attrNameLst>
                                      </p:cBhvr>
                                      <p:to>
                                        <p:strVal val="visible"/>
                                      </p:to>
                                    </p:set>
                                  </p:childTnLst>
                                </p:cTn>
                              </p:par>
                            </p:childTnLst>
                          </p:cTn>
                        </p:par>
                        <p:par>
                          <p:cTn id="142" fill="hold">
                            <p:stCondLst>
                              <p:cond delay="0"/>
                            </p:stCondLst>
                            <p:childTnLst>
                              <p:par>
                                <p:cTn id="143" presetID="1" presetClass="entr" presetSubtype="0" fill="hold" nodeType="afterEffect">
                                  <p:stCondLst>
                                    <p:cond delay="0"/>
                                  </p:stCondLst>
                                  <p:childTnLst>
                                    <p:set>
                                      <p:cBhvr>
                                        <p:cTn id="144" dur="1" fill="hold">
                                          <p:stCondLst>
                                            <p:cond delay="0"/>
                                          </p:stCondLst>
                                        </p:cTn>
                                        <p:tgtEl>
                                          <p:spTgt spid="76"/>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85"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495</Words>
  <Application>Microsoft Office PowerPoint</Application>
  <PresentationFormat>Affichage à l'écran (4:3)</PresentationFormat>
  <Paragraphs>203</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lapetitegre</dc:creator>
  <cp:lastModifiedBy>lapetitegre</cp:lastModifiedBy>
  <cp:revision>5</cp:revision>
  <dcterms:created xsi:type="dcterms:W3CDTF">2015-03-17T17:58:19Z</dcterms:created>
  <dcterms:modified xsi:type="dcterms:W3CDTF">2015-03-17T18:04:02Z</dcterms:modified>
</cp:coreProperties>
</file>