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1" autoAdjust="0"/>
    <p:restoredTop sz="94674" autoAdjust="0"/>
  </p:normalViewPr>
  <p:slideViewPr>
    <p:cSldViewPr snapToGrid="0" showGuides="1">
      <p:cViewPr varScale="1">
        <p:scale>
          <a:sx n="124" d="100"/>
          <a:sy n="124" d="100"/>
        </p:scale>
        <p:origin x="552" y="16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4392D3-DC65-4663-B08C-31540A42194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E50ACEE3-0C82-410F-ADD4-302DA72969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FD29EA66-6678-48F8-884B-4926BC0D0492}"/>
              </a:ext>
            </a:extLst>
          </p:cNvPr>
          <p:cNvSpPr>
            <a:spLocks noGrp="1"/>
          </p:cNvSpPr>
          <p:nvPr>
            <p:ph type="dt" sz="half" idx="10"/>
          </p:nvPr>
        </p:nvSpPr>
        <p:spPr/>
        <p:txBody>
          <a:bodyPr/>
          <a:lstStyle/>
          <a:p>
            <a:fld id="{FF51EE9C-6DDB-4395-B632-AACC5170D46D}" type="datetimeFigureOut">
              <a:rPr lang="fr-FR" smtClean="0"/>
              <a:t>25/11/2019</a:t>
            </a:fld>
            <a:endParaRPr lang="fr-FR" dirty="0"/>
          </a:p>
        </p:txBody>
      </p:sp>
      <p:sp>
        <p:nvSpPr>
          <p:cNvPr id="5" name="Espace réservé du pied de page 4">
            <a:extLst>
              <a:ext uri="{FF2B5EF4-FFF2-40B4-BE49-F238E27FC236}">
                <a16:creationId xmlns:a16="http://schemas.microsoft.com/office/drawing/2014/main" id="{65F80E1F-2E30-4BBE-A7C4-216D634EE1E8}"/>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138EB037-595B-46D8-9F30-700BE5DFE8DA}"/>
              </a:ext>
            </a:extLst>
          </p:cNvPr>
          <p:cNvSpPr>
            <a:spLocks noGrp="1"/>
          </p:cNvSpPr>
          <p:nvPr>
            <p:ph type="sldNum" sz="quarter" idx="12"/>
          </p:nvPr>
        </p:nvSpPr>
        <p:spPr/>
        <p:txBody>
          <a:bodyPr/>
          <a:lstStyle/>
          <a:p>
            <a:fld id="{99B19DF8-F348-4DAC-ACDB-02ED74996D30}" type="slidenum">
              <a:rPr lang="fr-FR" smtClean="0"/>
              <a:t>‹N°›</a:t>
            </a:fld>
            <a:endParaRPr lang="fr-FR" dirty="0"/>
          </a:p>
        </p:txBody>
      </p:sp>
    </p:spTree>
    <p:extLst>
      <p:ext uri="{BB962C8B-B14F-4D97-AF65-F5344CB8AC3E}">
        <p14:creationId xmlns:p14="http://schemas.microsoft.com/office/powerpoint/2010/main" val="3638806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E1882D-7A5C-47AE-9AD0-80D9E9A32B32}"/>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EBA5280-E6C4-4BF3-8D78-A0626BE0D58D}"/>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9897683-ED26-4B92-AE7D-AAFA3058B2D5}"/>
              </a:ext>
            </a:extLst>
          </p:cNvPr>
          <p:cNvSpPr>
            <a:spLocks noGrp="1"/>
          </p:cNvSpPr>
          <p:nvPr>
            <p:ph type="dt" sz="half" idx="10"/>
          </p:nvPr>
        </p:nvSpPr>
        <p:spPr/>
        <p:txBody>
          <a:bodyPr/>
          <a:lstStyle/>
          <a:p>
            <a:fld id="{FF51EE9C-6DDB-4395-B632-AACC5170D46D}" type="datetimeFigureOut">
              <a:rPr lang="fr-FR" smtClean="0"/>
              <a:t>25/11/2019</a:t>
            </a:fld>
            <a:endParaRPr lang="fr-FR" dirty="0"/>
          </a:p>
        </p:txBody>
      </p:sp>
      <p:sp>
        <p:nvSpPr>
          <p:cNvPr id="5" name="Espace réservé du pied de page 4">
            <a:extLst>
              <a:ext uri="{FF2B5EF4-FFF2-40B4-BE49-F238E27FC236}">
                <a16:creationId xmlns:a16="http://schemas.microsoft.com/office/drawing/2014/main" id="{9F0C9CFD-EC3C-473D-BD02-3E7FCCD2C89D}"/>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5737E54D-CA5A-4E82-AF18-D5CEBD44668B}"/>
              </a:ext>
            </a:extLst>
          </p:cNvPr>
          <p:cNvSpPr>
            <a:spLocks noGrp="1"/>
          </p:cNvSpPr>
          <p:nvPr>
            <p:ph type="sldNum" sz="quarter" idx="12"/>
          </p:nvPr>
        </p:nvSpPr>
        <p:spPr/>
        <p:txBody>
          <a:bodyPr/>
          <a:lstStyle/>
          <a:p>
            <a:fld id="{99B19DF8-F348-4DAC-ACDB-02ED74996D30}" type="slidenum">
              <a:rPr lang="fr-FR" smtClean="0"/>
              <a:t>‹N°›</a:t>
            </a:fld>
            <a:endParaRPr lang="fr-FR" dirty="0"/>
          </a:p>
        </p:txBody>
      </p:sp>
    </p:spTree>
    <p:extLst>
      <p:ext uri="{BB962C8B-B14F-4D97-AF65-F5344CB8AC3E}">
        <p14:creationId xmlns:p14="http://schemas.microsoft.com/office/powerpoint/2010/main" val="720589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7782DA5C-72BB-4ED3-BC44-E7E420155B76}"/>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C0BE87EE-D495-4C1C-950B-606C12C492C3}"/>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B9626FF-D2FE-42E8-B294-DEE293ECEBF3}"/>
              </a:ext>
            </a:extLst>
          </p:cNvPr>
          <p:cNvSpPr>
            <a:spLocks noGrp="1"/>
          </p:cNvSpPr>
          <p:nvPr>
            <p:ph type="dt" sz="half" idx="10"/>
          </p:nvPr>
        </p:nvSpPr>
        <p:spPr/>
        <p:txBody>
          <a:bodyPr/>
          <a:lstStyle/>
          <a:p>
            <a:fld id="{FF51EE9C-6DDB-4395-B632-AACC5170D46D}" type="datetimeFigureOut">
              <a:rPr lang="fr-FR" smtClean="0"/>
              <a:t>25/11/2019</a:t>
            </a:fld>
            <a:endParaRPr lang="fr-FR" dirty="0"/>
          </a:p>
        </p:txBody>
      </p:sp>
      <p:sp>
        <p:nvSpPr>
          <p:cNvPr id="5" name="Espace réservé du pied de page 4">
            <a:extLst>
              <a:ext uri="{FF2B5EF4-FFF2-40B4-BE49-F238E27FC236}">
                <a16:creationId xmlns:a16="http://schemas.microsoft.com/office/drawing/2014/main" id="{33C7AE6B-F1D2-48BB-B908-0A439A8CC7A2}"/>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5A712991-D9E3-4B06-AA43-2AF23AFC16BD}"/>
              </a:ext>
            </a:extLst>
          </p:cNvPr>
          <p:cNvSpPr>
            <a:spLocks noGrp="1"/>
          </p:cNvSpPr>
          <p:nvPr>
            <p:ph type="sldNum" sz="quarter" idx="12"/>
          </p:nvPr>
        </p:nvSpPr>
        <p:spPr/>
        <p:txBody>
          <a:bodyPr/>
          <a:lstStyle/>
          <a:p>
            <a:fld id="{99B19DF8-F348-4DAC-ACDB-02ED74996D30}" type="slidenum">
              <a:rPr lang="fr-FR" smtClean="0"/>
              <a:t>‹N°›</a:t>
            </a:fld>
            <a:endParaRPr lang="fr-FR" dirty="0"/>
          </a:p>
        </p:txBody>
      </p:sp>
    </p:spTree>
    <p:extLst>
      <p:ext uri="{BB962C8B-B14F-4D97-AF65-F5344CB8AC3E}">
        <p14:creationId xmlns:p14="http://schemas.microsoft.com/office/powerpoint/2010/main" val="2498531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DAAD9C-C7C3-46F9-84D0-289BE3217F5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1A76D7F-85A1-4FB0-A45C-6D386BCDB987}"/>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E665DB0-DA4B-479F-B9FB-D3DBA683D48E}"/>
              </a:ext>
            </a:extLst>
          </p:cNvPr>
          <p:cNvSpPr>
            <a:spLocks noGrp="1"/>
          </p:cNvSpPr>
          <p:nvPr>
            <p:ph type="dt" sz="half" idx="10"/>
          </p:nvPr>
        </p:nvSpPr>
        <p:spPr/>
        <p:txBody>
          <a:bodyPr/>
          <a:lstStyle/>
          <a:p>
            <a:fld id="{FF51EE9C-6DDB-4395-B632-AACC5170D46D}" type="datetimeFigureOut">
              <a:rPr lang="fr-FR" smtClean="0"/>
              <a:t>25/11/2019</a:t>
            </a:fld>
            <a:endParaRPr lang="fr-FR" dirty="0"/>
          </a:p>
        </p:txBody>
      </p:sp>
      <p:sp>
        <p:nvSpPr>
          <p:cNvPr id="5" name="Espace réservé du pied de page 4">
            <a:extLst>
              <a:ext uri="{FF2B5EF4-FFF2-40B4-BE49-F238E27FC236}">
                <a16:creationId xmlns:a16="http://schemas.microsoft.com/office/drawing/2014/main" id="{A7544720-C05E-4EBE-A913-FA3F8015FBD6}"/>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C54199C8-35BF-448D-A616-F6605F204AEB}"/>
              </a:ext>
            </a:extLst>
          </p:cNvPr>
          <p:cNvSpPr>
            <a:spLocks noGrp="1"/>
          </p:cNvSpPr>
          <p:nvPr>
            <p:ph type="sldNum" sz="quarter" idx="12"/>
          </p:nvPr>
        </p:nvSpPr>
        <p:spPr/>
        <p:txBody>
          <a:bodyPr/>
          <a:lstStyle/>
          <a:p>
            <a:fld id="{99B19DF8-F348-4DAC-ACDB-02ED74996D30}" type="slidenum">
              <a:rPr lang="fr-FR" smtClean="0"/>
              <a:t>‹N°›</a:t>
            </a:fld>
            <a:endParaRPr lang="fr-FR" dirty="0"/>
          </a:p>
        </p:txBody>
      </p:sp>
    </p:spTree>
    <p:extLst>
      <p:ext uri="{BB962C8B-B14F-4D97-AF65-F5344CB8AC3E}">
        <p14:creationId xmlns:p14="http://schemas.microsoft.com/office/powerpoint/2010/main" val="2877461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DCA49F-A3A1-4AE3-A93D-980A3CCD12C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97B55CAE-EB8E-4974-AC22-BF9EEF888C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E1755709-35CA-4B25-B9C8-9B8B0E2D9454}"/>
              </a:ext>
            </a:extLst>
          </p:cNvPr>
          <p:cNvSpPr>
            <a:spLocks noGrp="1"/>
          </p:cNvSpPr>
          <p:nvPr>
            <p:ph type="dt" sz="half" idx="10"/>
          </p:nvPr>
        </p:nvSpPr>
        <p:spPr/>
        <p:txBody>
          <a:bodyPr/>
          <a:lstStyle/>
          <a:p>
            <a:fld id="{FF51EE9C-6DDB-4395-B632-AACC5170D46D}" type="datetimeFigureOut">
              <a:rPr lang="fr-FR" smtClean="0"/>
              <a:t>25/11/2019</a:t>
            </a:fld>
            <a:endParaRPr lang="fr-FR" dirty="0"/>
          </a:p>
        </p:txBody>
      </p:sp>
      <p:sp>
        <p:nvSpPr>
          <p:cNvPr id="5" name="Espace réservé du pied de page 4">
            <a:extLst>
              <a:ext uri="{FF2B5EF4-FFF2-40B4-BE49-F238E27FC236}">
                <a16:creationId xmlns:a16="http://schemas.microsoft.com/office/drawing/2014/main" id="{37ABCC87-2AB0-4AAC-98DF-F71E266D027C}"/>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5388A4D6-1373-43A4-A651-D8D4AB36A402}"/>
              </a:ext>
            </a:extLst>
          </p:cNvPr>
          <p:cNvSpPr>
            <a:spLocks noGrp="1"/>
          </p:cNvSpPr>
          <p:nvPr>
            <p:ph type="sldNum" sz="quarter" idx="12"/>
          </p:nvPr>
        </p:nvSpPr>
        <p:spPr/>
        <p:txBody>
          <a:bodyPr/>
          <a:lstStyle/>
          <a:p>
            <a:fld id="{99B19DF8-F348-4DAC-ACDB-02ED74996D30}" type="slidenum">
              <a:rPr lang="fr-FR" smtClean="0"/>
              <a:t>‹N°›</a:t>
            </a:fld>
            <a:endParaRPr lang="fr-FR" dirty="0"/>
          </a:p>
        </p:txBody>
      </p:sp>
    </p:spTree>
    <p:extLst>
      <p:ext uri="{BB962C8B-B14F-4D97-AF65-F5344CB8AC3E}">
        <p14:creationId xmlns:p14="http://schemas.microsoft.com/office/powerpoint/2010/main" val="1672299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8F9700-1B2A-455F-ADA3-B927D529FD8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B187B9C-D447-40BB-877E-E77380A14D72}"/>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D5E09E70-11AB-451D-B87E-9C67736D61CB}"/>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51E533B4-EE64-455E-B91D-C79253666510}"/>
              </a:ext>
            </a:extLst>
          </p:cNvPr>
          <p:cNvSpPr>
            <a:spLocks noGrp="1"/>
          </p:cNvSpPr>
          <p:nvPr>
            <p:ph type="dt" sz="half" idx="10"/>
          </p:nvPr>
        </p:nvSpPr>
        <p:spPr/>
        <p:txBody>
          <a:bodyPr/>
          <a:lstStyle/>
          <a:p>
            <a:fld id="{FF51EE9C-6DDB-4395-B632-AACC5170D46D}" type="datetimeFigureOut">
              <a:rPr lang="fr-FR" smtClean="0"/>
              <a:t>25/11/2019</a:t>
            </a:fld>
            <a:endParaRPr lang="fr-FR" dirty="0"/>
          </a:p>
        </p:txBody>
      </p:sp>
      <p:sp>
        <p:nvSpPr>
          <p:cNvPr id="6" name="Espace réservé du pied de page 5">
            <a:extLst>
              <a:ext uri="{FF2B5EF4-FFF2-40B4-BE49-F238E27FC236}">
                <a16:creationId xmlns:a16="http://schemas.microsoft.com/office/drawing/2014/main" id="{5C30FD35-E1DA-48CD-B28F-E7FFC318155B}"/>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0A6BAFCF-8899-4ACC-B104-0AE52EF2D9E2}"/>
              </a:ext>
            </a:extLst>
          </p:cNvPr>
          <p:cNvSpPr>
            <a:spLocks noGrp="1"/>
          </p:cNvSpPr>
          <p:nvPr>
            <p:ph type="sldNum" sz="quarter" idx="12"/>
          </p:nvPr>
        </p:nvSpPr>
        <p:spPr/>
        <p:txBody>
          <a:bodyPr/>
          <a:lstStyle/>
          <a:p>
            <a:fld id="{99B19DF8-F348-4DAC-ACDB-02ED74996D30}" type="slidenum">
              <a:rPr lang="fr-FR" smtClean="0"/>
              <a:t>‹N°›</a:t>
            </a:fld>
            <a:endParaRPr lang="fr-FR" dirty="0"/>
          </a:p>
        </p:txBody>
      </p:sp>
    </p:spTree>
    <p:extLst>
      <p:ext uri="{BB962C8B-B14F-4D97-AF65-F5344CB8AC3E}">
        <p14:creationId xmlns:p14="http://schemas.microsoft.com/office/powerpoint/2010/main" val="4042847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15370B-8428-42E5-B280-9B7324CAAA79}"/>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2EFC611-436C-49D5-AF2E-33BB514CA2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4AE1A40F-C236-4832-8C40-EBEB95BB6918}"/>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6F3401B-4432-4D45-92BC-D4FA88197E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1DF2D0AC-7FA7-404C-8563-A885FC93DB60}"/>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74D70E4-4255-4609-BEBA-0620DF6AEF5D}"/>
              </a:ext>
            </a:extLst>
          </p:cNvPr>
          <p:cNvSpPr>
            <a:spLocks noGrp="1"/>
          </p:cNvSpPr>
          <p:nvPr>
            <p:ph type="dt" sz="half" idx="10"/>
          </p:nvPr>
        </p:nvSpPr>
        <p:spPr/>
        <p:txBody>
          <a:bodyPr/>
          <a:lstStyle/>
          <a:p>
            <a:fld id="{FF51EE9C-6DDB-4395-B632-AACC5170D46D}" type="datetimeFigureOut">
              <a:rPr lang="fr-FR" smtClean="0"/>
              <a:t>25/11/2019</a:t>
            </a:fld>
            <a:endParaRPr lang="fr-FR" dirty="0"/>
          </a:p>
        </p:txBody>
      </p:sp>
      <p:sp>
        <p:nvSpPr>
          <p:cNvPr id="8" name="Espace réservé du pied de page 7">
            <a:extLst>
              <a:ext uri="{FF2B5EF4-FFF2-40B4-BE49-F238E27FC236}">
                <a16:creationId xmlns:a16="http://schemas.microsoft.com/office/drawing/2014/main" id="{38650B7D-BBDB-4776-8281-DAC75FBB14B7}"/>
              </a:ext>
            </a:extLst>
          </p:cNvPr>
          <p:cNvSpPr>
            <a:spLocks noGrp="1"/>
          </p:cNvSpPr>
          <p:nvPr>
            <p:ph type="ftr" sz="quarter" idx="11"/>
          </p:nvPr>
        </p:nvSpPr>
        <p:spPr/>
        <p:txBody>
          <a:bodyPr/>
          <a:lstStyle/>
          <a:p>
            <a:endParaRPr lang="fr-FR" dirty="0"/>
          </a:p>
        </p:txBody>
      </p:sp>
      <p:sp>
        <p:nvSpPr>
          <p:cNvPr id="9" name="Espace réservé du numéro de diapositive 8">
            <a:extLst>
              <a:ext uri="{FF2B5EF4-FFF2-40B4-BE49-F238E27FC236}">
                <a16:creationId xmlns:a16="http://schemas.microsoft.com/office/drawing/2014/main" id="{A4407B89-8959-48AF-AA96-99FF895469F4}"/>
              </a:ext>
            </a:extLst>
          </p:cNvPr>
          <p:cNvSpPr>
            <a:spLocks noGrp="1"/>
          </p:cNvSpPr>
          <p:nvPr>
            <p:ph type="sldNum" sz="quarter" idx="12"/>
          </p:nvPr>
        </p:nvSpPr>
        <p:spPr/>
        <p:txBody>
          <a:bodyPr/>
          <a:lstStyle/>
          <a:p>
            <a:fld id="{99B19DF8-F348-4DAC-ACDB-02ED74996D30}" type="slidenum">
              <a:rPr lang="fr-FR" smtClean="0"/>
              <a:t>‹N°›</a:t>
            </a:fld>
            <a:endParaRPr lang="fr-FR" dirty="0"/>
          </a:p>
        </p:txBody>
      </p:sp>
    </p:spTree>
    <p:extLst>
      <p:ext uri="{BB962C8B-B14F-4D97-AF65-F5344CB8AC3E}">
        <p14:creationId xmlns:p14="http://schemas.microsoft.com/office/powerpoint/2010/main" val="2297541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DC1D6E-EF15-4814-BCC8-0412A0CFEB2A}"/>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D6CA9A16-3BB7-408A-A7EA-71CD33E15D8D}"/>
              </a:ext>
            </a:extLst>
          </p:cNvPr>
          <p:cNvSpPr>
            <a:spLocks noGrp="1"/>
          </p:cNvSpPr>
          <p:nvPr>
            <p:ph type="dt" sz="half" idx="10"/>
          </p:nvPr>
        </p:nvSpPr>
        <p:spPr/>
        <p:txBody>
          <a:bodyPr/>
          <a:lstStyle/>
          <a:p>
            <a:fld id="{FF51EE9C-6DDB-4395-B632-AACC5170D46D}" type="datetimeFigureOut">
              <a:rPr lang="fr-FR" smtClean="0"/>
              <a:t>25/11/2019</a:t>
            </a:fld>
            <a:endParaRPr lang="fr-FR" dirty="0"/>
          </a:p>
        </p:txBody>
      </p:sp>
      <p:sp>
        <p:nvSpPr>
          <p:cNvPr id="4" name="Espace réservé du pied de page 3">
            <a:extLst>
              <a:ext uri="{FF2B5EF4-FFF2-40B4-BE49-F238E27FC236}">
                <a16:creationId xmlns:a16="http://schemas.microsoft.com/office/drawing/2014/main" id="{513BFE51-9EEF-4453-9BAB-08873F552581}"/>
              </a:ext>
            </a:extLst>
          </p:cNvPr>
          <p:cNvSpPr>
            <a:spLocks noGrp="1"/>
          </p:cNvSpPr>
          <p:nvPr>
            <p:ph type="ftr" sz="quarter" idx="11"/>
          </p:nvPr>
        </p:nvSpPr>
        <p:spPr/>
        <p:txBody>
          <a:bodyPr/>
          <a:lstStyle/>
          <a:p>
            <a:endParaRPr lang="fr-FR" dirty="0"/>
          </a:p>
        </p:txBody>
      </p:sp>
      <p:sp>
        <p:nvSpPr>
          <p:cNvPr id="5" name="Espace réservé du numéro de diapositive 4">
            <a:extLst>
              <a:ext uri="{FF2B5EF4-FFF2-40B4-BE49-F238E27FC236}">
                <a16:creationId xmlns:a16="http://schemas.microsoft.com/office/drawing/2014/main" id="{9ABF5485-E16A-4DD8-BEA5-E38E58CFE5DA}"/>
              </a:ext>
            </a:extLst>
          </p:cNvPr>
          <p:cNvSpPr>
            <a:spLocks noGrp="1"/>
          </p:cNvSpPr>
          <p:nvPr>
            <p:ph type="sldNum" sz="quarter" idx="12"/>
          </p:nvPr>
        </p:nvSpPr>
        <p:spPr/>
        <p:txBody>
          <a:bodyPr/>
          <a:lstStyle/>
          <a:p>
            <a:fld id="{99B19DF8-F348-4DAC-ACDB-02ED74996D30}" type="slidenum">
              <a:rPr lang="fr-FR" smtClean="0"/>
              <a:t>‹N°›</a:t>
            </a:fld>
            <a:endParaRPr lang="fr-FR" dirty="0"/>
          </a:p>
        </p:txBody>
      </p:sp>
    </p:spTree>
    <p:extLst>
      <p:ext uri="{BB962C8B-B14F-4D97-AF65-F5344CB8AC3E}">
        <p14:creationId xmlns:p14="http://schemas.microsoft.com/office/powerpoint/2010/main" val="2943438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43FE959-AC0D-447E-A83B-B045552A5025}"/>
              </a:ext>
            </a:extLst>
          </p:cNvPr>
          <p:cNvSpPr>
            <a:spLocks noGrp="1"/>
          </p:cNvSpPr>
          <p:nvPr>
            <p:ph type="dt" sz="half" idx="10"/>
          </p:nvPr>
        </p:nvSpPr>
        <p:spPr/>
        <p:txBody>
          <a:bodyPr/>
          <a:lstStyle/>
          <a:p>
            <a:fld id="{FF51EE9C-6DDB-4395-B632-AACC5170D46D}" type="datetimeFigureOut">
              <a:rPr lang="fr-FR" smtClean="0"/>
              <a:t>25/11/2019</a:t>
            </a:fld>
            <a:endParaRPr lang="fr-FR" dirty="0"/>
          </a:p>
        </p:txBody>
      </p:sp>
      <p:sp>
        <p:nvSpPr>
          <p:cNvPr id="3" name="Espace réservé du pied de page 2">
            <a:extLst>
              <a:ext uri="{FF2B5EF4-FFF2-40B4-BE49-F238E27FC236}">
                <a16:creationId xmlns:a16="http://schemas.microsoft.com/office/drawing/2014/main" id="{FEC19A2A-5C21-434D-B440-466148E733FD}"/>
              </a:ext>
            </a:extLst>
          </p:cNvPr>
          <p:cNvSpPr>
            <a:spLocks noGrp="1"/>
          </p:cNvSpPr>
          <p:nvPr>
            <p:ph type="ftr" sz="quarter" idx="1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94CAB660-B419-45B9-9D92-1EF1A193EDA2}"/>
              </a:ext>
            </a:extLst>
          </p:cNvPr>
          <p:cNvSpPr>
            <a:spLocks noGrp="1"/>
          </p:cNvSpPr>
          <p:nvPr>
            <p:ph type="sldNum" sz="quarter" idx="12"/>
          </p:nvPr>
        </p:nvSpPr>
        <p:spPr/>
        <p:txBody>
          <a:bodyPr/>
          <a:lstStyle/>
          <a:p>
            <a:fld id="{99B19DF8-F348-4DAC-ACDB-02ED74996D30}" type="slidenum">
              <a:rPr lang="fr-FR" smtClean="0"/>
              <a:t>‹N°›</a:t>
            </a:fld>
            <a:endParaRPr lang="fr-FR" dirty="0"/>
          </a:p>
        </p:txBody>
      </p:sp>
    </p:spTree>
    <p:extLst>
      <p:ext uri="{BB962C8B-B14F-4D97-AF65-F5344CB8AC3E}">
        <p14:creationId xmlns:p14="http://schemas.microsoft.com/office/powerpoint/2010/main" val="3434613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D9238A-4280-4A04-BEAA-A42795F7940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85E81D3-AB2E-4DF3-B1DF-079C9DC0D5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A7E676F5-231D-4017-B989-7CD9D1F042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6847EBEE-91C0-49C1-83C3-7B938E9536FD}"/>
              </a:ext>
            </a:extLst>
          </p:cNvPr>
          <p:cNvSpPr>
            <a:spLocks noGrp="1"/>
          </p:cNvSpPr>
          <p:nvPr>
            <p:ph type="dt" sz="half" idx="10"/>
          </p:nvPr>
        </p:nvSpPr>
        <p:spPr/>
        <p:txBody>
          <a:bodyPr/>
          <a:lstStyle/>
          <a:p>
            <a:fld id="{FF51EE9C-6DDB-4395-B632-AACC5170D46D}" type="datetimeFigureOut">
              <a:rPr lang="fr-FR" smtClean="0"/>
              <a:t>25/11/2019</a:t>
            </a:fld>
            <a:endParaRPr lang="fr-FR" dirty="0"/>
          </a:p>
        </p:txBody>
      </p:sp>
      <p:sp>
        <p:nvSpPr>
          <p:cNvPr id="6" name="Espace réservé du pied de page 5">
            <a:extLst>
              <a:ext uri="{FF2B5EF4-FFF2-40B4-BE49-F238E27FC236}">
                <a16:creationId xmlns:a16="http://schemas.microsoft.com/office/drawing/2014/main" id="{65BD7218-8654-4012-B71A-E8D194852C70}"/>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5DCB4EE1-035E-42DC-8304-7F2D94554BDE}"/>
              </a:ext>
            </a:extLst>
          </p:cNvPr>
          <p:cNvSpPr>
            <a:spLocks noGrp="1"/>
          </p:cNvSpPr>
          <p:nvPr>
            <p:ph type="sldNum" sz="quarter" idx="12"/>
          </p:nvPr>
        </p:nvSpPr>
        <p:spPr/>
        <p:txBody>
          <a:bodyPr/>
          <a:lstStyle/>
          <a:p>
            <a:fld id="{99B19DF8-F348-4DAC-ACDB-02ED74996D30}" type="slidenum">
              <a:rPr lang="fr-FR" smtClean="0"/>
              <a:t>‹N°›</a:t>
            </a:fld>
            <a:endParaRPr lang="fr-FR" dirty="0"/>
          </a:p>
        </p:txBody>
      </p:sp>
    </p:spTree>
    <p:extLst>
      <p:ext uri="{BB962C8B-B14F-4D97-AF65-F5344CB8AC3E}">
        <p14:creationId xmlns:p14="http://schemas.microsoft.com/office/powerpoint/2010/main" val="72904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14A2E0-2871-4BF0-9745-934B4EDF1F5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842A3232-2C2D-42C4-B3FA-47F65109C5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a:extLst>
              <a:ext uri="{FF2B5EF4-FFF2-40B4-BE49-F238E27FC236}">
                <a16:creationId xmlns:a16="http://schemas.microsoft.com/office/drawing/2014/main" id="{3F2295CD-158D-4805-BCA7-9B9583B00C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19069562-A248-44A2-AE8E-F4130B0A2314}"/>
              </a:ext>
            </a:extLst>
          </p:cNvPr>
          <p:cNvSpPr>
            <a:spLocks noGrp="1"/>
          </p:cNvSpPr>
          <p:nvPr>
            <p:ph type="dt" sz="half" idx="10"/>
          </p:nvPr>
        </p:nvSpPr>
        <p:spPr/>
        <p:txBody>
          <a:bodyPr/>
          <a:lstStyle/>
          <a:p>
            <a:fld id="{FF51EE9C-6DDB-4395-B632-AACC5170D46D}" type="datetimeFigureOut">
              <a:rPr lang="fr-FR" smtClean="0"/>
              <a:t>25/11/2019</a:t>
            </a:fld>
            <a:endParaRPr lang="fr-FR" dirty="0"/>
          </a:p>
        </p:txBody>
      </p:sp>
      <p:sp>
        <p:nvSpPr>
          <p:cNvPr id="6" name="Espace réservé du pied de page 5">
            <a:extLst>
              <a:ext uri="{FF2B5EF4-FFF2-40B4-BE49-F238E27FC236}">
                <a16:creationId xmlns:a16="http://schemas.microsoft.com/office/drawing/2014/main" id="{FA429BC5-4092-40C6-A2C3-D94E4C7D44D6}"/>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20ED6343-724A-42EE-AB85-39D8745031F0}"/>
              </a:ext>
            </a:extLst>
          </p:cNvPr>
          <p:cNvSpPr>
            <a:spLocks noGrp="1"/>
          </p:cNvSpPr>
          <p:nvPr>
            <p:ph type="sldNum" sz="quarter" idx="12"/>
          </p:nvPr>
        </p:nvSpPr>
        <p:spPr/>
        <p:txBody>
          <a:bodyPr/>
          <a:lstStyle/>
          <a:p>
            <a:fld id="{99B19DF8-F348-4DAC-ACDB-02ED74996D30}" type="slidenum">
              <a:rPr lang="fr-FR" smtClean="0"/>
              <a:t>‹N°›</a:t>
            </a:fld>
            <a:endParaRPr lang="fr-FR" dirty="0"/>
          </a:p>
        </p:txBody>
      </p:sp>
    </p:spTree>
    <p:extLst>
      <p:ext uri="{BB962C8B-B14F-4D97-AF65-F5344CB8AC3E}">
        <p14:creationId xmlns:p14="http://schemas.microsoft.com/office/powerpoint/2010/main" val="1765722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3135084-21CD-495A-BF8A-14705D2D77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E248A58-F4C8-4554-87D8-0AC359E10E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11E10A9-0D79-4BE0-9351-15CFF5A7D1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51EE9C-6DDB-4395-B632-AACC5170D46D}" type="datetimeFigureOut">
              <a:rPr lang="fr-FR" smtClean="0"/>
              <a:t>25/11/2019</a:t>
            </a:fld>
            <a:endParaRPr lang="fr-FR" dirty="0"/>
          </a:p>
        </p:txBody>
      </p:sp>
      <p:sp>
        <p:nvSpPr>
          <p:cNvPr id="5" name="Espace réservé du pied de page 4">
            <a:extLst>
              <a:ext uri="{FF2B5EF4-FFF2-40B4-BE49-F238E27FC236}">
                <a16:creationId xmlns:a16="http://schemas.microsoft.com/office/drawing/2014/main" id="{7D72D4CE-3CB8-4B12-9FFB-D265DC2630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2615555F-A659-48BD-9E49-DF4F34BDDB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B19DF8-F348-4DAC-ACDB-02ED74996D30}" type="slidenum">
              <a:rPr lang="fr-FR" smtClean="0"/>
              <a:t>‹N°›</a:t>
            </a:fld>
            <a:endParaRPr lang="fr-FR" dirty="0"/>
          </a:p>
        </p:txBody>
      </p:sp>
    </p:spTree>
    <p:extLst>
      <p:ext uri="{BB962C8B-B14F-4D97-AF65-F5344CB8AC3E}">
        <p14:creationId xmlns:p14="http://schemas.microsoft.com/office/powerpoint/2010/main" val="1473409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B206CE96-D9DD-47E4-9185-8409287B2714}"/>
              </a:ext>
            </a:extLst>
          </p:cNvPr>
          <p:cNvSpPr>
            <a:spLocks noGrp="1"/>
          </p:cNvSpPr>
          <p:nvPr>
            <p:ph type="ctrTitle"/>
          </p:nvPr>
        </p:nvSpPr>
        <p:spPr>
          <a:xfrm>
            <a:off x="1524000" y="258763"/>
            <a:ext cx="9144000" cy="2387600"/>
          </a:xfrm>
        </p:spPr>
        <p:txBody>
          <a:bodyPr/>
          <a:lstStyle/>
          <a:p>
            <a:r>
              <a:rPr lang="fr-FR" dirty="0">
                <a:latin typeface="Times New Roman" panose="02020603050405020304" pitchFamily="18" charset="0"/>
                <a:cs typeface="Times New Roman" panose="02020603050405020304" pitchFamily="18" charset="0"/>
              </a:rPr>
              <a:t>Compte rendu réunion sécurité routière Plateau</a:t>
            </a:r>
          </a:p>
        </p:txBody>
      </p:sp>
      <p:sp>
        <p:nvSpPr>
          <p:cNvPr id="7" name="Sous-titre 6">
            <a:extLst>
              <a:ext uri="{FF2B5EF4-FFF2-40B4-BE49-F238E27FC236}">
                <a16:creationId xmlns:a16="http://schemas.microsoft.com/office/drawing/2014/main" id="{1AFB596A-4ADA-4865-B25F-576CE16F57CB}"/>
              </a:ext>
            </a:extLst>
          </p:cNvPr>
          <p:cNvSpPr>
            <a:spLocks noGrp="1"/>
          </p:cNvSpPr>
          <p:nvPr>
            <p:ph type="subTitle" idx="1"/>
          </p:nvPr>
        </p:nvSpPr>
        <p:spPr>
          <a:xfrm>
            <a:off x="782320" y="3602037"/>
            <a:ext cx="10596880" cy="2749601"/>
          </a:xfrm>
        </p:spPr>
        <p:txBody>
          <a:bodyPr/>
          <a:lstStyle/>
          <a:p>
            <a:r>
              <a:rPr lang="fr-FR" dirty="0">
                <a:latin typeface="Times New Roman" panose="02020603050405020304" pitchFamily="18" charset="0"/>
                <a:cs typeface="Times New Roman" panose="02020603050405020304" pitchFamily="18" charset="0"/>
              </a:rPr>
              <a:t>Compilation des réunions du </a:t>
            </a:r>
            <a:r>
              <a:rPr lang="fr-FR" b="1" dirty="0">
                <a:latin typeface="Times New Roman" panose="02020603050405020304" pitchFamily="18" charset="0"/>
                <a:cs typeface="Times New Roman" panose="02020603050405020304" pitchFamily="18" charset="0"/>
              </a:rPr>
              <a:t>3 avril 2019 </a:t>
            </a:r>
            <a:r>
              <a:rPr lang="fr-FR" dirty="0">
                <a:latin typeface="Times New Roman" panose="02020603050405020304" pitchFamily="18" charset="0"/>
                <a:cs typeface="Times New Roman" panose="02020603050405020304" pitchFamily="18" charset="0"/>
              </a:rPr>
              <a:t>(Sara Van Der </a:t>
            </a:r>
            <a:r>
              <a:rPr lang="fr-FR" dirty="0" err="1">
                <a:latin typeface="Times New Roman" panose="02020603050405020304" pitchFamily="18" charset="0"/>
                <a:cs typeface="Times New Roman" panose="02020603050405020304" pitchFamily="18" charset="0"/>
              </a:rPr>
              <a:t>Hulzt</a:t>
            </a:r>
            <a:r>
              <a:rPr lang="fr-FR" dirty="0">
                <a:latin typeface="Times New Roman" panose="02020603050405020304" pitchFamily="18" charset="0"/>
                <a:cs typeface="Times New Roman" panose="02020603050405020304" pitchFamily="18" charset="0"/>
              </a:rPr>
              <a:t>, Colette Swift, Serge </a:t>
            </a:r>
            <a:r>
              <a:rPr lang="fr-FR" dirty="0" err="1">
                <a:latin typeface="Times New Roman" panose="02020603050405020304" pitchFamily="18" charset="0"/>
                <a:cs typeface="Times New Roman" panose="02020603050405020304" pitchFamily="18" charset="0"/>
              </a:rPr>
              <a:t>Zangueri</a:t>
            </a:r>
            <a:r>
              <a:rPr lang="fr-FR" dirty="0">
                <a:latin typeface="Times New Roman" panose="02020603050405020304" pitchFamily="18" charset="0"/>
                <a:cs typeface="Times New Roman" panose="02020603050405020304" pitchFamily="18" charset="0"/>
              </a:rPr>
              <a:t>, Ann Herteleer) et du </a:t>
            </a:r>
            <a:r>
              <a:rPr lang="fr-FR" b="1" dirty="0">
                <a:latin typeface="Times New Roman" panose="02020603050405020304" pitchFamily="18" charset="0"/>
                <a:cs typeface="Times New Roman" panose="02020603050405020304" pitchFamily="18" charset="0"/>
              </a:rPr>
              <a:t>3 juillet 2019 </a:t>
            </a:r>
            <a:r>
              <a:rPr lang="fr-FR" dirty="0">
                <a:latin typeface="Times New Roman" panose="02020603050405020304" pitchFamily="18" charset="0"/>
                <a:cs typeface="Times New Roman" panose="02020603050405020304" pitchFamily="18" charset="0"/>
              </a:rPr>
              <a:t>(Laure Menzel, Babette Guesnes, Fabrice Lainé, Serge </a:t>
            </a:r>
            <a:r>
              <a:rPr lang="fr-FR" dirty="0" err="1">
                <a:latin typeface="Times New Roman" panose="02020603050405020304" pitchFamily="18" charset="0"/>
                <a:cs typeface="Times New Roman" panose="02020603050405020304" pitchFamily="18" charset="0"/>
              </a:rPr>
              <a:t>Zangueri</a:t>
            </a:r>
            <a:r>
              <a:rPr lang="fr-FR" dirty="0">
                <a:latin typeface="Times New Roman" panose="02020603050405020304" pitchFamily="18" charset="0"/>
                <a:cs typeface="Times New Roman" panose="02020603050405020304" pitchFamily="18" charset="0"/>
              </a:rPr>
              <a:t>, Alain Rougier, Ann Herteleer)</a:t>
            </a:r>
          </a:p>
          <a:p>
            <a:r>
              <a:rPr lang="fr-FR" dirty="0">
                <a:latin typeface="Times New Roman" panose="02020603050405020304" pitchFamily="18" charset="0"/>
                <a:cs typeface="Times New Roman" panose="02020603050405020304" pitchFamily="18" charset="0"/>
              </a:rPr>
              <a:t>Ann secrétaire de séances.</a:t>
            </a:r>
          </a:p>
          <a:p>
            <a:r>
              <a:rPr lang="fr-FR" dirty="0">
                <a:latin typeface="Times New Roman" panose="02020603050405020304" pitchFamily="18" charset="0"/>
                <a:cs typeface="Times New Roman" panose="02020603050405020304" pitchFamily="18" charset="0"/>
              </a:rPr>
              <a:t>Plusieurs personnes, ayant participé aux rencontres précédentes, n’ont pas pu ce libérer pour ces réunions, mais sont toujours intéressées pour participer à la réflexion engagée. </a:t>
            </a:r>
          </a:p>
        </p:txBody>
      </p:sp>
    </p:spTree>
    <p:extLst>
      <p:ext uri="{BB962C8B-B14F-4D97-AF65-F5344CB8AC3E}">
        <p14:creationId xmlns:p14="http://schemas.microsoft.com/office/powerpoint/2010/main" val="2627414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re 1">
            <a:extLst>
              <a:ext uri="{FF2B5EF4-FFF2-40B4-BE49-F238E27FC236}">
                <a16:creationId xmlns:a16="http://schemas.microsoft.com/office/drawing/2014/main" id="{05CC8CD4-F674-4905-90A1-39B50DA9DC2E}"/>
              </a:ext>
            </a:extLst>
          </p:cNvPr>
          <p:cNvSpPr>
            <a:spLocks noGrp="1"/>
          </p:cNvSpPr>
          <p:nvPr>
            <p:ph type="title"/>
          </p:nvPr>
        </p:nvSpPr>
        <p:spPr>
          <a:xfrm>
            <a:off x="640079" y="2053641"/>
            <a:ext cx="3669161" cy="2760098"/>
          </a:xfrm>
        </p:spPr>
        <p:txBody>
          <a:bodyPr>
            <a:normAutofit/>
          </a:bodyPr>
          <a:lstStyle/>
          <a:p>
            <a:r>
              <a:rPr lang="fr-FR">
                <a:solidFill>
                  <a:srgbClr val="FFFFFF"/>
                </a:solidFill>
              </a:rPr>
              <a:t>La Vitesse</a:t>
            </a:r>
          </a:p>
        </p:txBody>
      </p:sp>
      <p:sp>
        <p:nvSpPr>
          <p:cNvPr id="3" name="Espace réservé du contenu 2">
            <a:extLst>
              <a:ext uri="{FF2B5EF4-FFF2-40B4-BE49-F238E27FC236}">
                <a16:creationId xmlns:a16="http://schemas.microsoft.com/office/drawing/2014/main" id="{E7BE9B37-473B-4009-A5A7-9873C7417AB8}"/>
              </a:ext>
            </a:extLst>
          </p:cNvPr>
          <p:cNvSpPr>
            <a:spLocks noGrp="1"/>
          </p:cNvSpPr>
          <p:nvPr>
            <p:ph idx="1"/>
          </p:nvPr>
        </p:nvSpPr>
        <p:spPr>
          <a:xfrm>
            <a:off x="6090574" y="801866"/>
            <a:ext cx="5306084" cy="5230634"/>
          </a:xfrm>
        </p:spPr>
        <p:txBody>
          <a:bodyPr anchor="ctr">
            <a:normAutofit/>
          </a:bodyPr>
          <a:lstStyle/>
          <a:p>
            <a:pPr marL="0" indent="0">
              <a:buNone/>
            </a:pPr>
            <a:r>
              <a:rPr lang="fr-FR" sz="1100">
                <a:solidFill>
                  <a:srgbClr val="000000"/>
                </a:solidFill>
              </a:rPr>
              <a:t>• Le nouveau aménagement du carrefour de la Reina oblige les automobilistes à rouler à 30 km à l’heure au niveau du croisement.</a:t>
            </a:r>
          </a:p>
          <a:p>
            <a:pPr marL="0" indent="0">
              <a:buNone/>
            </a:pPr>
            <a:r>
              <a:rPr lang="fr-FR" sz="1100">
                <a:solidFill>
                  <a:srgbClr val="000000"/>
                </a:solidFill>
              </a:rPr>
              <a:t>C’est un projet en cours depuis 2005…</a:t>
            </a:r>
          </a:p>
          <a:p>
            <a:pPr marL="0" indent="0">
              <a:buNone/>
            </a:pPr>
            <a:r>
              <a:rPr lang="fr-FR" sz="1100">
                <a:solidFill>
                  <a:srgbClr val="000000"/>
                </a:solidFill>
              </a:rPr>
              <a:t>Après quelques mois de mise en place les gens commencent à s’habituer.</a:t>
            </a:r>
          </a:p>
          <a:p>
            <a:pPr marL="0" indent="0">
              <a:buNone/>
            </a:pPr>
            <a:r>
              <a:rPr lang="fr-FR" sz="1100">
                <a:solidFill>
                  <a:srgbClr val="000000"/>
                </a:solidFill>
              </a:rPr>
              <a:t>• La vitesse dans la ligne droite à l’entrée de St Pancrasse, est vraiment excessive. Le radar mobile mis en place à cet endroit en ce moment le montre clairement.</a:t>
            </a:r>
          </a:p>
          <a:p>
            <a:pPr marL="0" indent="0">
              <a:buNone/>
            </a:pPr>
            <a:r>
              <a:rPr lang="fr-FR" sz="1100">
                <a:solidFill>
                  <a:srgbClr val="000000"/>
                </a:solidFill>
              </a:rPr>
              <a:t>L’objectif (selon la préfecture) est d’espérer 40/50 km/h lorsqu’on met un panneau 30 km/h.</a:t>
            </a:r>
          </a:p>
          <a:p>
            <a:pPr marL="0" indent="0">
              <a:buNone/>
            </a:pPr>
            <a:r>
              <a:rPr lang="fr-FR" sz="1100">
                <a:solidFill>
                  <a:srgbClr val="000000"/>
                </a:solidFill>
              </a:rPr>
              <a:t>• La vitesse est élevée dans toutes les lignes droites sur le Plateau. Les automobilistes accélère entre chaque zone plus étroite ou identifiées « zone 30 »… Certains ne ralentissent pas vraiment dans les zones 30…</a:t>
            </a:r>
          </a:p>
          <a:p>
            <a:pPr marL="0" indent="0">
              <a:buNone/>
            </a:pPr>
            <a:r>
              <a:rPr lang="fr-FR" sz="1100">
                <a:solidFill>
                  <a:srgbClr val="000000"/>
                </a:solidFill>
              </a:rPr>
              <a:t>Quid des « résultats » de l’étude sur les vitesses dans quelques zones du Plateau ?</a:t>
            </a:r>
          </a:p>
          <a:p>
            <a:pPr marL="0" indent="0">
              <a:buNone/>
            </a:pPr>
            <a:r>
              <a:rPr lang="fr-FR" sz="1100">
                <a:solidFill>
                  <a:srgbClr val="000000"/>
                </a:solidFill>
              </a:rPr>
              <a:t>• Il faut déterminer quelle lignes droite présentent un danger et nécessiteraient un aménagement pour réduire la vitesse.</a:t>
            </a:r>
          </a:p>
          <a:p>
            <a:pPr marL="0" indent="0">
              <a:buNone/>
            </a:pPr>
            <a:r>
              <a:rPr lang="fr-FR" sz="1100">
                <a:solidFill>
                  <a:srgbClr val="000000"/>
                </a:solidFill>
              </a:rPr>
              <a:t>Rétrécissements, dos d’âne, visuel au sol ?</a:t>
            </a:r>
          </a:p>
          <a:p>
            <a:pPr marL="0" indent="0">
              <a:buNone/>
            </a:pPr>
            <a:r>
              <a:rPr lang="fr-FR" sz="1100">
                <a:solidFill>
                  <a:srgbClr val="000000"/>
                </a:solidFill>
              </a:rPr>
              <a:t>Le Département à mis en ligne un document sur les aménagements possible en matière de sécurité routière.</a:t>
            </a:r>
          </a:p>
          <a:p>
            <a:pPr marL="0" indent="0">
              <a:buNone/>
            </a:pPr>
            <a:r>
              <a:rPr lang="fr-FR" sz="1100">
                <a:solidFill>
                  <a:srgbClr val="000000"/>
                </a:solidFill>
              </a:rPr>
              <a:t>• Les ralentissement sont important, mais il faut aussi permettre le flot de la circulation.</a:t>
            </a:r>
          </a:p>
          <a:p>
            <a:pPr marL="0" indent="0">
              <a:buNone/>
            </a:pPr>
            <a:r>
              <a:rPr lang="fr-FR" sz="1100">
                <a:solidFill>
                  <a:srgbClr val="000000"/>
                </a:solidFill>
              </a:rPr>
              <a:t>• Il faut travailler sur un partage de la route où piétons et cycliste soient en sécurité.</a:t>
            </a:r>
          </a:p>
          <a:p>
            <a:pPr marL="0" indent="0">
              <a:buNone/>
            </a:pPr>
            <a:r>
              <a:rPr lang="fr-FR" sz="1100">
                <a:solidFill>
                  <a:srgbClr val="000000"/>
                </a:solidFill>
              </a:rPr>
              <a:t>• Les vélos électriques, qui roulent en fait très vite, créés des difficultés nouvelles pour les automobilistes.</a:t>
            </a:r>
          </a:p>
          <a:p>
            <a:pPr marL="0" indent="0">
              <a:buNone/>
            </a:pPr>
            <a:r>
              <a:rPr lang="fr-FR" sz="1100">
                <a:solidFill>
                  <a:srgbClr val="000000"/>
                </a:solidFill>
              </a:rPr>
              <a:t>• la circulation accrue au Pelloux à St Bernard (activité culturelles) amène des situations nouvelles  de vitesse dans une zone où les riverains piétons ne se sentent plus en sécurité.</a:t>
            </a:r>
          </a:p>
          <a:p>
            <a:pPr marL="0" indent="0">
              <a:buNone/>
            </a:pPr>
            <a:endParaRPr lang="fr-FR" sz="1100">
              <a:solidFill>
                <a:srgbClr val="000000"/>
              </a:solidFill>
            </a:endParaRPr>
          </a:p>
        </p:txBody>
      </p:sp>
    </p:spTree>
    <p:extLst>
      <p:ext uri="{BB962C8B-B14F-4D97-AF65-F5344CB8AC3E}">
        <p14:creationId xmlns:p14="http://schemas.microsoft.com/office/powerpoint/2010/main" val="3145621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re 1">
            <a:extLst>
              <a:ext uri="{FF2B5EF4-FFF2-40B4-BE49-F238E27FC236}">
                <a16:creationId xmlns:a16="http://schemas.microsoft.com/office/drawing/2014/main" id="{D0DAD6C2-6EEB-4620-A9D1-E0AA1619F72E}"/>
              </a:ext>
            </a:extLst>
          </p:cNvPr>
          <p:cNvSpPr>
            <a:spLocks noGrp="1"/>
          </p:cNvSpPr>
          <p:nvPr>
            <p:ph type="title"/>
          </p:nvPr>
        </p:nvSpPr>
        <p:spPr>
          <a:xfrm>
            <a:off x="640079" y="2053641"/>
            <a:ext cx="3669161" cy="2760098"/>
          </a:xfrm>
        </p:spPr>
        <p:txBody>
          <a:bodyPr>
            <a:normAutofit/>
          </a:bodyPr>
          <a:lstStyle/>
          <a:p>
            <a:r>
              <a:rPr lang="fr-FR" sz="2800">
                <a:solidFill>
                  <a:srgbClr val="FFFFFF"/>
                </a:solidFill>
              </a:rPr>
              <a:t>Résultat et ajout de nos commentaires sur l’étude « cheminement » de l’entrée à la sortie de St Hilaire, réalisée en 2018</a:t>
            </a:r>
          </a:p>
        </p:txBody>
      </p:sp>
      <p:sp>
        <p:nvSpPr>
          <p:cNvPr id="3" name="Espace réservé du contenu 2">
            <a:extLst>
              <a:ext uri="{FF2B5EF4-FFF2-40B4-BE49-F238E27FC236}">
                <a16:creationId xmlns:a16="http://schemas.microsoft.com/office/drawing/2014/main" id="{BF224947-5FAB-4DA2-A8A1-9B24FB0E8566}"/>
              </a:ext>
            </a:extLst>
          </p:cNvPr>
          <p:cNvSpPr>
            <a:spLocks noGrp="1"/>
          </p:cNvSpPr>
          <p:nvPr>
            <p:ph idx="1"/>
          </p:nvPr>
        </p:nvSpPr>
        <p:spPr>
          <a:xfrm>
            <a:off x="6090574" y="801866"/>
            <a:ext cx="5306084" cy="5230634"/>
          </a:xfrm>
        </p:spPr>
        <p:txBody>
          <a:bodyPr anchor="ctr">
            <a:normAutofit/>
          </a:bodyPr>
          <a:lstStyle/>
          <a:p>
            <a:pPr marL="0" indent="0">
              <a:buNone/>
            </a:pPr>
            <a:r>
              <a:rPr lang="fr-FR" sz="1000">
                <a:solidFill>
                  <a:srgbClr val="000000"/>
                </a:solidFill>
              </a:rPr>
              <a:t>• Entrée côté St Pancrasse : cheminement piéton du lotissement à la boulangerie, pour faire la jonction avec le trottoir existant.</a:t>
            </a:r>
          </a:p>
          <a:p>
            <a:pPr marL="0" indent="0">
              <a:buNone/>
            </a:pPr>
            <a:r>
              <a:rPr lang="fr-FR" sz="1000">
                <a:solidFill>
                  <a:srgbClr val="000000"/>
                </a:solidFill>
              </a:rPr>
              <a:t>• Passage piéton au niveau de la route vers les Grandes Cités.</a:t>
            </a:r>
          </a:p>
          <a:p>
            <a:pPr marL="0" indent="0">
              <a:buNone/>
            </a:pPr>
            <a:r>
              <a:rPr lang="fr-FR" sz="1000">
                <a:solidFill>
                  <a:srgbClr val="000000"/>
                </a:solidFill>
              </a:rPr>
              <a:t>• Un travail est à faire pour sécuriser l’accès des habitants des grandes cités vers le marché, les arrêts de bus et l’aire de jeux. Il y a énormément d’enfants de tous âges dans ce quartier. Le problème étant que l’accès « historique » est condamné depuis la privatisation de l’immeuble et des terrains au dessus du marché.</a:t>
            </a:r>
          </a:p>
          <a:p>
            <a:pPr marL="0" indent="0">
              <a:buNone/>
            </a:pPr>
            <a:r>
              <a:rPr lang="fr-FR" sz="1000">
                <a:solidFill>
                  <a:srgbClr val="000000"/>
                </a:solidFill>
              </a:rPr>
              <a:t>L’accès « entrée » à l’aire de jeux est complexe aussi…</a:t>
            </a:r>
          </a:p>
          <a:p>
            <a:pPr marL="0" indent="0">
              <a:buNone/>
            </a:pPr>
            <a:r>
              <a:rPr lang="fr-FR" sz="1000" i="1" u="sng">
                <a:solidFill>
                  <a:srgbClr val="000000"/>
                </a:solidFill>
              </a:rPr>
              <a:t>Solutions évoquées à a réunion </a:t>
            </a:r>
            <a:r>
              <a:rPr lang="fr-FR" sz="1000" i="1">
                <a:solidFill>
                  <a:srgbClr val="000000"/>
                </a:solidFill>
              </a:rPr>
              <a:t>: faire un « chemin » dans le talus entre le marché et l’immeuble permettant l’accès à l’aire de jeux et à l’arrêt de bus en face du bureau de tabac , faire un chemin dans le talus entre la route d’accès aux Grandes Citées et le local poubelles, pour permettre l’accès au marché et à l’arrêt de bus en face du marché, avec création d’un passage piéton.</a:t>
            </a:r>
          </a:p>
          <a:p>
            <a:pPr marL="0" indent="0">
              <a:buNone/>
            </a:pPr>
            <a:r>
              <a:rPr lang="fr-FR" sz="1000">
                <a:solidFill>
                  <a:srgbClr val="000000"/>
                </a:solidFill>
              </a:rPr>
              <a:t>• Au niveau du chemin du Folet, nous pensons qu’un passage piéton permettrait de sécuriser la zone et de faire ralentir les automobiliste au niveau de cette priorité à droite.</a:t>
            </a:r>
          </a:p>
          <a:p>
            <a:pPr marL="0" indent="0">
              <a:buNone/>
            </a:pPr>
            <a:r>
              <a:rPr lang="fr-FR" sz="1000">
                <a:solidFill>
                  <a:srgbClr val="000000"/>
                </a:solidFill>
              </a:rPr>
              <a:t>• Au niveau de l’abris bus du Pré Benoît : l’étude préconise un céder le passage dans les deux sens de circulation, nous aimerions valider un passage piéton traversant le CD30 et un passage piéton travarsant le chemin du vieux frêne.</a:t>
            </a:r>
          </a:p>
          <a:p>
            <a:pPr marL="0" indent="0">
              <a:buNone/>
            </a:pPr>
            <a:r>
              <a:rPr lang="fr-FR" sz="1000" i="1" u="sng">
                <a:solidFill>
                  <a:srgbClr val="000000"/>
                </a:solidFill>
              </a:rPr>
              <a:t>Solutions évoquées à a réunion </a:t>
            </a:r>
            <a:r>
              <a:rPr lang="fr-FR" sz="1000" i="1">
                <a:solidFill>
                  <a:srgbClr val="000000"/>
                </a:solidFill>
              </a:rPr>
              <a:t>: Un stationnement en épis (on pourrait se garer en marche avant dans le sens St Pan/St Bé – et en marche arrière dans l’autre sens…) permettrait peut-être d’empêcher les voitures de stationner sur les passages piéton (actuellement il y a un stationnement en bataille).</a:t>
            </a:r>
          </a:p>
          <a:p>
            <a:pPr marL="0" indent="0">
              <a:buNone/>
            </a:pPr>
            <a:r>
              <a:rPr lang="fr-FR" sz="1000">
                <a:solidFill>
                  <a:srgbClr val="000000"/>
                </a:solidFill>
              </a:rPr>
              <a:t>• Au niveau de la route vers le camping et la future salle multiactivité, l’étude préconise un cédé le passage dans les 2 sens et un passage piéton dans le cheminement.</a:t>
            </a:r>
          </a:p>
          <a:p>
            <a:pPr marL="0" indent="0">
              <a:buNone/>
            </a:pPr>
            <a:r>
              <a:rPr lang="fr-FR" sz="1000">
                <a:solidFill>
                  <a:srgbClr val="000000"/>
                </a:solidFill>
              </a:rPr>
              <a:t>•Entre le terrain de foot et le chemin de la Chourrère : acquisition du chemin en contre bas en cours par la Mairie.</a:t>
            </a:r>
          </a:p>
          <a:p>
            <a:pPr marL="0" indent="0">
              <a:buNone/>
            </a:pPr>
            <a:r>
              <a:rPr lang="fr-FR" sz="1000">
                <a:solidFill>
                  <a:srgbClr val="000000"/>
                </a:solidFill>
              </a:rPr>
              <a:t>• L’étude préconise de matérialiser un cheminement sur le CD30 du chemin de la chourrère à la pharmacie, avec un «une passerelle » au niveau du ruisseau dans le virage.</a:t>
            </a:r>
          </a:p>
          <a:p>
            <a:pPr marL="0" indent="0">
              <a:buNone/>
            </a:pPr>
            <a:endParaRPr lang="fr-FR" sz="1000">
              <a:solidFill>
                <a:srgbClr val="000000"/>
              </a:solidFill>
            </a:endParaRPr>
          </a:p>
        </p:txBody>
      </p:sp>
    </p:spTree>
    <p:extLst>
      <p:ext uri="{BB962C8B-B14F-4D97-AF65-F5344CB8AC3E}">
        <p14:creationId xmlns:p14="http://schemas.microsoft.com/office/powerpoint/2010/main" val="3014397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E4E3C75-62CD-4449-A0CA-0124DEB60877}"/>
              </a:ext>
            </a:extLst>
          </p:cNvPr>
          <p:cNvSpPr>
            <a:spLocks noGrp="1"/>
          </p:cNvSpPr>
          <p:nvPr>
            <p:ph idx="4294967295"/>
          </p:nvPr>
        </p:nvSpPr>
        <p:spPr>
          <a:xfrm>
            <a:off x="375921" y="192729"/>
            <a:ext cx="11816080" cy="6472541"/>
          </a:xfrm>
        </p:spPr>
        <p:txBody>
          <a:bodyPr wrap="square" anchor="ctr">
            <a:spAutoFit/>
          </a:bodyPr>
          <a:lstStyle/>
          <a:p>
            <a:pPr marL="0" indent="0">
              <a:buNone/>
            </a:pPr>
            <a:r>
              <a:rPr lang="fr-FR" sz="1200" dirty="0">
                <a:solidFill>
                  <a:srgbClr val="000000"/>
                </a:solidFill>
              </a:rPr>
              <a:t>• Au niveau de la pharmacie les propositions et les réflexions sont encore confuses…</a:t>
            </a:r>
          </a:p>
          <a:p>
            <a:pPr marL="0" indent="0">
              <a:buNone/>
            </a:pPr>
            <a:r>
              <a:rPr lang="fr-FR" sz="1200" dirty="0">
                <a:solidFill>
                  <a:srgbClr val="000000"/>
                </a:solidFill>
              </a:rPr>
              <a:t>Pour permettre de créer des stationnement au niveau de l’ancien chalet de l’ADMR, la mairie est en cours d’acquisition du terrain (un propriétaire privé ne peut pas aménager la zone qui est « agricole »…</a:t>
            </a:r>
          </a:p>
          <a:p>
            <a:pPr marL="0" indent="0">
              <a:buNone/>
            </a:pPr>
            <a:r>
              <a:rPr lang="fr-FR" sz="1200" dirty="0">
                <a:solidFill>
                  <a:srgbClr val="000000"/>
                </a:solidFill>
              </a:rPr>
              <a:t>Il va falloir repenser l’ensemble, notamment pour créer un rampe d’accès PMR vers la pharmacie.</a:t>
            </a:r>
          </a:p>
          <a:p>
            <a:pPr marL="0" indent="0">
              <a:buNone/>
            </a:pPr>
            <a:r>
              <a:rPr lang="fr-FR" sz="1200" dirty="0">
                <a:solidFill>
                  <a:srgbClr val="000000"/>
                </a:solidFill>
              </a:rPr>
              <a:t>L’étude préconise un rétrécissement « en voie unique avec céder le passage », créé par le cheminement matérialisé au sol et les zones de parking…</a:t>
            </a:r>
          </a:p>
          <a:p>
            <a:pPr marL="0" indent="0">
              <a:buNone/>
            </a:pPr>
            <a:r>
              <a:rPr lang="fr-FR" sz="1200" dirty="0">
                <a:solidFill>
                  <a:srgbClr val="000000"/>
                </a:solidFill>
              </a:rPr>
              <a:t>• prévoir un passage piéton au niveau du chemin (j’ai oublié le nom, vers chez Babette) et de l’aménagement piéton qui relie le chemin des </a:t>
            </a:r>
            <a:r>
              <a:rPr lang="fr-FR" sz="1200" dirty="0" err="1">
                <a:solidFill>
                  <a:srgbClr val="000000"/>
                </a:solidFill>
              </a:rPr>
              <a:t>Gandains</a:t>
            </a:r>
            <a:r>
              <a:rPr lang="fr-FR" sz="1200" dirty="0">
                <a:solidFill>
                  <a:srgbClr val="000000"/>
                </a:solidFill>
              </a:rPr>
              <a:t> et le CD30.</a:t>
            </a:r>
          </a:p>
          <a:p>
            <a:pPr marL="0" indent="0">
              <a:buNone/>
            </a:pPr>
            <a:r>
              <a:rPr lang="fr-FR" sz="1200" dirty="0">
                <a:solidFill>
                  <a:srgbClr val="000000"/>
                </a:solidFill>
              </a:rPr>
              <a:t>• L’étude préconise un cheminement piéton de la pharmacie au pompier côté chartreuse…</a:t>
            </a:r>
          </a:p>
          <a:p>
            <a:pPr marL="0" indent="0">
              <a:buNone/>
            </a:pPr>
            <a:r>
              <a:rPr lang="fr-FR" sz="1200" i="1" u="sng" dirty="0">
                <a:solidFill>
                  <a:srgbClr val="000000"/>
                </a:solidFill>
              </a:rPr>
              <a:t>Solutions évoquées à a réunion </a:t>
            </a:r>
            <a:r>
              <a:rPr lang="fr-FR" sz="1200" i="1" dirty="0">
                <a:solidFill>
                  <a:srgbClr val="000000"/>
                </a:solidFill>
              </a:rPr>
              <a:t>: nous ne trouvons pas l’idée adaptée car gros problème de visibilité dans la virage avant le rond point, notamment en hiver quand le soleil est bas vers 17h ! Nous préférons un passage piéton vers chez Babette, qui ramène le cheminement côté vallée et rejoint le trottoir de l’école maternelle avant le rond point. Avec des passages piéton </a:t>
            </a:r>
            <a:r>
              <a:rPr lang="fr-FR" sz="1200" i="1" dirty="0" err="1">
                <a:solidFill>
                  <a:srgbClr val="000000"/>
                </a:solidFill>
              </a:rPr>
              <a:t>adptés</a:t>
            </a:r>
            <a:r>
              <a:rPr lang="fr-FR" sz="1200" i="1" dirty="0">
                <a:solidFill>
                  <a:srgbClr val="000000"/>
                </a:solidFill>
              </a:rPr>
              <a:t>.</a:t>
            </a:r>
          </a:p>
          <a:p>
            <a:pPr marL="0" indent="0">
              <a:buNone/>
            </a:pPr>
            <a:r>
              <a:rPr lang="fr-FR" sz="1200" dirty="0">
                <a:solidFill>
                  <a:srgbClr val="000000"/>
                </a:solidFill>
              </a:rPr>
              <a:t>• MATERNELLE : les plots empêchant le stationnement devant les portes de l’école ne sont plus mis car les trous sont bouchés… Du coup les parents recommencent à ce garer devant les portes : c’est dingue, mais c’est la réalité…</a:t>
            </a:r>
          </a:p>
          <a:p>
            <a:pPr marL="0" indent="0">
              <a:buNone/>
            </a:pPr>
            <a:r>
              <a:rPr lang="fr-FR" sz="1200" dirty="0">
                <a:solidFill>
                  <a:srgbClr val="000000"/>
                </a:solidFill>
              </a:rPr>
              <a:t>• Zone devant l’école élémentaire et montée du Pal de Fert : à réfléchir ENSEMBLE !!!</a:t>
            </a:r>
          </a:p>
          <a:p>
            <a:pPr marL="0" indent="0">
              <a:buNone/>
            </a:pPr>
            <a:r>
              <a:rPr lang="fr-FR" sz="1200" dirty="0">
                <a:solidFill>
                  <a:srgbClr val="000000"/>
                </a:solidFill>
              </a:rPr>
              <a:t>Les problèmes sont liés à la vitesse, les dépassements, les incivilité de parking et de dépose minute devant l’entrée de l’école, les incivilité par rapport aux passages piétons, les priorités à droite et à gauche vis-à-vis de la montée…</a:t>
            </a:r>
          </a:p>
          <a:p>
            <a:pPr marL="0" indent="0">
              <a:buNone/>
            </a:pPr>
            <a:r>
              <a:rPr lang="fr-FR" sz="1200" dirty="0">
                <a:solidFill>
                  <a:srgbClr val="000000"/>
                </a:solidFill>
              </a:rPr>
              <a:t>• parking de l’OT, l’étude préconise un passage piéton du cheminement avec le mur en pierre vers « rien »…</a:t>
            </a:r>
          </a:p>
          <a:p>
            <a:pPr marL="0" indent="0">
              <a:buNone/>
            </a:pPr>
            <a:r>
              <a:rPr lang="fr-FR" sz="1200" dirty="0">
                <a:solidFill>
                  <a:srgbClr val="000000"/>
                </a:solidFill>
              </a:rPr>
              <a:t>• Ligne droite : le rétrécissement est un test, qui sera pérennisé ou pas… on ne sait pas encore sous quelle forme…</a:t>
            </a:r>
          </a:p>
          <a:p>
            <a:pPr marL="0" indent="0">
              <a:buNone/>
            </a:pPr>
            <a:r>
              <a:rPr lang="fr-FR" sz="1200" dirty="0">
                <a:solidFill>
                  <a:srgbClr val="000000"/>
                </a:solidFill>
              </a:rPr>
              <a:t>• Au niveau de l’entrée du chemin qui passe derrière la mairie, côté pistes, on pense qu’il faut un passage piéton pour permettre de rejoindre le cheminement côté vallée.</a:t>
            </a:r>
          </a:p>
          <a:p>
            <a:pPr marL="0" indent="0">
              <a:buNone/>
            </a:pPr>
            <a:r>
              <a:rPr lang="fr-FR" sz="1200" dirty="0">
                <a:solidFill>
                  <a:srgbClr val="000000"/>
                </a:solidFill>
              </a:rPr>
              <a:t>• Le cheminement Mairie/</a:t>
            </a:r>
            <a:r>
              <a:rPr lang="fr-FR" sz="1200" dirty="0" err="1">
                <a:solidFill>
                  <a:srgbClr val="000000"/>
                </a:solidFill>
              </a:rPr>
              <a:t>Vials</a:t>
            </a:r>
            <a:r>
              <a:rPr lang="fr-FR" sz="1200" dirty="0">
                <a:solidFill>
                  <a:srgbClr val="000000"/>
                </a:solidFill>
              </a:rPr>
              <a:t> est opérationnel</a:t>
            </a:r>
          </a:p>
          <a:p>
            <a:pPr marL="0" indent="0">
              <a:buNone/>
            </a:pPr>
            <a:r>
              <a:rPr lang="fr-FR" sz="1200" dirty="0">
                <a:solidFill>
                  <a:srgbClr val="000000"/>
                </a:solidFill>
              </a:rPr>
              <a:t>• Au niveau des lotissements entre le garage et les </a:t>
            </a:r>
            <a:r>
              <a:rPr lang="fr-FR" sz="1200" dirty="0" err="1">
                <a:solidFill>
                  <a:srgbClr val="000000"/>
                </a:solidFill>
              </a:rPr>
              <a:t>Vials</a:t>
            </a:r>
            <a:r>
              <a:rPr lang="fr-FR" sz="1200" dirty="0">
                <a:solidFill>
                  <a:srgbClr val="000000"/>
                </a:solidFill>
              </a:rPr>
              <a:t>, il faudrait des passages piétons pour rejoindre le cheminement.</a:t>
            </a:r>
          </a:p>
          <a:p>
            <a:pPr marL="0" indent="0">
              <a:buNone/>
            </a:pPr>
            <a:r>
              <a:rPr lang="fr-FR" sz="1200" dirty="0">
                <a:solidFill>
                  <a:srgbClr val="000000"/>
                </a:solidFill>
              </a:rPr>
              <a:t>• Le rétrécissement des </a:t>
            </a:r>
            <a:r>
              <a:rPr lang="fr-FR" sz="1200" dirty="0" err="1">
                <a:solidFill>
                  <a:srgbClr val="000000"/>
                </a:solidFill>
              </a:rPr>
              <a:t>Vials</a:t>
            </a:r>
            <a:r>
              <a:rPr lang="fr-FR" sz="1200" dirty="0">
                <a:solidFill>
                  <a:srgbClr val="000000"/>
                </a:solidFill>
              </a:rPr>
              <a:t> : on constate que dans le sens St Bé/St Pan, les usagers arrivent souvent très vite et apparaissent à la sortie du virage, ce qui est compliqué pour ceux qui arrivent dans l’autre sens et doivent céder le passage…</a:t>
            </a:r>
          </a:p>
          <a:p>
            <a:pPr marL="0" indent="0">
              <a:buNone/>
            </a:pPr>
            <a:r>
              <a:rPr lang="fr-FR" sz="1200" dirty="0">
                <a:solidFill>
                  <a:srgbClr val="000000"/>
                </a:solidFill>
              </a:rPr>
              <a:t>• Des </a:t>
            </a:r>
            <a:r>
              <a:rPr lang="fr-FR" sz="1200" dirty="0" err="1">
                <a:solidFill>
                  <a:srgbClr val="000000"/>
                </a:solidFill>
              </a:rPr>
              <a:t>Vials</a:t>
            </a:r>
            <a:r>
              <a:rPr lang="fr-FR" sz="1200" dirty="0">
                <a:solidFill>
                  <a:srgbClr val="000000"/>
                </a:solidFill>
              </a:rPr>
              <a:t> aux Chatain, l’étude préconise un cheminement côté vallée. Il va falloir réfléchir pour le sécuriser !</a:t>
            </a:r>
          </a:p>
          <a:p>
            <a:pPr marL="0" indent="0">
              <a:buNone/>
            </a:pPr>
            <a:r>
              <a:rPr lang="fr-FR" sz="1200" i="1" dirty="0">
                <a:solidFill>
                  <a:srgbClr val="000000"/>
                </a:solidFill>
              </a:rPr>
              <a:t>Au niveau de l’îlot avec l’abris bus il nous semble </a:t>
            </a:r>
            <a:r>
              <a:rPr lang="fr-FR" sz="1200" i="1" dirty="0" err="1">
                <a:solidFill>
                  <a:srgbClr val="000000"/>
                </a:solidFill>
              </a:rPr>
              <a:t>bisarre</a:t>
            </a:r>
            <a:r>
              <a:rPr lang="fr-FR" sz="1200" i="1" dirty="0">
                <a:solidFill>
                  <a:srgbClr val="000000"/>
                </a:solidFill>
              </a:rPr>
              <a:t> que le cheminement soit côté vallée… La sortie de la rue des Grangette (je suis plus certaine du nom) est dangereuse… Aucune visibilité à cause du virage…</a:t>
            </a:r>
          </a:p>
          <a:p>
            <a:pPr marL="0" indent="0">
              <a:buNone/>
            </a:pPr>
            <a:endParaRPr lang="fr-FR" sz="600" dirty="0">
              <a:solidFill>
                <a:srgbClr val="000000"/>
              </a:solidFill>
            </a:endParaRPr>
          </a:p>
        </p:txBody>
      </p:sp>
    </p:spTree>
    <p:extLst>
      <p:ext uri="{BB962C8B-B14F-4D97-AF65-F5344CB8AC3E}">
        <p14:creationId xmlns:p14="http://schemas.microsoft.com/office/powerpoint/2010/main" val="1670386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re 1">
            <a:extLst>
              <a:ext uri="{FF2B5EF4-FFF2-40B4-BE49-F238E27FC236}">
                <a16:creationId xmlns:a16="http://schemas.microsoft.com/office/drawing/2014/main" id="{2B887E4D-FA3D-482A-884A-C6F509B583EE}"/>
              </a:ext>
            </a:extLst>
          </p:cNvPr>
          <p:cNvSpPr>
            <a:spLocks noGrp="1"/>
          </p:cNvSpPr>
          <p:nvPr>
            <p:ph type="title"/>
          </p:nvPr>
        </p:nvSpPr>
        <p:spPr>
          <a:xfrm>
            <a:off x="640079" y="2053641"/>
            <a:ext cx="3669161" cy="2760098"/>
          </a:xfrm>
        </p:spPr>
        <p:txBody>
          <a:bodyPr>
            <a:normAutofit/>
          </a:bodyPr>
          <a:lstStyle/>
          <a:p>
            <a:r>
              <a:rPr lang="fr-FR">
                <a:solidFill>
                  <a:srgbClr val="FFFFFF"/>
                </a:solidFill>
              </a:rPr>
              <a:t>Visibilité</a:t>
            </a:r>
          </a:p>
        </p:txBody>
      </p:sp>
      <p:sp>
        <p:nvSpPr>
          <p:cNvPr id="3" name="Espace réservé du contenu 2">
            <a:extLst>
              <a:ext uri="{FF2B5EF4-FFF2-40B4-BE49-F238E27FC236}">
                <a16:creationId xmlns:a16="http://schemas.microsoft.com/office/drawing/2014/main" id="{E7F591EC-7114-4516-B62E-6D9A013C3C5A}"/>
              </a:ext>
            </a:extLst>
          </p:cNvPr>
          <p:cNvSpPr>
            <a:spLocks noGrp="1"/>
          </p:cNvSpPr>
          <p:nvPr>
            <p:ph idx="1"/>
          </p:nvPr>
        </p:nvSpPr>
        <p:spPr>
          <a:xfrm>
            <a:off x="6090574" y="801866"/>
            <a:ext cx="5306084" cy="5230634"/>
          </a:xfrm>
        </p:spPr>
        <p:txBody>
          <a:bodyPr anchor="ctr">
            <a:normAutofit/>
          </a:bodyPr>
          <a:lstStyle/>
          <a:p>
            <a:pPr marL="0" indent="0">
              <a:buNone/>
            </a:pPr>
            <a:r>
              <a:rPr lang="fr-FR" sz="2400">
                <a:solidFill>
                  <a:srgbClr val="000000"/>
                </a:solidFill>
              </a:rPr>
              <a:t>Il y a globalement un problème de visibilité…</a:t>
            </a:r>
          </a:p>
          <a:p>
            <a:pPr marL="0" indent="0">
              <a:buNone/>
            </a:pPr>
            <a:r>
              <a:rPr lang="fr-FR" sz="2400">
                <a:solidFill>
                  <a:srgbClr val="000000"/>
                </a:solidFill>
              </a:rPr>
              <a:t>Comment mieux indiquer :</a:t>
            </a:r>
          </a:p>
          <a:p>
            <a:pPr>
              <a:buFontTx/>
              <a:buChar char="-"/>
            </a:pPr>
            <a:r>
              <a:rPr lang="fr-FR" sz="2400">
                <a:solidFill>
                  <a:srgbClr val="000000"/>
                </a:solidFill>
              </a:rPr>
              <a:t>Les partages d’espace piétons voirie ?</a:t>
            </a:r>
          </a:p>
          <a:p>
            <a:pPr>
              <a:buFontTx/>
              <a:buChar char="-"/>
            </a:pPr>
            <a:r>
              <a:rPr lang="fr-FR" sz="2400">
                <a:solidFill>
                  <a:srgbClr val="000000"/>
                </a:solidFill>
              </a:rPr>
              <a:t>Les priorité à droite ?</a:t>
            </a:r>
          </a:p>
          <a:p>
            <a:pPr>
              <a:buFontTx/>
              <a:buChar char="-"/>
            </a:pPr>
            <a:r>
              <a:rPr lang="fr-FR" sz="2400">
                <a:solidFill>
                  <a:srgbClr val="000000"/>
                </a:solidFill>
              </a:rPr>
              <a:t>Les zones 30 ?</a:t>
            </a:r>
          </a:p>
          <a:p>
            <a:pPr>
              <a:buFontTx/>
              <a:buChar char="-"/>
            </a:pPr>
            <a:r>
              <a:rPr lang="fr-FR" sz="2400">
                <a:solidFill>
                  <a:srgbClr val="000000"/>
                </a:solidFill>
              </a:rPr>
              <a:t>Les zones où les piétons traversent le CD30 ou les rue ?</a:t>
            </a:r>
          </a:p>
          <a:p>
            <a:pPr>
              <a:buFontTx/>
              <a:buChar char="-"/>
            </a:pPr>
            <a:r>
              <a:rPr lang="fr-FR" sz="2400">
                <a:solidFill>
                  <a:srgbClr val="000000"/>
                </a:solidFill>
              </a:rPr>
              <a:t>Les zones « cœur de village » plus fréquentées ?</a:t>
            </a:r>
          </a:p>
          <a:p>
            <a:pPr marL="0" indent="0">
              <a:buNone/>
            </a:pPr>
            <a:endParaRPr lang="fr-FR" sz="2400">
              <a:solidFill>
                <a:srgbClr val="000000"/>
              </a:solidFill>
            </a:endParaRPr>
          </a:p>
          <a:p>
            <a:pPr marL="0" indent="0">
              <a:buNone/>
            </a:pPr>
            <a:endParaRPr lang="fr-FR" sz="2400">
              <a:solidFill>
                <a:srgbClr val="000000"/>
              </a:solidFill>
            </a:endParaRPr>
          </a:p>
        </p:txBody>
      </p:sp>
    </p:spTree>
    <p:extLst>
      <p:ext uri="{BB962C8B-B14F-4D97-AF65-F5344CB8AC3E}">
        <p14:creationId xmlns:p14="http://schemas.microsoft.com/office/powerpoint/2010/main" val="511822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35" name="Group 34">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36"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7"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8"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0"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1"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2"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3"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8" name="Group 57">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59" name="Rectangle 58">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Rectangle 60">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re 1">
            <a:extLst>
              <a:ext uri="{FF2B5EF4-FFF2-40B4-BE49-F238E27FC236}">
                <a16:creationId xmlns:a16="http://schemas.microsoft.com/office/drawing/2014/main" id="{0051205A-39E7-45DD-BA76-5D49B226D3F3}"/>
              </a:ext>
            </a:extLst>
          </p:cNvPr>
          <p:cNvSpPr>
            <a:spLocks noGrp="1"/>
          </p:cNvSpPr>
          <p:nvPr>
            <p:ph type="title"/>
          </p:nvPr>
        </p:nvSpPr>
        <p:spPr>
          <a:xfrm>
            <a:off x="904877" y="2415322"/>
            <a:ext cx="3451730" cy="2399869"/>
          </a:xfrm>
        </p:spPr>
        <p:txBody>
          <a:bodyPr>
            <a:normAutofit/>
          </a:bodyPr>
          <a:lstStyle/>
          <a:p>
            <a:pPr algn="ctr"/>
            <a:r>
              <a:rPr lang="fr-FR" sz="4000">
                <a:solidFill>
                  <a:srgbClr val="FFFFFF"/>
                </a:solidFill>
              </a:rPr>
              <a:t>Solutions : aménagements et sensibilisation</a:t>
            </a:r>
          </a:p>
        </p:txBody>
      </p:sp>
      <p:sp>
        <p:nvSpPr>
          <p:cNvPr id="3" name="Espace réservé du contenu 2">
            <a:extLst>
              <a:ext uri="{FF2B5EF4-FFF2-40B4-BE49-F238E27FC236}">
                <a16:creationId xmlns:a16="http://schemas.microsoft.com/office/drawing/2014/main" id="{4DDD7D3C-7F8A-4300-99F8-8845CCE60669}"/>
              </a:ext>
            </a:extLst>
          </p:cNvPr>
          <p:cNvSpPr>
            <a:spLocks noGrp="1"/>
          </p:cNvSpPr>
          <p:nvPr>
            <p:ph idx="1"/>
          </p:nvPr>
        </p:nvSpPr>
        <p:spPr>
          <a:xfrm>
            <a:off x="4481390" y="-206936"/>
            <a:ext cx="7481440" cy="7589520"/>
          </a:xfrm>
        </p:spPr>
        <p:txBody>
          <a:bodyPr anchor="ctr">
            <a:normAutofit/>
          </a:bodyPr>
          <a:lstStyle/>
          <a:p>
            <a:r>
              <a:rPr lang="fr-FR" sz="1200" b="1" u="sng" dirty="0"/>
              <a:t>Que faire quand les automobilistes ne respectent pas le code de la route </a:t>
            </a:r>
            <a:r>
              <a:rPr lang="fr-FR" sz="1200" b="1" dirty="0"/>
              <a:t>? Vitesse, zone 30, dépassements dans des zones interdites, priorité à droite, stationnements « sauvages »…</a:t>
            </a:r>
          </a:p>
          <a:p>
            <a:pPr>
              <a:buFontTx/>
              <a:buChar char="-"/>
            </a:pPr>
            <a:r>
              <a:rPr lang="fr-FR" sz="1200" dirty="0"/>
              <a:t>Contrôle de police « ciblé » sur des zones et des infractions que nous aurons identifié ? Comment demander aux gendarmes de nous accompagner sur ce point (bien sûr cela peut-être « utile » de verbaliser pour des défaut de ceinture ou de présentation de papiers… Mais d’autres points nous préoccupent que l’on aimerait voir sanctionnés (vitesse, respect des priorité, dépassements dans des zones dangereuses…)</a:t>
            </a:r>
          </a:p>
          <a:p>
            <a:pPr>
              <a:buFontTx/>
              <a:buChar char="-"/>
            </a:pPr>
            <a:r>
              <a:rPr lang="fr-FR" sz="1200" dirty="0"/>
              <a:t>Les élus, témoins, ont-ils un « droit de police » ? Ou au moins un droit d’interpellation ?</a:t>
            </a:r>
          </a:p>
          <a:p>
            <a:pPr marL="0" indent="0">
              <a:buNone/>
            </a:pPr>
            <a:endParaRPr lang="fr-FR" sz="1200" dirty="0"/>
          </a:p>
          <a:p>
            <a:pPr marL="0" indent="0">
              <a:buNone/>
            </a:pPr>
            <a:r>
              <a:rPr lang="fr-FR" sz="1200" b="1" dirty="0"/>
              <a:t>• </a:t>
            </a:r>
            <a:r>
              <a:rPr lang="fr-FR" sz="1200" b="1" u="sng" dirty="0"/>
              <a:t>Les aménagements </a:t>
            </a:r>
            <a:r>
              <a:rPr lang="fr-FR" sz="1200" b="1" dirty="0"/>
              <a:t>: prévoir une rencontre avec les responsables de la DDE, soit une rencontre « généraliste » soit une rencontre où l’ont amène des solutions concrète à soumettre à leur expertise.</a:t>
            </a:r>
          </a:p>
          <a:p>
            <a:pPr>
              <a:buFontTx/>
              <a:buChar char="-"/>
            </a:pPr>
            <a:r>
              <a:rPr lang="fr-FR" sz="1200" dirty="0"/>
              <a:t>Gros travail de réflexion collective (et pas juste une « étude » et des décisions hors usager du terrain)  à mener sur certaines zones : devant la pharmacie, devant les 3 écoles, vers le pôle culturel, ailleurs ?</a:t>
            </a:r>
          </a:p>
          <a:p>
            <a:pPr>
              <a:buFontTx/>
              <a:buChar char="-"/>
            </a:pPr>
            <a:r>
              <a:rPr lang="fr-FR" sz="1200" dirty="0"/>
              <a:t>Aménager un accès sécurisé aux niveau du marché pour les habitants des grandes cités et alentours.</a:t>
            </a:r>
          </a:p>
          <a:p>
            <a:pPr>
              <a:buFontTx/>
              <a:buChar char="-"/>
            </a:pPr>
            <a:r>
              <a:rPr lang="fr-FR" sz="1200" dirty="0"/>
              <a:t>Voir les possibilités listées par le département, rencontrer la DDE…</a:t>
            </a:r>
          </a:p>
          <a:p>
            <a:pPr>
              <a:buFontTx/>
              <a:buChar char="-"/>
            </a:pPr>
            <a:r>
              <a:rPr lang="fr-FR" sz="1200" dirty="0"/>
              <a:t>Matérialiser sur la chaussée les « zone 30 », « zone 50 » dans certain endroits stratégique.</a:t>
            </a:r>
          </a:p>
          <a:p>
            <a:pPr>
              <a:buFontTx/>
              <a:buChar char="-"/>
            </a:pPr>
            <a:r>
              <a:rPr lang="fr-FR" sz="1200" dirty="0"/>
              <a:t>Matérialiser les cheminement piétonnier (revêtement différents ?)</a:t>
            </a:r>
          </a:p>
          <a:p>
            <a:pPr>
              <a:buFontTx/>
              <a:buChar char="-"/>
            </a:pPr>
            <a:r>
              <a:rPr lang="fr-FR" sz="1200" dirty="0"/>
              <a:t>Mettre des panneau « piétons sur la chaussée », « chaussée partagée »… Aller vers un label « ville prudente », « j’aime 30 »… (il y a là des ressources d’idées…)</a:t>
            </a:r>
          </a:p>
          <a:p>
            <a:pPr>
              <a:buFontTx/>
              <a:buChar char="-"/>
            </a:pPr>
            <a:r>
              <a:rPr lang="fr-FR" sz="1200" dirty="0"/>
              <a:t>Utiliser l’effet visuel des passages piétons (simple ou 3D), qui doivent impérativement être entretenu pour rester visible.</a:t>
            </a:r>
          </a:p>
          <a:p>
            <a:pPr>
              <a:buFontTx/>
              <a:buChar char="-"/>
            </a:pPr>
            <a:r>
              <a:rPr lang="fr-FR" sz="1200" dirty="0"/>
              <a:t>Réfléchir à des rétrécissements, des chicanes, des doubles chicanes… dans certaines zones, sans entraver complètement le flot de la circulation… On remarque que les rétrécissement « en dur » à St Pan, St </a:t>
            </a:r>
            <a:r>
              <a:rPr lang="fr-FR" sz="1200" dirty="0" err="1"/>
              <a:t>Hil</a:t>
            </a:r>
            <a:r>
              <a:rPr lang="fr-FR" sz="1200" dirty="0"/>
              <a:t> et St Bé jouent très bien leur rôle… Faire des tests ?</a:t>
            </a:r>
          </a:p>
          <a:p>
            <a:pPr>
              <a:buFontTx/>
              <a:buChar char="-"/>
            </a:pPr>
            <a:r>
              <a:rPr lang="fr-FR" sz="1200" dirty="0"/>
              <a:t>Travailler sur plus de silhouettes (il existe des silhouette sous forme de « photos » de vrai gens…un peu flippant mais peut-être efficace ?)</a:t>
            </a:r>
          </a:p>
          <a:p>
            <a:pPr>
              <a:buFontTx/>
              <a:buChar char="-"/>
            </a:pPr>
            <a:r>
              <a:rPr lang="fr-FR" sz="1200" dirty="0"/>
              <a:t>Comment signaler efficacement les limitations de vitesse, les croisements et priorités, les rétrécissements...</a:t>
            </a:r>
          </a:p>
          <a:p>
            <a:pPr>
              <a:buFontTx/>
              <a:buChar char="-"/>
            </a:pPr>
            <a:r>
              <a:rPr lang="fr-FR" sz="1200" dirty="0"/>
              <a:t>Devant l’école élémentaire : marquage au sol d’interdiction de stationner : subventions obtenues… Maternelle : remettre les plots. St Pan réflexion à mener. </a:t>
            </a:r>
          </a:p>
        </p:txBody>
      </p:sp>
    </p:spTree>
    <p:extLst>
      <p:ext uri="{BB962C8B-B14F-4D97-AF65-F5344CB8AC3E}">
        <p14:creationId xmlns:p14="http://schemas.microsoft.com/office/powerpoint/2010/main" val="1174418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Espace réservé du contenu 2">
            <a:extLst>
              <a:ext uri="{FF2B5EF4-FFF2-40B4-BE49-F238E27FC236}">
                <a16:creationId xmlns:a16="http://schemas.microsoft.com/office/drawing/2014/main" id="{B5751A6E-0FC8-4A4E-98EA-51446E8E1F56}"/>
              </a:ext>
            </a:extLst>
          </p:cNvPr>
          <p:cNvSpPr>
            <a:spLocks noGrp="1"/>
          </p:cNvSpPr>
          <p:nvPr>
            <p:ph idx="1"/>
          </p:nvPr>
        </p:nvSpPr>
        <p:spPr>
          <a:xfrm>
            <a:off x="5120640" y="804672"/>
            <a:ext cx="6281928" cy="5248656"/>
          </a:xfrm>
        </p:spPr>
        <p:txBody>
          <a:bodyPr anchor="ctr">
            <a:normAutofit/>
          </a:bodyPr>
          <a:lstStyle/>
          <a:p>
            <a:r>
              <a:rPr lang="fr-FR" sz="1200" b="1" u="sng" dirty="0"/>
              <a:t>Travail de sensibilisation </a:t>
            </a:r>
            <a:r>
              <a:rPr lang="fr-FR" sz="1200" b="1" dirty="0"/>
              <a:t>:</a:t>
            </a:r>
          </a:p>
          <a:p>
            <a:pPr>
              <a:buFontTx/>
              <a:buChar char="-"/>
            </a:pPr>
            <a:r>
              <a:rPr lang="fr-FR" sz="1200" b="1" dirty="0"/>
              <a:t>Auprès des élus </a:t>
            </a:r>
            <a:r>
              <a:rPr lang="fr-FR" sz="1200" dirty="0"/>
              <a:t>: comment être certain que ce sujet soit jugé important… qu’il y ait une vrai volonté communale ? Ce qui permet de mobiliser des ressources humaines (idées, sensibilisation…) et financière (attribution de budgets, recherche de financements…)</a:t>
            </a:r>
          </a:p>
          <a:p>
            <a:pPr>
              <a:buFontTx/>
              <a:buChar char="-"/>
            </a:pPr>
            <a:r>
              <a:rPr lang="fr-FR" sz="1200" b="1" dirty="0"/>
              <a:t>Auprès des écoles </a:t>
            </a:r>
            <a:r>
              <a:rPr lang="fr-FR" sz="1200" dirty="0"/>
              <a:t>: continuer le  travail avec les enfants et les parents. Aller vers une auto éducation… « c’est nous qui conduisons à côté des enfants des autres et les autres conduisent à côté de nos enfants ! »                                                                                                                                                                                                          Les </a:t>
            </a:r>
            <a:r>
              <a:rPr lang="fr-FR" sz="1200" dirty="0" err="1"/>
              <a:t>Z’amis</a:t>
            </a:r>
            <a:r>
              <a:rPr lang="fr-FR" sz="1200" dirty="0"/>
              <a:t> des </a:t>
            </a:r>
            <a:r>
              <a:rPr lang="fr-FR" sz="1200" dirty="0" err="1"/>
              <a:t>P’Tits</a:t>
            </a:r>
            <a:r>
              <a:rPr lang="fr-FR" sz="1200" dirty="0"/>
              <a:t> D’Homme, prévoient un atelier de customisation de gilets fluo.                                                                                                                                          Ce renseigner sur les documentaires existants (ex celui réalisé à Paris sur la prévention des risques), (re)contacter le service de prévention routière de la gendarmerie…</a:t>
            </a:r>
          </a:p>
          <a:p>
            <a:pPr>
              <a:buFontTx/>
              <a:buChar char="-"/>
            </a:pPr>
            <a:r>
              <a:rPr lang="fr-FR" sz="1200" b="1" dirty="0"/>
              <a:t>Auprès de l’ensembles des usagers de la route </a:t>
            </a:r>
            <a:r>
              <a:rPr lang="fr-FR" sz="1200" dirty="0"/>
              <a:t>: Soigner un travail de communication : Dans une publication papier ? Dans la gazette ? Faire des campagnes de sensibilisation ?</a:t>
            </a:r>
          </a:p>
          <a:p>
            <a:pPr marL="0" indent="0">
              <a:buNone/>
            </a:pPr>
            <a:r>
              <a:rPr lang="fr-FR" sz="1200" dirty="0"/>
              <a:t>Rappeler l’importance du respect des zones 30. Expliquer le bien fondé des rétrécissements existants. Travailler sur le respect des priorité à droite sur l’ensemble du Plateau (peut-être publier une liste exhaustive de toutes les priorité, ou alors mettre en lumière les priorités à droite « oubliées »). Faire une communication rappelant que les piétons ont la priorité pour traverser aux passage piétons (et même ailleurs…). Sensibiliser aux « temps d’arrêts lors des freinages »…</a:t>
            </a:r>
          </a:p>
          <a:p>
            <a:pPr marL="0" indent="0">
              <a:buNone/>
            </a:pPr>
            <a:r>
              <a:rPr lang="fr-FR" sz="1200" dirty="0"/>
              <a:t>Recueillir le ressenti des piéton/cycles/automobilistes sur leur usage de la route, sur leur ressentit des zones dangereuses… imaginer une enquête sur l’ensemble du Plateau, en complément des idées recueillies depuis le lancement des commissions des 3 villages « historiques »…</a:t>
            </a:r>
          </a:p>
          <a:p>
            <a:pPr marL="0" indent="0">
              <a:buNone/>
            </a:pPr>
            <a:r>
              <a:rPr lang="fr-FR" sz="1200" dirty="0"/>
              <a:t>Inciter les gens à partager leurs remarques sur le « sécure group » et demander aux agents de la Mairie de bien relayer les appels vers Ann et Colette (car pas toujours fait…) </a:t>
            </a:r>
          </a:p>
          <a:p>
            <a:pPr marL="0" indent="0">
              <a:buNone/>
            </a:pPr>
            <a:endParaRPr lang="fr-FR" sz="1100" dirty="0"/>
          </a:p>
          <a:p>
            <a:pPr marL="0" indent="0">
              <a:buNone/>
            </a:pPr>
            <a:endParaRPr lang="fr-FR" sz="1100" dirty="0"/>
          </a:p>
        </p:txBody>
      </p:sp>
    </p:spTree>
    <p:extLst>
      <p:ext uri="{BB962C8B-B14F-4D97-AF65-F5344CB8AC3E}">
        <p14:creationId xmlns:p14="http://schemas.microsoft.com/office/powerpoint/2010/main" val="303107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re 1">
            <a:extLst>
              <a:ext uri="{FF2B5EF4-FFF2-40B4-BE49-F238E27FC236}">
                <a16:creationId xmlns:a16="http://schemas.microsoft.com/office/drawing/2014/main" id="{F9EFEC64-3BC7-41D2-80F0-898083FDFA40}"/>
              </a:ext>
            </a:extLst>
          </p:cNvPr>
          <p:cNvSpPr>
            <a:spLocks noGrp="1"/>
          </p:cNvSpPr>
          <p:nvPr>
            <p:ph type="title"/>
          </p:nvPr>
        </p:nvSpPr>
        <p:spPr>
          <a:xfrm>
            <a:off x="640079" y="2053641"/>
            <a:ext cx="3669161" cy="2760098"/>
          </a:xfrm>
        </p:spPr>
        <p:txBody>
          <a:bodyPr>
            <a:normAutofit/>
          </a:bodyPr>
          <a:lstStyle/>
          <a:p>
            <a:r>
              <a:rPr lang="fr-FR" b="1">
                <a:solidFill>
                  <a:srgbClr val="FFFFFF"/>
                </a:solidFill>
              </a:rPr>
              <a:t>Pour avancer </a:t>
            </a:r>
            <a:br>
              <a:rPr lang="fr-FR" b="1">
                <a:solidFill>
                  <a:srgbClr val="FFFFFF"/>
                </a:solidFill>
              </a:rPr>
            </a:br>
            <a:endParaRPr lang="fr-FR">
              <a:solidFill>
                <a:srgbClr val="FFFFFF"/>
              </a:solidFill>
            </a:endParaRPr>
          </a:p>
        </p:txBody>
      </p:sp>
      <p:sp>
        <p:nvSpPr>
          <p:cNvPr id="3" name="Espace réservé du contenu 2">
            <a:extLst>
              <a:ext uri="{FF2B5EF4-FFF2-40B4-BE49-F238E27FC236}">
                <a16:creationId xmlns:a16="http://schemas.microsoft.com/office/drawing/2014/main" id="{64CCD839-571E-470D-9D0C-935E249E06D4}"/>
              </a:ext>
            </a:extLst>
          </p:cNvPr>
          <p:cNvSpPr>
            <a:spLocks noGrp="1"/>
          </p:cNvSpPr>
          <p:nvPr>
            <p:ph idx="1"/>
          </p:nvPr>
        </p:nvSpPr>
        <p:spPr>
          <a:xfrm>
            <a:off x="6090574" y="801866"/>
            <a:ext cx="5306084" cy="5230634"/>
          </a:xfrm>
        </p:spPr>
        <p:txBody>
          <a:bodyPr anchor="ctr">
            <a:normAutofit/>
          </a:bodyPr>
          <a:lstStyle/>
          <a:p>
            <a:pPr marL="0" indent="0">
              <a:buNone/>
            </a:pPr>
            <a:endParaRPr lang="fr-FR" sz="2400" dirty="0">
              <a:solidFill>
                <a:srgbClr val="000000"/>
              </a:solidFill>
            </a:endParaRPr>
          </a:p>
          <a:p>
            <a:pPr>
              <a:buFontTx/>
              <a:buChar char="-"/>
            </a:pPr>
            <a:r>
              <a:rPr lang="fr-FR" sz="2400" dirty="0">
                <a:solidFill>
                  <a:srgbClr val="000000"/>
                </a:solidFill>
              </a:rPr>
              <a:t>Alain : peux tu solliciter un RDV avec la DDE (où plusieurs d’entre nous pourrait participer) ?</a:t>
            </a:r>
          </a:p>
          <a:p>
            <a:pPr>
              <a:buFontTx/>
              <a:buChar char="-"/>
            </a:pPr>
            <a:r>
              <a:rPr lang="fr-FR" sz="2400" dirty="0">
                <a:solidFill>
                  <a:srgbClr val="000000"/>
                </a:solidFill>
              </a:rPr>
              <a:t>Les parents d’élèves élus des 3 écoles : diffuser ce CR auprès de l’ensemble des parents et enseignants.</a:t>
            </a:r>
          </a:p>
          <a:p>
            <a:pPr>
              <a:buFontTx/>
              <a:buChar char="-"/>
            </a:pPr>
            <a:r>
              <a:rPr lang="fr-FR" sz="2400" dirty="0">
                <a:solidFill>
                  <a:srgbClr val="000000"/>
                </a:solidFill>
              </a:rPr>
              <a:t>Diffuser aux élus, et essayer de raccrocher les élus qui ont travaillés sur le même sujet…</a:t>
            </a:r>
          </a:p>
          <a:p>
            <a:pPr>
              <a:buFontTx/>
              <a:buChar char="-"/>
            </a:pPr>
            <a:r>
              <a:rPr lang="fr-FR" sz="2400" dirty="0">
                <a:solidFill>
                  <a:srgbClr val="000000"/>
                </a:solidFill>
              </a:rPr>
              <a:t>Ann : proposer rapidement une date de réunion pour la rentrée.</a:t>
            </a:r>
          </a:p>
          <a:p>
            <a:pPr>
              <a:buFontTx/>
              <a:buChar char="-"/>
            </a:pPr>
            <a:r>
              <a:rPr lang="fr-FR" sz="2400" dirty="0">
                <a:solidFill>
                  <a:srgbClr val="000000"/>
                </a:solidFill>
              </a:rPr>
              <a:t>Chacun de notre côté… y réfléchir </a:t>
            </a:r>
            <a:r>
              <a:rPr lang="fr-FR" sz="2400" dirty="0">
                <a:solidFill>
                  <a:srgbClr val="000000"/>
                </a:solidFill>
                <a:sym typeface="Wingdings" panose="05000000000000000000" pitchFamily="2" charset="2"/>
              </a:rPr>
              <a:t></a:t>
            </a:r>
            <a:endParaRPr lang="fr-FR" sz="2400" dirty="0">
              <a:solidFill>
                <a:srgbClr val="000000"/>
              </a:solidFill>
            </a:endParaRPr>
          </a:p>
          <a:p>
            <a:endParaRPr lang="fr-FR" sz="2400" dirty="0">
              <a:solidFill>
                <a:srgbClr val="000000"/>
              </a:solidFill>
            </a:endParaRPr>
          </a:p>
        </p:txBody>
      </p:sp>
    </p:spTree>
    <p:extLst>
      <p:ext uri="{BB962C8B-B14F-4D97-AF65-F5344CB8AC3E}">
        <p14:creationId xmlns:p14="http://schemas.microsoft.com/office/powerpoint/2010/main" val="250599593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581</Words>
  <Application>Microsoft Macintosh PowerPoint</Application>
  <PresentationFormat>Grand écran</PresentationFormat>
  <Paragraphs>88</Paragraphs>
  <Slides>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8</vt:i4>
      </vt:variant>
    </vt:vector>
  </HeadingPairs>
  <TitlesOfParts>
    <vt:vector size="14" baseType="lpstr">
      <vt:lpstr>Arial</vt:lpstr>
      <vt:lpstr>Calibri</vt:lpstr>
      <vt:lpstr>Calibri Light</vt:lpstr>
      <vt:lpstr>Times New Roman</vt:lpstr>
      <vt:lpstr>Wingdings</vt:lpstr>
      <vt:lpstr>Thème Office</vt:lpstr>
      <vt:lpstr>Compte rendu réunion sécurité routière Plateau</vt:lpstr>
      <vt:lpstr>La Vitesse</vt:lpstr>
      <vt:lpstr>Résultat et ajout de nos commentaires sur l’étude « cheminement » de l’entrée à la sortie de St Hilaire, réalisée en 2018</vt:lpstr>
      <vt:lpstr>Présentation PowerPoint</vt:lpstr>
      <vt:lpstr>Visibilité</vt:lpstr>
      <vt:lpstr>Solutions : aménagements et sensibilisation</vt:lpstr>
      <vt:lpstr>Présentation PowerPoint</vt:lpstr>
      <vt:lpstr>Pour avancer  </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Compte rendu réunion sécurité routière Plateau</dc:title>
  <dc:creator>Ann Herteleer</dc:creator>
  <cp:lastModifiedBy>Microsoft Office User</cp:lastModifiedBy>
  <cp:revision>3</cp:revision>
  <dcterms:created xsi:type="dcterms:W3CDTF">2019-07-10T09:55:52Z</dcterms:created>
  <dcterms:modified xsi:type="dcterms:W3CDTF">2019-11-25T16:26:50Z</dcterms:modified>
</cp:coreProperties>
</file>