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87" autoAdjust="0"/>
    <p:restoredTop sz="86400" autoAdjust="0"/>
  </p:normalViewPr>
  <p:slideViewPr>
    <p:cSldViewPr>
      <p:cViewPr varScale="1">
        <p:scale>
          <a:sx n="97" d="100"/>
          <a:sy n="97" d="100"/>
        </p:scale>
        <p:origin x="-2442" y="-4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509DB4-125E-43D3-ABCF-E23654BC114D}" type="datetimeFigureOut">
              <a:rPr lang="fr-FR" smtClean="0"/>
              <a:pPr/>
              <a:t>15/10/2012</a:t>
            </a:fld>
            <a:endParaRPr lang="fr-FR"/>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69BC96-BA84-4E35-A499-EED6F3A06FA1}" type="slidenum">
              <a:rPr lang="fr-FR" smtClean="0"/>
              <a:pPr/>
              <a:t>‹N°›</a:t>
            </a:fld>
            <a:endParaRPr lang="fr-FR"/>
          </a:p>
        </p:txBody>
      </p:sp>
    </p:spTree>
    <p:extLst>
      <p:ext uri="{BB962C8B-B14F-4D97-AF65-F5344CB8AC3E}">
        <p14:creationId xmlns:p14="http://schemas.microsoft.com/office/powerpoint/2010/main" val="3292277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52500" y="685800"/>
            <a:ext cx="4953000" cy="3429000"/>
          </a:xfrm>
        </p:spPr>
      </p:sp>
      <p:sp>
        <p:nvSpPr>
          <p:cNvPr id="3" name="Espace réservé des commentaires 2"/>
          <p:cNvSpPr>
            <a:spLocks noGrp="1"/>
          </p:cNvSpPr>
          <p:nvPr>
            <p:ph type="body" idx="1"/>
          </p:nvPr>
        </p:nvSpPr>
        <p:spPr/>
        <p:txBody>
          <a:bodyPr/>
          <a:lstStyle/>
          <a:p>
            <a:r>
              <a:rPr lang="fr-FR" dirty="0" smtClean="0"/>
              <a:t>1</a:t>
            </a:r>
            <a:endParaRPr lang="fr-FR" dirty="0"/>
          </a:p>
        </p:txBody>
      </p:sp>
      <p:sp>
        <p:nvSpPr>
          <p:cNvPr id="4" name="Espace réservé du numéro de diapositive 3"/>
          <p:cNvSpPr>
            <a:spLocks noGrp="1"/>
          </p:cNvSpPr>
          <p:nvPr>
            <p:ph type="sldNum" sz="quarter" idx="10"/>
          </p:nvPr>
        </p:nvSpPr>
        <p:spPr/>
        <p:txBody>
          <a:bodyPr/>
          <a:lstStyle/>
          <a:p>
            <a:fld id="{AE69BC96-BA84-4E35-A499-EED6F3A06FA1}" type="slidenum">
              <a:rPr lang="fr-FR" smtClean="0"/>
              <a:pPr/>
              <a:t>1</a:t>
            </a:fld>
            <a:endParaRPr lang="fr-FR"/>
          </a:p>
        </p:txBody>
      </p:sp>
    </p:spTree>
    <p:extLst>
      <p:ext uri="{BB962C8B-B14F-4D97-AF65-F5344CB8AC3E}">
        <p14:creationId xmlns:p14="http://schemas.microsoft.com/office/powerpoint/2010/main" val="1519665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52500" y="685800"/>
            <a:ext cx="4953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E69BC96-BA84-4E35-A499-EED6F3A06FA1}" type="slidenum">
              <a:rPr lang="fr-FR" smtClean="0"/>
              <a:pPr/>
              <a:t>2</a:t>
            </a:fld>
            <a:endParaRPr lang="fr-FR"/>
          </a:p>
        </p:txBody>
      </p:sp>
    </p:spTree>
    <p:extLst>
      <p:ext uri="{BB962C8B-B14F-4D97-AF65-F5344CB8AC3E}">
        <p14:creationId xmlns:p14="http://schemas.microsoft.com/office/powerpoint/2010/main" val="2604759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6"/>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31295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28614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9"/>
            <a:ext cx="222885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95300" y="274639"/>
            <a:ext cx="652145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321814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369111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416025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118105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396494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101180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161204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84271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F372977-0EB9-4FFE-8370-DED55AD8C8FE}" type="datetimeFigureOut">
              <a:rPr lang="fr-FR" smtClean="0"/>
              <a:pPr/>
              <a:t>15/10/2012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6E96ED-9DAE-4AF2-B0F4-C97C345B9971}" type="slidenum">
              <a:rPr lang="fr-FR" smtClean="0"/>
              <a:pPr/>
              <a:t>‹N°›</a:t>
            </a:fld>
            <a:endParaRPr lang="fr-FR"/>
          </a:p>
        </p:txBody>
      </p:sp>
    </p:spTree>
    <p:extLst>
      <p:ext uri="{BB962C8B-B14F-4D97-AF65-F5344CB8AC3E}">
        <p14:creationId xmlns:p14="http://schemas.microsoft.com/office/powerpoint/2010/main" val="68857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72977-0EB9-4FFE-8370-DED55AD8C8FE}" type="datetimeFigureOut">
              <a:rPr lang="fr-FR" smtClean="0"/>
              <a:pPr/>
              <a:t>15/10/2012</a:t>
            </a:fld>
            <a:endParaRPr lang="fr-FR"/>
          </a:p>
        </p:txBody>
      </p:sp>
      <p:sp>
        <p:nvSpPr>
          <p:cNvPr id="5" name="Espace réservé du pied de page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E96ED-9DAE-4AF2-B0F4-C97C345B9971}" type="slidenum">
              <a:rPr lang="fr-FR" smtClean="0"/>
              <a:pPr/>
              <a:t>‹N°›</a:t>
            </a:fld>
            <a:endParaRPr lang="fr-FR"/>
          </a:p>
        </p:txBody>
      </p:sp>
    </p:spTree>
    <p:extLst>
      <p:ext uri="{BB962C8B-B14F-4D97-AF65-F5344CB8AC3E}">
        <p14:creationId xmlns:p14="http://schemas.microsoft.com/office/powerpoint/2010/main" val="207024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6.emf"/><Relationship Id="rId4" Type="http://schemas.openxmlformats.org/officeDocument/2006/relationships/hyperlink" Target="http://moparis.canalblog.com/" TargetMode="External"/><Relationship Id="rId9" Type="http://schemas.openxmlformats.org/officeDocument/2006/relationships/hyperlink" Target="http://lelien75013.canalblog.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Zone de texte 2"/>
          <p:cNvSpPr txBox="1">
            <a:spLocks noChangeArrowheads="1"/>
          </p:cNvSpPr>
          <p:nvPr/>
        </p:nvSpPr>
        <p:spPr bwMode="auto">
          <a:xfrm>
            <a:off x="7430368" y="3532674"/>
            <a:ext cx="2475667" cy="2641749"/>
          </a:xfrm>
          <a:prstGeom prst="rect">
            <a:avLst/>
          </a:prstGeom>
          <a:noFill/>
          <a:ln w="12700">
            <a:solidFill>
              <a:srgbClr val="FF0000"/>
            </a:solidFill>
            <a:miter lim="800000"/>
            <a:headEnd/>
            <a:tailEnd/>
          </a:ln>
          <a:scene3d>
            <a:camera prst="legacyObliqueBottomLeft"/>
            <a:lightRig rig="legacyFlat3" dir="t"/>
          </a:scene3d>
          <a:sp3d extrusionH="430200" prstMaterial="legacyMatte">
            <a:bevelT w="13500" h="13500" prst="angle"/>
            <a:bevelB w="13500" h="13500" prst="angle"/>
            <a:extrusionClr>
              <a:srgbClr val="FFFFFF"/>
            </a:extrusionClr>
          </a:sp3d>
        </p:spPr>
        <p:txBody>
          <a:bodyPr vert="horz" wrap="square" lIns="91440" tIns="45720" rIns="91440" bIns="45720" numCol="1" anchor="ctr" anchorCtr="0" compatLnSpc="1">
            <a:prstTxWarp prst="textNoShape">
              <a:avLst/>
            </a:prstTxWarp>
            <a:spAutoFit/>
            <a:flatTx/>
          </a:bodyPr>
          <a:lstStyle/>
          <a:p>
            <a:pPr marL="0" marR="0" lvl="0" indent="0" defTabSz="914400" rtl="0" eaLnBrk="1" fontAlgn="base" latinLnBrk="0" hangingPunct="1">
              <a:lnSpc>
                <a:spcPct val="100000"/>
              </a:lnSpc>
              <a:spcBef>
                <a:spcPct val="0"/>
              </a:spcBef>
              <a:spcAft>
                <a:spcPts val="1000"/>
              </a:spcAft>
              <a:buClrTx/>
              <a:buSzTx/>
              <a:buFontTx/>
              <a:buNone/>
              <a:tabLst/>
            </a:pPr>
            <a:endParaRPr kumimoji="0" lang="fr-FR" sz="1100" b="1" i="1" u="none" strike="noStrike" cap="none" normalizeH="0" baseline="0" dirty="0" smtClean="0">
              <a:ln>
                <a:noFill/>
              </a:ln>
              <a:solidFill>
                <a:schemeClr val="tx1"/>
              </a:solidFill>
              <a:effectLst/>
              <a:latin typeface="Calibri" pitchFamily="34" charset="0"/>
              <a:cs typeface="Arial" pitchFamily="34" charset="0"/>
            </a:endParaRPr>
          </a:p>
          <a:p>
            <a:pPr lvl="0" fontAlgn="base">
              <a:spcBef>
                <a:spcPct val="0"/>
              </a:spcBef>
              <a:spcAft>
                <a:spcPts val="1000"/>
              </a:spcAft>
            </a:pPr>
            <a:r>
              <a:rPr kumimoji="0" lang="fr-FR" sz="1200" b="1" u="none" strike="noStrike" cap="none" normalizeH="0" baseline="0" dirty="0" smtClean="0">
                <a:ln>
                  <a:noFill/>
                </a:ln>
                <a:solidFill>
                  <a:schemeClr val="tx1"/>
                </a:solidFill>
                <a:effectLst/>
                <a:latin typeface="Calibri" pitchFamily="34" charset="0"/>
                <a:cs typeface="Arial" pitchFamily="34" charset="0"/>
              </a:rPr>
              <a:t>Hébergé par la Paroisse Notre-Dame de la Gare et participant à ses activités </a:t>
            </a:r>
            <a:r>
              <a:rPr lang="fr-FR" sz="1200" b="1" dirty="0">
                <a:latin typeface="Calibri" pitchFamily="34" charset="0"/>
                <a:cs typeface="Arial" pitchFamily="34" charset="0"/>
              </a:rPr>
              <a:t>, </a:t>
            </a:r>
            <a:r>
              <a:rPr lang="fr-FR" sz="1400" b="1" dirty="0" smtClean="0">
                <a:latin typeface="Calibri" pitchFamily="34" charset="0"/>
                <a:cs typeface="Arial" pitchFamily="34" charset="0"/>
              </a:rPr>
              <a:t>Le </a:t>
            </a:r>
            <a:r>
              <a:rPr kumimoji="0" lang="fr-FR" sz="1400" b="1" u="none" strike="noStrike" cap="none" normalizeH="0" baseline="0" dirty="0" smtClean="0">
                <a:ln>
                  <a:noFill/>
                </a:ln>
                <a:solidFill>
                  <a:schemeClr val="tx1"/>
                </a:solidFill>
                <a:effectLst/>
                <a:latin typeface="Calibri" pitchFamily="34" charset="0"/>
                <a:cs typeface="Arial" pitchFamily="34" charset="0"/>
              </a:rPr>
              <a:t>Lien </a:t>
            </a:r>
            <a:r>
              <a:rPr kumimoji="0" lang="fr-FR" sz="1200" b="1" u="none" strike="noStrike" cap="none" normalizeH="0" baseline="0" dirty="0" smtClean="0">
                <a:ln>
                  <a:noFill/>
                </a:ln>
                <a:solidFill>
                  <a:schemeClr val="tx1"/>
                </a:solidFill>
                <a:effectLst/>
                <a:latin typeface="Calibri" pitchFamily="34" charset="0"/>
                <a:cs typeface="Arial" pitchFamily="34" charset="0"/>
              </a:rPr>
              <a:t>est un lieu ouvert qui, en Mission ouvrière, propose des célébrations eucharistiques, des rencontres, des partages à des personnes du quartier </a:t>
            </a:r>
            <a:r>
              <a:rPr kumimoji="0" lang="fr-FR" sz="1400" b="1" u="none" strike="noStrike" cap="none" normalizeH="0" baseline="0" dirty="0" smtClean="0">
                <a:ln>
                  <a:noFill/>
                </a:ln>
                <a:solidFill>
                  <a:schemeClr val="tx1"/>
                </a:solidFill>
                <a:effectLst/>
                <a:latin typeface="Calibri" pitchFamily="34" charset="0"/>
                <a:cs typeface="Arial" pitchFamily="34" charset="0"/>
              </a:rPr>
              <a:t>de milieu populaire, </a:t>
            </a:r>
            <a:r>
              <a:rPr kumimoji="0" lang="fr-FR" sz="1200" b="1" u="none" strike="noStrike" cap="none" normalizeH="0" baseline="0" dirty="0" smtClean="0">
                <a:ln>
                  <a:noFill/>
                </a:ln>
                <a:solidFill>
                  <a:schemeClr val="tx1"/>
                </a:solidFill>
                <a:effectLst/>
                <a:latin typeface="Calibri" pitchFamily="34" charset="0"/>
                <a:cs typeface="Arial" pitchFamily="34" charset="0"/>
              </a:rPr>
              <a:t>leur famille, leurs amis, voisins, collègues et tous leurs invités,</a:t>
            </a:r>
          </a:p>
          <a:p>
            <a:pPr marL="0" marR="0" lvl="0" indent="0" defTabSz="914400" rtl="0" eaLnBrk="1" fontAlgn="base" latinLnBrk="0" hangingPunct="1">
              <a:lnSpc>
                <a:spcPct val="100000"/>
              </a:lnSpc>
              <a:spcBef>
                <a:spcPct val="0"/>
              </a:spcBef>
              <a:spcAft>
                <a:spcPts val="1000"/>
              </a:spcAft>
              <a:buClrTx/>
              <a:buSzTx/>
              <a:buFontTx/>
              <a:buNone/>
              <a:tabLst/>
            </a:pPr>
            <a:endParaRPr kumimoji="0" lang="fr-FR" sz="1200" b="1" u="none" strike="noStrike" cap="none" normalizeH="0" baseline="0" dirty="0" smtClean="0">
              <a:ln>
                <a:noFill/>
              </a:ln>
              <a:solidFill>
                <a:schemeClr val="tx1"/>
              </a:solidFill>
              <a:effectLst/>
              <a:latin typeface="Arial" pitchFamily="34" charset="0"/>
              <a:cs typeface="Arial" pitchFamily="34" charset="0"/>
            </a:endParaRPr>
          </a:p>
        </p:txBody>
      </p:sp>
      <p:pic>
        <p:nvPicPr>
          <p:cNvPr id="31" name="Imag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5280" y="4869160"/>
            <a:ext cx="1597807" cy="984034"/>
          </a:xfrm>
          <a:prstGeom prst="rect">
            <a:avLst/>
          </a:prstGeom>
        </p:spPr>
      </p:pic>
      <p:sp>
        <p:nvSpPr>
          <p:cNvPr id="4" name="Text Box 126"/>
          <p:cNvSpPr txBox="1">
            <a:spLocks noChangeArrowheads="1"/>
          </p:cNvSpPr>
          <p:nvPr/>
        </p:nvSpPr>
        <p:spPr bwMode="auto">
          <a:xfrm>
            <a:off x="-25621" y="340610"/>
            <a:ext cx="3121234" cy="5592122"/>
          </a:xfrm>
          <a:prstGeom prst="rect">
            <a:avLst/>
          </a:prstGeom>
          <a:solidFill>
            <a:schemeClr val="bg1">
              <a:lumMod val="95000"/>
            </a:schemeClr>
          </a:solidFill>
          <a:ln w="28575">
            <a:noFill/>
            <a:miter lim="800000"/>
            <a:headEnd/>
            <a:tailEnd/>
          </a:ln>
          <a:extLst/>
        </p:spPr>
        <p:txBody>
          <a:bodyPr rot="0" vert="horz" wrap="square" lIns="91440" tIns="45720" rIns="91440" bIns="45720" anchor="t" anchorCtr="0" upright="1">
            <a:noAutofit/>
          </a:bodyPr>
          <a:lstStyle/>
          <a:p>
            <a:pPr algn="just">
              <a:spcAft>
                <a:spcPts val="0"/>
              </a:spcAft>
            </a:pPr>
            <a:endParaRPr lang="fr-FR" sz="1000" dirty="0" smtClean="0">
              <a:effectLst/>
              <a:latin typeface="Comic Sans MS"/>
              <a:ea typeface="Times New Roman"/>
            </a:endParaRPr>
          </a:p>
          <a:p>
            <a:pPr algn="just">
              <a:spcAft>
                <a:spcPts val="0"/>
              </a:spcAft>
            </a:pPr>
            <a:r>
              <a:rPr lang="fr-FR" sz="1000" dirty="0" smtClean="0">
                <a:effectLst/>
                <a:latin typeface="Comic Sans MS"/>
                <a:ea typeface="Times New Roman"/>
              </a:rPr>
              <a:t>La </a:t>
            </a:r>
            <a:r>
              <a:rPr lang="fr-FR" sz="1000" dirty="0">
                <a:effectLst/>
                <a:latin typeface="Comic Sans MS"/>
                <a:ea typeface="Times New Roman"/>
              </a:rPr>
              <a:t>Mission Ouvrière est une institution d’Eglise voulue par l’assemblée des Evêques de France en 1957 pour une évangélisation privilégiée du monde ouvrier.</a:t>
            </a:r>
            <a:endParaRPr lang="fr-FR" sz="1200" dirty="0">
              <a:effectLst/>
              <a:latin typeface="Times New Roman"/>
              <a:ea typeface="Times New Roman"/>
            </a:endParaRPr>
          </a:p>
          <a:p>
            <a:pPr algn="just">
              <a:spcAft>
                <a:spcPts val="0"/>
              </a:spcAft>
            </a:pPr>
            <a:r>
              <a:rPr lang="fr-FR" sz="1000" dirty="0">
                <a:effectLst/>
                <a:latin typeface="Comic Sans MS"/>
                <a:ea typeface="Arial Unicode MS"/>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cs typeface="Tahoma"/>
              </a:rPr>
              <a:t>Elle assure une coordination entre les partenaires de l’apostolat ouvrier qui sont : l’ACE, la JOC, l’ACO, les prêtres ouvriers, les religieuses et les prêtres en lien avec la Mission Ouvrière, des diacres, la Pastorale des Migrants.</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A Paris, la Mission Ouvrière est impulsée par une équipe, elle-même placée sous l’autorité de l’un des évêques auxiliaires du Cardinal André Vingt-Trois, Mgr Renauld de </a:t>
            </a:r>
            <a:r>
              <a:rPr lang="fr-FR" sz="1000" dirty="0" err="1">
                <a:effectLst/>
                <a:latin typeface="Comic Sans MS"/>
                <a:ea typeface="Times New Roman"/>
              </a:rPr>
              <a:t>Dinechin</a:t>
            </a: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cs typeface="Tahoma"/>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La Mission Ouvrière fonctionne à Paris en « </a:t>
            </a:r>
            <a:r>
              <a:rPr lang="fr-FR" sz="1000" dirty="0" err="1">
                <a:effectLst/>
                <a:latin typeface="Comic Sans MS"/>
                <a:ea typeface="Times New Roman"/>
              </a:rPr>
              <a:t>Missol</a:t>
            </a:r>
            <a:r>
              <a:rPr lang="fr-FR" sz="1000" dirty="0">
                <a:effectLst/>
                <a:latin typeface="Comic Sans MS"/>
                <a:ea typeface="Times New Roman"/>
              </a:rPr>
              <a:t> »  (« Mission Ouvrière Locale »). Le Lien en est une, comme il en existe dans les quartiers populaires (11ème, 18ème, 19ème, 20ème,...).</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 </a:t>
            </a:r>
            <a:endParaRPr lang="fr-FR" sz="1200" dirty="0">
              <a:effectLst/>
              <a:latin typeface="Times New Roman"/>
              <a:ea typeface="Times New Roman"/>
            </a:endParaRPr>
          </a:p>
          <a:p>
            <a:pPr algn="just">
              <a:spcAft>
                <a:spcPts val="0"/>
              </a:spcAft>
            </a:pPr>
            <a:r>
              <a:rPr lang="fr-FR" sz="1000" dirty="0">
                <a:effectLst/>
                <a:latin typeface="Comic Sans MS"/>
                <a:ea typeface="Times New Roman"/>
              </a:rPr>
              <a:t>La  Mission Ouvrière à Paris a sur Internet un blog où tu trouveras l’ensemble de ce qu’elle initie, propose et tout  ce qui se vit dans  les différentes </a:t>
            </a:r>
            <a:r>
              <a:rPr lang="fr-FR" sz="1000" dirty="0" err="1">
                <a:effectLst/>
                <a:latin typeface="Comic Sans MS"/>
                <a:ea typeface="Times New Roman"/>
              </a:rPr>
              <a:t>Missols</a:t>
            </a:r>
            <a:r>
              <a:rPr lang="fr-FR" sz="1000" dirty="0">
                <a:effectLst/>
                <a:latin typeface="Comic Sans MS"/>
                <a:ea typeface="Times New Roman"/>
              </a:rPr>
              <a:t>, les Mouvements, etc. :</a:t>
            </a:r>
            <a:endParaRPr lang="fr-FR" sz="1200" dirty="0">
              <a:effectLst/>
              <a:latin typeface="Times New Roman"/>
              <a:ea typeface="Times New Roman"/>
            </a:endParaRPr>
          </a:p>
          <a:p>
            <a:pPr algn="just">
              <a:spcAft>
                <a:spcPts val="0"/>
              </a:spcAft>
            </a:pPr>
            <a:r>
              <a:rPr lang="fr-FR" sz="1000" u="sng" dirty="0">
                <a:solidFill>
                  <a:srgbClr val="0000FF"/>
                </a:solidFill>
                <a:effectLst/>
                <a:latin typeface="Comic Sans MS"/>
                <a:ea typeface="Arial Unicode MS"/>
                <a:hlinkClick r:id="rId4"/>
              </a:rPr>
              <a:t>http://moparis.canalblog.com/</a:t>
            </a:r>
            <a:endParaRPr lang="fr-FR" sz="1200" dirty="0">
              <a:effectLst/>
              <a:latin typeface="Times New Roman"/>
              <a:ea typeface="Times New Roman"/>
            </a:endParaRPr>
          </a:p>
        </p:txBody>
      </p:sp>
      <p:sp>
        <p:nvSpPr>
          <p:cNvPr id="25" name="AutoShape 114"/>
          <p:cNvSpPr>
            <a:spLocks noChangeArrowheads="1"/>
          </p:cNvSpPr>
          <p:nvPr/>
        </p:nvSpPr>
        <p:spPr bwMode="auto">
          <a:xfrm>
            <a:off x="7305710" y="6172224"/>
            <a:ext cx="2600325" cy="685800"/>
          </a:xfrm>
          <a:prstGeom prst="wedgeEllipseCallout">
            <a:avLst>
              <a:gd name="adj1" fmla="val 23487"/>
              <a:gd name="adj2" fmla="val -88739"/>
            </a:avLst>
          </a:prstGeom>
          <a:solidFill>
            <a:schemeClr val="accent2">
              <a:lumMod val="20000"/>
              <a:lumOff val="80000"/>
            </a:schemeClr>
          </a:solidFill>
          <a:ln w="12700">
            <a:solidFill>
              <a:srgbClr val="FF0000"/>
            </a:solidFill>
            <a:miter lim="800000"/>
            <a:headEnd/>
            <a:tailEnd/>
          </a:ln>
        </p:spPr>
        <p:txBody>
          <a:bodyPr rot="0" vert="horz" wrap="square" lIns="91440" tIns="45720" rIns="91440" bIns="45720" anchor="t" anchorCtr="0" upright="1">
            <a:noAutofit/>
          </a:bodyPr>
          <a:lstStyle/>
          <a:p>
            <a:pPr algn="just">
              <a:spcAft>
                <a:spcPts val="0"/>
              </a:spcAft>
            </a:pPr>
            <a:r>
              <a:rPr lang="fr-FR" sz="800">
                <a:solidFill>
                  <a:srgbClr val="000000"/>
                </a:solidFill>
                <a:effectLst/>
                <a:latin typeface="Comic Sans MS"/>
                <a:ea typeface="Times New Roman"/>
              </a:rPr>
              <a:t> </a:t>
            </a:r>
            <a:endParaRPr lang="fr-FR" sz="1200">
              <a:effectLst/>
              <a:latin typeface="Times New Roman"/>
              <a:ea typeface="Times New Roman"/>
            </a:endParaRPr>
          </a:p>
        </p:txBody>
      </p:sp>
      <p:sp>
        <p:nvSpPr>
          <p:cNvPr id="9" name="AutoShape 139"/>
          <p:cNvSpPr>
            <a:spLocks noChangeArrowheads="1"/>
          </p:cNvSpPr>
          <p:nvPr/>
        </p:nvSpPr>
        <p:spPr bwMode="auto">
          <a:xfrm>
            <a:off x="-1" y="5822177"/>
            <a:ext cx="2973115" cy="928694"/>
          </a:xfrm>
          <a:prstGeom prst="wedgeEllipseCallout">
            <a:avLst>
              <a:gd name="adj1" fmla="val 27813"/>
              <a:gd name="adj2" fmla="val -64130"/>
            </a:avLst>
          </a:prstGeom>
          <a:gradFill rotWithShape="0">
            <a:gsLst>
              <a:gs pos="0">
                <a:srgbClr val="66CCFF"/>
              </a:gs>
              <a:gs pos="100000">
                <a:srgbClr val="FFFFFF"/>
              </a:gs>
            </a:gsLst>
            <a:path path="rect">
              <a:fillToRect l="50000" t="50000" r="50000" b="50000"/>
            </a:path>
          </a:gradFill>
          <a:ln w="25400">
            <a:solidFill>
              <a:srgbClr val="00B0F0"/>
            </a:solidFill>
            <a:miter lim="800000"/>
            <a:headEnd/>
            <a:tailEnd/>
          </a:ln>
        </p:spPr>
        <p:txBody>
          <a:bodyPr rot="0" vert="horz" wrap="square" lIns="91440" tIns="45720" rIns="91440" bIns="45720" anchor="t" anchorCtr="0" upright="1">
            <a:noAutofit/>
          </a:bodyPr>
          <a:lstStyle/>
          <a:p>
            <a:pPr algn="just">
              <a:spcAft>
                <a:spcPts val="0"/>
              </a:spcAft>
            </a:pPr>
            <a:r>
              <a:rPr lang="fr-FR" sz="800">
                <a:solidFill>
                  <a:srgbClr val="000000"/>
                </a:solidFill>
                <a:effectLst/>
                <a:latin typeface="Comic Sans MS"/>
                <a:ea typeface="Times New Roman"/>
              </a:rPr>
              <a:t> </a:t>
            </a:r>
            <a:endParaRPr lang="fr-FR" sz="1200">
              <a:effectLst/>
              <a:latin typeface="Times New Roman"/>
              <a:ea typeface="Times New Roman"/>
            </a:endParaRPr>
          </a:p>
        </p:txBody>
      </p:sp>
      <p:pic>
        <p:nvPicPr>
          <p:cNvPr id="2" name="Image 1" descr="CarreSiteJaune"/>
          <p:cNvPicPr/>
          <p:nvPr/>
        </p:nvPicPr>
        <p:blipFill>
          <a:blip r:embed="rId5">
            <a:extLst>
              <a:ext uri="{28A0092B-C50C-407E-A947-70E740481C1C}">
                <a14:useLocalDpi xmlns:a14="http://schemas.microsoft.com/office/drawing/2010/main" val="0"/>
              </a:ext>
            </a:extLst>
          </a:blip>
          <a:srcRect/>
          <a:stretch>
            <a:fillRect/>
          </a:stretch>
        </p:blipFill>
        <p:spPr bwMode="auto">
          <a:xfrm>
            <a:off x="7522402" y="228592"/>
            <a:ext cx="2228850" cy="2057400"/>
          </a:xfrm>
          <a:prstGeom prst="rect">
            <a:avLst/>
          </a:prstGeom>
          <a:noFill/>
        </p:spPr>
      </p:pic>
      <p:pic>
        <p:nvPicPr>
          <p:cNvPr id="5" name="Image 4" descr="LogoDiocese"/>
          <p:cNvPicPr/>
          <p:nvPr/>
        </p:nvPicPr>
        <p:blipFill>
          <a:blip r:embed="rId6">
            <a:extLst>
              <a:ext uri="{28A0092B-C50C-407E-A947-70E740481C1C}">
                <a14:useLocalDpi xmlns:a14="http://schemas.microsoft.com/office/drawing/2010/main" val="0"/>
              </a:ext>
            </a:extLst>
          </a:blip>
          <a:srcRect/>
          <a:stretch>
            <a:fillRect/>
          </a:stretch>
        </p:blipFill>
        <p:spPr bwMode="auto">
          <a:xfrm>
            <a:off x="1017639" y="2233553"/>
            <a:ext cx="983033" cy="907415"/>
          </a:xfrm>
          <a:prstGeom prst="rect">
            <a:avLst/>
          </a:prstGeom>
          <a:noFill/>
        </p:spPr>
      </p:pic>
      <p:pic>
        <p:nvPicPr>
          <p:cNvPr id="6" name="Image 5" descr="LogoMO1"/>
          <p:cNvPicPr/>
          <p:nvPr/>
        </p:nvPicPr>
        <p:blipFill>
          <a:blip r:embed="rId7">
            <a:extLst>
              <a:ext uri="{28A0092B-C50C-407E-A947-70E740481C1C}">
                <a14:useLocalDpi xmlns:a14="http://schemas.microsoft.com/office/drawing/2010/main" val="0"/>
              </a:ext>
            </a:extLst>
          </a:blip>
          <a:srcRect/>
          <a:stretch>
            <a:fillRect/>
          </a:stretch>
        </p:blipFill>
        <p:spPr bwMode="auto">
          <a:xfrm>
            <a:off x="1960" y="2226568"/>
            <a:ext cx="990600" cy="914400"/>
          </a:xfrm>
          <a:prstGeom prst="rect">
            <a:avLst/>
          </a:prstGeom>
          <a:noFill/>
        </p:spPr>
      </p:pic>
      <p:pic>
        <p:nvPicPr>
          <p:cNvPr id="7" name="Image 6" descr="VilletteLogoBienvenue"/>
          <p:cNvPicPr/>
          <p:nvPr/>
        </p:nvPicPr>
        <p:blipFill>
          <a:blip r:embed="rId8">
            <a:extLst>
              <a:ext uri="{28A0092B-C50C-407E-A947-70E740481C1C}">
                <a14:useLocalDpi xmlns:a14="http://schemas.microsoft.com/office/drawing/2010/main" val="0"/>
              </a:ext>
            </a:extLst>
          </a:blip>
          <a:srcRect/>
          <a:stretch>
            <a:fillRect/>
          </a:stretch>
        </p:blipFill>
        <p:spPr bwMode="auto">
          <a:xfrm>
            <a:off x="2010903" y="2244062"/>
            <a:ext cx="1015991" cy="824898"/>
          </a:xfrm>
          <a:prstGeom prst="rect">
            <a:avLst/>
          </a:prstGeom>
          <a:noFill/>
        </p:spPr>
      </p:pic>
      <p:sp>
        <p:nvSpPr>
          <p:cNvPr id="8" name="Text Box 140"/>
          <p:cNvSpPr txBox="1">
            <a:spLocks noChangeArrowheads="1"/>
          </p:cNvSpPr>
          <p:nvPr/>
        </p:nvSpPr>
        <p:spPr bwMode="auto">
          <a:xfrm>
            <a:off x="-163520" y="6016117"/>
            <a:ext cx="3397032" cy="734754"/>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1000" i="1" dirty="0" smtClean="0">
                <a:effectLst/>
                <a:latin typeface="Comic Sans MS"/>
                <a:ea typeface="Times New Roman"/>
              </a:rPr>
              <a:t>N’hésite </a:t>
            </a:r>
            <a:r>
              <a:rPr lang="fr-FR" sz="1000" i="1" dirty="0">
                <a:effectLst/>
                <a:latin typeface="Comic Sans MS"/>
                <a:ea typeface="Times New Roman"/>
              </a:rPr>
              <a:t>pas </a:t>
            </a:r>
            <a:r>
              <a:rPr lang="fr-FR" sz="1000" i="1" dirty="0" smtClean="0">
                <a:effectLst/>
                <a:latin typeface="Comic Sans MS"/>
                <a:ea typeface="Times New Roman"/>
              </a:rPr>
              <a:t> te renseigner, à </a:t>
            </a:r>
            <a:r>
              <a:rPr lang="fr-FR" sz="1000" i="1" dirty="0">
                <a:effectLst/>
                <a:latin typeface="Comic Sans MS"/>
                <a:ea typeface="Times New Roman"/>
              </a:rPr>
              <a:t>en parler </a:t>
            </a:r>
            <a:endParaRPr lang="fr-FR" sz="1200" dirty="0">
              <a:effectLst/>
              <a:latin typeface="Times New Roman"/>
              <a:ea typeface="Times New Roman"/>
            </a:endParaRPr>
          </a:p>
          <a:p>
            <a:pPr algn="ctr">
              <a:spcAft>
                <a:spcPts val="0"/>
              </a:spcAft>
            </a:pPr>
            <a:r>
              <a:rPr lang="fr-FR" sz="1000" i="1" dirty="0">
                <a:effectLst/>
                <a:latin typeface="Comic Sans MS"/>
                <a:ea typeface="Times New Roman"/>
              </a:rPr>
              <a:t>autour de </a:t>
            </a:r>
            <a:r>
              <a:rPr lang="fr-FR" sz="1000" i="1" dirty="0" smtClean="0">
                <a:effectLst/>
                <a:latin typeface="Comic Sans MS"/>
                <a:ea typeface="Times New Roman"/>
              </a:rPr>
              <a:t>toi,… A  </a:t>
            </a:r>
            <a:r>
              <a:rPr lang="fr-FR" sz="1000" i="1" dirty="0" smtClean="0">
                <a:latin typeface="Comic Sans MS"/>
                <a:ea typeface="Times New Roman"/>
              </a:rPr>
              <a:t>Paris, comme  en  banlieue,  </a:t>
            </a:r>
            <a:endParaRPr lang="fr-FR" sz="1200" dirty="0">
              <a:effectLst/>
              <a:latin typeface="Times New Roman"/>
              <a:ea typeface="Times New Roman"/>
            </a:endParaRPr>
          </a:p>
          <a:p>
            <a:pPr algn="ctr">
              <a:spcAft>
                <a:spcPts val="0"/>
              </a:spcAft>
            </a:pPr>
            <a:r>
              <a:rPr lang="fr-FR" sz="1000" i="1" dirty="0">
                <a:latin typeface="Comic Sans MS"/>
                <a:ea typeface="Times New Roman"/>
              </a:rPr>
              <a:t>l</a:t>
            </a:r>
            <a:r>
              <a:rPr lang="fr-FR" sz="1000" i="1" dirty="0" smtClean="0">
                <a:effectLst/>
                <a:latin typeface="Comic Sans MS"/>
                <a:ea typeface="Times New Roman"/>
              </a:rPr>
              <a:t>a </a:t>
            </a:r>
            <a:r>
              <a:rPr lang="fr-FR" sz="1000" i="1" dirty="0">
                <a:effectLst/>
                <a:latin typeface="Comic Sans MS"/>
                <a:ea typeface="Times New Roman"/>
              </a:rPr>
              <a:t>Mission </a:t>
            </a:r>
            <a:r>
              <a:rPr lang="fr-FR" sz="1000" i="1" dirty="0" smtClean="0">
                <a:effectLst/>
                <a:latin typeface="Comic Sans MS"/>
                <a:ea typeface="Times New Roman"/>
              </a:rPr>
              <a:t>ouvrière </a:t>
            </a:r>
            <a:r>
              <a:rPr lang="fr-FR" sz="1000" i="1" dirty="0">
                <a:effectLst/>
                <a:latin typeface="Comic Sans MS"/>
                <a:ea typeface="Times New Roman"/>
              </a:rPr>
              <a:t>accueille chacun </a:t>
            </a:r>
            <a:endParaRPr lang="fr-FR" sz="1000" i="1" dirty="0" smtClean="0">
              <a:effectLst/>
              <a:latin typeface="Comic Sans MS"/>
              <a:ea typeface="Times New Roman"/>
            </a:endParaRPr>
          </a:p>
          <a:p>
            <a:pPr algn="ctr">
              <a:spcAft>
                <a:spcPts val="0"/>
              </a:spcAft>
            </a:pPr>
            <a:r>
              <a:rPr lang="fr-FR" sz="1000" i="1" dirty="0" smtClean="0">
                <a:effectLst/>
                <a:latin typeface="Comic Sans MS"/>
                <a:ea typeface="Times New Roman"/>
              </a:rPr>
              <a:t>avec joie.! </a:t>
            </a:r>
            <a:r>
              <a:rPr lang="fr-FR" sz="1000" b="1" i="1" dirty="0">
                <a:solidFill>
                  <a:srgbClr val="000000"/>
                </a:solidFill>
                <a:effectLst/>
                <a:latin typeface="Comic Sans MS"/>
              </a:rPr>
              <a:t> </a:t>
            </a:r>
            <a:endParaRPr lang="fr-FR" sz="1000" b="1" dirty="0">
              <a:solidFill>
                <a:srgbClr val="000000"/>
              </a:solidFill>
              <a:effectLst/>
              <a:latin typeface="Comic Sans MS"/>
            </a:endParaRPr>
          </a:p>
        </p:txBody>
      </p:sp>
      <p:sp>
        <p:nvSpPr>
          <p:cNvPr id="10" name="Text Box 8"/>
          <p:cNvSpPr txBox="1">
            <a:spLocks noChangeArrowheads="1"/>
          </p:cNvSpPr>
          <p:nvPr/>
        </p:nvSpPr>
        <p:spPr bwMode="auto">
          <a:xfrm>
            <a:off x="3588834" y="1412776"/>
            <a:ext cx="3314383" cy="3810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fr-FR" sz="1600" b="1" kern="0" dirty="0">
                <a:solidFill>
                  <a:srgbClr val="000000"/>
                </a:solidFill>
                <a:effectLst/>
                <a:latin typeface="Comic Sans MS"/>
              </a:rPr>
              <a:t>Célébrations – </a:t>
            </a:r>
            <a:r>
              <a:rPr lang="fr-FR" sz="1600" b="1" kern="0" dirty="0" smtClean="0">
                <a:solidFill>
                  <a:srgbClr val="000000"/>
                </a:solidFill>
                <a:effectLst/>
                <a:latin typeface="Comic Sans MS"/>
              </a:rPr>
              <a:t>à 18h30</a:t>
            </a:r>
            <a:endParaRPr lang="fr-FR" sz="1500" b="1" kern="0" dirty="0">
              <a:solidFill>
                <a:srgbClr val="000000"/>
              </a:solidFill>
              <a:effectLst/>
              <a:latin typeface="Comic Sans MS"/>
            </a:endParaRPr>
          </a:p>
        </p:txBody>
      </p:sp>
      <p:sp>
        <p:nvSpPr>
          <p:cNvPr id="11" name="Text Box 9"/>
          <p:cNvSpPr txBox="1">
            <a:spLocks noChangeArrowheads="1"/>
          </p:cNvSpPr>
          <p:nvPr/>
        </p:nvSpPr>
        <p:spPr bwMode="auto">
          <a:xfrm>
            <a:off x="3624377" y="1778934"/>
            <a:ext cx="3356899" cy="18288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FR" sz="1200" dirty="0" smtClean="0">
                <a:effectLst/>
                <a:latin typeface="Comic Sans MS"/>
                <a:ea typeface="Times New Roman"/>
              </a:rPr>
              <a:t>Samedi 20 octobre 2012</a:t>
            </a:r>
            <a:endParaRPr lang="fr-FR" sz="1200" dirty="0" smtClean="0">
              <a:effectLst/>
              <a:latin typeface="Times New Roman"/>
              <a:ea typeface="Times New Roman"/>
            </a:endParaRPr>
          </a:p>
          <a:p>
            <a:pPr>
              <a:spcAft>
                <a:spcPts val="0"/>
              </a:spcAft>
            </a:pPr>
            <a:r>
              <a:rPr lang="fr-FR" sz="1200" dirty="0" smtClean="0">
                <a:effectLst/>
                <a:latin typeface="Comic Sans MS"/>
                <a:ea typeface="Times New Roman"/>
              </a:rPr>
              <a:t>Samedi 1</a:t>
            </a:r>
            <a:r>
              <a:rPr lang="fr-FR" sz="1200" baseline="30000" dirty="0" smtClean="0">
                <a:effectLst/>
                <a:latin typeface="Comic Sans MS"/>
                <a:ea typeface="Times New Roman"/>
              </a:rPr>
              <a:t>er</a:t>
            </a:r>
            <a:r>
              <a:rPr lang="fr-FR" sz="1200" dirty="0" smtClean="0">
                <a:effectLst/>
                <a:latin typeface="Comic Sans MS"/>
                <a:ea typeface="Times New Roman"/>
              </a:rPr>
              <a:t> décembre 2012</a:t>
            </a:r>
            <a:br>
              <a:rPr lang="fr-FR" sz="1200" dirty="0" smtClean="0">
                <a:effectLst/>
                <a:latin typeface="Comic Sans MS"/>
                <a:ea typeface="Times New Roman"/>
              </a:rPr>
            </a:br>
            <a:r>
              <a:rPr lang="fr-FR" sz="1200" dirty="0" smtClean="0">
                <a:effectLst/>
                <a:latin typeface="Comic Sans MS"/>
                <a:ea typeface="Times New Roman"/>
              </a:rPr>
              <a:t>Samedi 12 janvier 2013</a:t>
            </a:r>
            <a:endParaRPr lang="fr-FR" sz="1200" dirty="0" smtClean="0">
              <a:effectLst/>
              <a:latin typeface="Times New Roman"/>
              <a:ea typeface="Times New Roman"/>
            </a:endParaRPr>
          </a:p>
          <a:p>
            <a:pPr indent="449580">
              <a:spcAft>
                <a:spcPts val="0"/>
              </a:spcAft>
            </a:pPr>
            <a:r>
              <a:rPr lang="fr-FR" sz="1200" dirty="0" smtClean="0">
                <a:effectLst/>
                <a:latin typeface="Comic Sans MS"/>
                <a:ea typeface="Times New Roman"/>
              </a:rPr>
              <a:t>avec </a:t>
            </a:r>
            <a:r>
              <a:rPr lang="fr-FR" sz="1200" dirty="0">
                <a:effectLst/>
                <a:latin typeface="Comic Sans MS"/>
                <a:ea typeface="Times New Roman"/>
              </a:rPr>
              <a:t>le repas de Noël !</a:t>
            </a:r>
            <a:endParaRPr lang="fr-FR" sz="1200" dirty="0">
              <a:effectLst/>
              <a:latin typeface="Times New Roman"/>
              <a:ea typeface="Times New Roman"/>
            </a:endParaRPr>
          </a:p>
          <a:p>
            <a:pPr>
              <a:spcAft>
                <a:spcPts val="0"/>
              </a:spcAft>
            </a:pPr>
            <a:r>
              <a:rPr lang="fr-FR" sz="1200" dirty="0">
                <a:effectLst/>
                <a:latin typeface="Comic Sans MS"/>
                <a:ea typeface="Times New Roman"/>
              </a:rPr>
              <a:t>Samedi  16 mars 2013</a:t>
            </a:r>
            <a:endParaRPr lang="fr-FR" sz="1200" dirty="0">
              <a:effectLst/>
              <a:latin typeface="Times New Roman"/>
              <a:ea typeface="Times New Roman"/>
            </a:endParaRPr>
          </a:p>
          <a:p>
            <a:pPr>
              <a:spcAft>
                <a:spcPts val="0"/>
              </a:spcAft>
            </a:pPr>
            <a:r>
              <a:rPr lang="fr-FR" sz="1200" dirty="0">
                <a:effectLst/>
                <a:latin typeface="Comic Sans MS"/>
                <a:ea typeface="Times New Roman"/>
              </a:rPr>
              <a:t>Samedi 27 avril 2013</a:t>
            </a:r>
            <a:endParaRPr lang="fr-FR" sz="1200" dirty="0">
              <a:effectLst/>
              <a:latin typeface="Times New Roman"/>
              <a:ea typeface="Times New Roman"/>
            </a:endParaRPr>
          </a:p>
          <a:p>
            <a:pPr>
              <a:spcAft>
                <a:spcPts val="0"/>
              </a:spcAft>
            </a:pPr>
            <a:r>
              <a:rPr lang="fr-FR" sz="1200" dirty="0">
                <a:effectLst/>
                <a:latin typeface="Comic Sans MS"/>
                <a:ea typeface="Times New Roman"/>
              </a:rPr>
              <a:t>Samedi 15 juin 2013 </a:t>
            </a:r>
            <a:endParaRPr lang="fr-FR" sz="1200" dirty="0">
              <a:effectLst/>
              <a:latin typeface="Times New Roman"/>
              <a:ea typeface="Times New Roman"/>
            </a:endParaRPr>
          </a:p>
          <a:p>
            <a:pPr indent="449580">
              <a:spcAft>
                <a:spcPts val="0"/>
              </a:spcAft>
            </a:pPr>
            <a:r>
              <a:rPr lang="fr-FR" sz="1200" dirty="0">
                <a:effectLst/>
                <a:latin typeface="Comic Sans MS"/>
                <a:ea typeface="Times New Roman"/>
              </a:rPr>
              <a:t>avec le repas dans le jardin !</a:t>
            </a:r>
            <a:endParaRPr lang="fr-FR" sz="1200" dirty="0">
              <a:effectLst/>
              <a:latin typeface="Times New Roman"/>
              <a:ea typeface="Times New Roman"/>
            </a:endParaRPr>
          </a:p>
          <a:p>
            <a:pPr>
              <a:spcAft>
                <a:spcPts val="0"/>
              </a:spcAft>
            </a:pPr>
            <a:r>
              <a:rPr lang="fr-FR" sz="1200" dirty="0">
                <a:effectLst/>
                <a:latin typeface="Comic Sans MS"/>
                <a:ea typeface="Times New Roman"/>
              </a:rPr>
              <a:t> </a:t>
            </a:r>
            <a:endParaRPr lang="fr-FR" sz="1200" dirty="0">
              <a:effectLst/>
              <a:latin typeface="Times New Roman"/>
              <a:ea typeface="Times New Roman"/>
            </a:endParaRPr>
          </a:p>
        </p:txBody>
      </p:sp>
      <p:sp>
        <p:nvSpPr>
          <p:cNvPr id="13" name="Text Box 14"/>
          <p:cNvSpPr txBox="1">
            <a:spLocks noChangeArrowheads="1"/>
          </p:cNvSpPr>
          <p:nvPr/>
        </p:nvSpPr>
        <p:spPr bwMode="auto">
          <a:xfrm>
            <a:off x="3704861" y="3607734"/>
            <a:ext cx="3467100" cy="8001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FR" sz="1200" dirty="0">
                <a:effectLst/>
                <a:latin typeface="Comic Sans MS"/>
                <a:ea typeface="Times New Roman"/>
              </a:rPr>
              <a:t>Samedi  8 décembre 2012</a:t>
            </a:r>
            <a:endParaRPr lang="fr-FR" sz="1200" dirty="0">
              <a:effectLst/>
              <a:latin typeface="Times New Roman"/>
              <a:ea typeface="Times New Roman"/>
            </a:endParaRPr>
          </a:p>
          <a:p>
            <a:pPr>
              <a:spcAft>
                <a:spcPts val="0"/>
              </a:spcAft>
            </a:pPr>
            <a:r>
              <a:rPr lang="fr-FR" sz="1200" dirty="0">
                <a:effectLst/>
                <a:latin typeface="Comic Sans MS"/>
                <a:ea typeface="Times New Roman"/>
              </a:rPr>
              <a:t>Samedi 26 janvier 2013</a:t>
            </a:r>
            <a:endParaRPr lang="fr-FR" sz="1200" dirty="0">
              <a:effectLst/>
              <a:latin typeface="Times New Roman"/>
              <a:ea typeface="Times New Roman"/>
            </a:endParaRPr>
          </a:p>
          <a:p>
            <a:pPr>
              <a:spcAft>
                <a:spcPts val="0"/>
              </a:spcAft>
              <a:tabLst>
                <a:tab pos="449580" algn="l"/>
              </a:tabLst>
            </a:pPr>
            <a:r>
              <a:rPr lang="fr-FR" sz="1200" dirty="0">
                <a:effectLst/>
                <a:latin typeface="Comic Sans MS"/>
                <a:ea typeface="Times New Roman"/>
              </a:rPr>
              <a:t>Samedi 23 mars 2013</a:t>
            </a:r>
            <a:endParaRPr lang="fr-FR" sz="1200" dirty="0">
              <a:effectLst/>
              <a:latin typeface="Times New Roman"/>
              <a:ea typeface="Times New Roman"/>
            </a:endParaRPr>
          </a:p>
          <a:p>
            <a:pPr>
              <a:spcAft>
                <a:spcPts val="0"/>
              </a:spcAft>
            </a:pPr>
            <a:r>
              <a:rPr lang="fr-FR" sz="1200" dirty="0">
                <a:effectLst/>
                <a:latin typeface="Comic Sans MS"/>
                <a:ea typeface="Times New Roman"/>
              </a:rPr>
              <a:t> </a:t>
            </a:r>
            <a:endParaRPr lang="fr-FR" sz="1200" dirty="0">
              <a:effectLst/>
              <a:latin typeface="Times New Roman"/>
              <a:ea typeface="Times New Roman"/>
            </a:endParaRPr>
          </a:p>
        </p:txBody>
      </p:sp>
      <p:sp>
        <p:nvSpPr>
          <p:cNvPr id="14" name="Text Box 110"/>
          <p:cNvSpPr txBox="1">
            <a:spLocks noChangeArrowheads="1"/>
          </p:cNvSpPr>
          <p:nvPr/>
        </p:nvSpPr>
        <p:spPr bwMode="auto">
          <a:xfrm>
            <a:off x="3637376" y="4065526"/>
            <a:ext cx="3714750" cy="6858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FR" sz="1200" dirty="0">
                <a:effectLst/>
                <a:latin typeface="Comic Sans MS"/>
                <a:ea typeface="Times New Roman"/>
              </a:rPr>
              <a:t> </a:t>
            </a:r>
            <a:endParaRPr lang="fr-FR" sz="1200" dirty="0">
              <a:effectLst/>
              <a:latin typeface="Times New Roman"/>
              <a:ea typeface="Times New Roman"/>
            </a:endParaRPr>
          </a:p>
          <a:p>
            <a:pPr>
              <a:spcAft>
                <a:spcPts val="0"/>
              </a:spcAft>
            </a:pPr>
            <a:r>
              <a:rPr lang="fr-FR" sz="1600" b="1" dirty="0" smtClean="0">
                <a:latin typeface="Comic Sans MS"/>
                <a:ea typeface="Times New Roman"/>
              </a:rPr>
              <a:t>Et d’autres rencontres,,,</a:t>
            </a:r>
            <a:endParaRPr lang="fr-FR" sz="1600" b="1" dirty="0" smtClean="0">
              <a:effectLst/>
              <a:latin typeface="Comic Sans MS"/>
              <a:ea typeface="Times New Roman"/>
            </a:endParaRPr>
          </a:p>
          <a:p>
            <a:pPr>
              <a:spcAft>
                <a:spcPts val="0"/>
              </a:spcAft>
            </a:pPr>
            <a:r>
              <a:rPr lang="fr-FR" sz="1200" dirty="0" smtClean="0">
                <a:effectLst/>
                <a:latin typeface="Comic Sans MS"/>
                <a:ea typeface="Times New Roman"/>
              </a:rPr>
              <a:t>des </a:t>
            </a:r>
            <a:r>
              <a:rPr lang="fr-FR" sz="1200" dirty="0">
                <a:effectLst/>
                <a:latin typeface="Comic Sans MS"/>
                <a:ea typeface="Times New Roman"/>
              </a:rPr>
              <a:t>dates </a:t>
            </a:r>
            <a:r>
              <a:rPr lang="fr-FR" sz="1200" dirty="0" smtClean="0">
                <a:effectLst/>
                <a:latin typeface="Comic Sans MS"/>
                <a:ea typeface="Times New Roman"/>
              </a:rPr>
              <a:t>fixées </a:t>
            </a:r>
            <a:r>
              <a:rPr lang="fr-FR" sz="1200" dirty="0">
                <a:effectLst/>
                <a:latin typeface="Comic Sans MS"/>
                <a:ea typeface="Times New Roman"/>
              </a:rPr>
              <a:t>au fil de l’année.</a:t>
            </a:r>
            <a:endParaRPr lang="fr-FR" sz="1200" dirty="0">
              <a:effectLst/>
              <a:latin typeface="Times New Roman"/>
              <a:ea typeface="Times New Roman"/>
            </a:endParaRPr>
          </a:p>
        </p:txBody>
      </p:sp>
      <p:sp>
        <p:nvSpPr>
          <p:cNvPr id="15" name="Rectangle 14"/>
          <p:cNvSpPr>
            <a:spLocks noChangeArrowheads="1"/>
          </p:cNvSpPr>
          <p:nvPr/>
        </p:nvSpPr>
        <p:spPr bwMode="auto">
          <a:xfrm>
            <a:off x="2932525" y="5877273"/>
            <a:ext cx="4021247" cy="1080135"/>
          </a:xfrm>
          <a:prstGeom prst="rect">
            <a:avLst/>
          </a:prstGeom>
          <a:noFill/>
          <a:ln>
            <a:noFill/>
          </a:ln>
          <a:extLst/>
        </p:spPr>
        <p:txBody>
          <a:bodyPr rot="0" vert="horz" wrap="square" lIns="72000" tIns="45720" rIns="72000" bIns="45720" anchor="t" anchorCtr="0" upright="1">
            <a:noAutofit/>
          </a:bodyPr>
          <a:lstStyle/>
          <a:p>
            <a:pPr algn="ctr">
              <a:spcAft>
                <a:spcPts val="0"/>
              </a:spcAft>
            </a:pPr>
            <a:r>
              <a:rPr lang="fr-FR" sz="1400" b="1" dirty="0">
                <a:solidFill>
                  <a:srgbClr val="FF0000"/>
                </a:solidFill>
                <a:effectLst/>
                <a:latin typeface="Comic Sans MS"/>
                <a:ea typeface="Times New Roman"/>
              </a:rPr>
              <a:t>Les rencontres du </a:t>
            </a:r>
            <a:r>
              <a:rPr lang="fr-FR" sz="1400" b="1" dirty="0" smtClean="0">
                <a:solidFill>
                  <a:srgbClr val="FF0000"/>
                </a:solidFill>
                <a:effectLst/>
                <a:latin typeface="Comic Sans MS"/>
                <a:ea typeface="Times New Roman"/>
              </a:rPr>
              <a:t>Lien</a:t>
            </a:r>
            <a:endParaRPr lang="fr-FR" sz="1400" b="1" dirty="0">
              <a:solidFill>
                <a:srgbClr val="FF0000"/>
              </a:solidFill>
              <a:effectLst/>
              <a:latin typeface="Times New Roman"/>
              <a:ea typeface="Times New Roman"/>
            </a:endParaRPr>
          </a:p>
          <a:p>
            <a:pPr algn="ctr">
              <a:spcAft>
                <a:spcPts val="0"/>
              </a:spcAft>
            </a:pPr>
            <a:r>
              <a:rPr lang="fr-FR" sz="1400" b="1" dirty="0">
                <a:solidFill>
                  <a:srgbClr val="FF0000"/>
                </a:solidFill>
                <a:effectLst/>
                <a:latin typeface="Comic Sans MS"/>
                <a:ea typeface="Times New Roman"/>
              </a:rPr>
              <a:t>8, rue Dunois </a:t>
            </a:r>
            <a:r>
              <a:rPr lang="fr-FR" sz="1400" b="1" dirty="0" smtClean="0">
                <a:solidFill>
                  <a:srgbClr val="FF0000"/>
                </a:solidFill>
                <a:effectLst/>
                <a:latin typeface="Comic Sans MS"/>
                <a:ea typeface="Times New Roman"/>
              </a:rPr>
              <a:t>75013 </a:t>
            </a:r>
            <a:r>
              <a:rPr lang="fr-FR" sz="1400" b="1" dirty="0">
                <a:solidFill>
                  <a:srgbClr val="FF0000"/>
                </a:solidFill>
                <a:effectLst/>
                <a:latin typeface="Comic Sans MS"/>
                <a:ea typeface="Times New Roman"/>
              </a:rPr>
              <a:t>Paris  </a:t>
            </a:r>
            <a:endParaRPr lang="fr-FR" sz="1400" b="1" dirty="0">
              <a:solidFill>
                <a:srgbClr val="FF0000"/>
              </a:solidFill>
              <a:effectLst/>
              <a:latin typeface="Times New Roman"/>
              <a:ea typeface="Times New Roman"/>
            </a:endParaRPr>
          </a:p>
          <a:p>
            <a:pPr algn="ctr">
              <a:spcAft>
                <a:spcPts val="0"/>
              </a:spcAft>
            </a:pPr>
            <a:r>
              <a:rPr lang="fr-FR" sz="900" b="1" dirty="0">
                <a:solidFill>
                  <a:srgbClr val="000000"/>
                </a:solidFill>
                <a:effectLst/>
                <a:latin typeface="Comic Sans MS"/>
                <a:ea typeface="Times New Roman"/>
              </a:rPr>
              <a:t>Contact : 01 45 83 83 85 (P. </a:t>
            </a:r>
            <a:r>
              <a:rPr lang="fr-FR" sz="900" b="1" dirty="0" smtClean="0">
                <a:solidFill>
                  <a:srgbClr val="000000"/>
                </a:solidFill>
                <a:effectLst/>
                <a:latin typeface="Comic Sans MS"/>
                <a:ea typeface="Times New Roman"/>
              </a:rPr>
              <a:t>Alain </a:t>
            </a:r>
            <a:r>
              <a:rPr lang="fr-FR" sz="900" b="1" dirty="0">
                <a:solidFill>
                  <a:srgbClr val="000000"/>
                </a:solidFill>
                <a:effectLst/>
                <a:latin typeface="Comic Sans MS"/>
                <a:ea typeface="Times New Roman"/>
              </a:rPr>
              <a:t>Patin)</a:t>
            </a:r>
            <a:endParaRPr lang="fr-FR" sz="1200" b="1" dirty="0">
              <a:effectLst/>
              <a:latin typeface="Times New Roman"/>
              <a:ea typeface="Times New Roman"/>
            </a:endParaRPr>
          </a:p>
          <a:p>
            <a:pPr algn="ctr">
              <a:spcAft>
                <a:spcPts val="0"/>
              </a:spcAft>
            </a:pPr>
            <a:r>
              <a:rPr lang="fr-FR" sz="900" b="1" dirty="0">
                <a:solidFill>
                  <a:srgbClr val="000000"/>
                </a:solidFill>
                <a:effectLst/>
                <a:latin typeface="Comic Sans MS"/>
              </a:rPr>
              <a:t>Site : </a:t>
            </a:r>
            <a:r>
              <a:rPr lang="fr-FR" sz="900" b="1" u="sng" dirty="0">
                <a:solidFill>
                  <a:srgbClr val="000000"/>
                </a:solidFill>
                <a:effectLst/>
                <a:latin typeface="Comic Sans MS"/>
                <a:ea typeface="Arial Unicode MS"/>
                <a:hlinkClick r:id="rId9"/>
              </a:rPr>
              <a:t>http://</a:t>
            </a:r>
            <a:r>
              <a:rPr lang="fr-FR" sz="900" b="1" u="sng" dirty="0" smtClean="0">
                <a:solidFill>
                  <a:srgbClr val="000000"/>
                </a:solidFill>
                <a:effectLst/>
                <a:latin typeface="Comic Sans MS"/>
                <a:ea typeface="Arial Unicode MS"/>
                <a:hlinkClick r:id="rId9"/>
              </a:rPr>
              <a:t>lelien75013.can0,0alblog.com</a:t>
            </a:r>
            <a:r>
              <a:rPr lang="fr-FR" sz="900" b="1" u="sng" dirty="0">
                <a:solidFill>
                  <a:srgbClr val="000000"/>
                </a:solidFill>
                <a:effectLst/>
                <a:latin typeface="Comic Sans MS"/>
                <a:ea typeface="Arial Unicode MS"/>
                <a:hlinkClick r:id="rId9"/>
              </a:rPr>
              <a:t>/</a:t>
            </a:r>
            <a:endParaRPr lang="fr-FR" sz="1000" b="1" dirty="0">
              <a:solidFill>
                <a:srgbClr val="000000"/>
              </a:solidFill>
              <a:effectLst/>
              <a:latin typeface="Comic Sans MS"/>
            </a:endParaRPr>
          </a:p>
          <a:p>
            <a:pPr algn="ctr">
              <a:spcAft>
                <a:spcPts val="0"/>
              </a:spcAft>
            </a:pPr>
            <a:r>
              <a:rPr lang="fr-FR" sz="900" dirty="0">
                <a:solidFill>
                  <a:srgbClr val="002060"/>
                </a:solidFill>
                <a:effectLst/>
                <a:latin typeface="Comic Sans MS"/>
                <a:ea typeface="Times New Roman"/>
              </a:rPr>
              <a:t>   </a:t>
            </a:r>
            <a:r>
              <a:rPr lang="fr-FR" sz="900" b="1" dirty="0">
                <a:solidFill>
                  <a:srgbClr val="002060"/>
                </a:solidFill>
                <a:effectLst/>
                <a:latin typeface="Comic Sans MS"/>
                <a:ea typeface="Times New Roman"/>
              </a:rPr>
              <a:t>Mission ouvrière Le </a:t>
            </a:r>
            <a:r>
              <a:rPr lang="fr-FR" sz="900" b="1" dirty="0" smtClean="0">
                <a:solidFill>
                  <a:srgbClr val="002060"/>
                </a:solidFill>
                <a:effectLst/>
                <a:latin typeface="Comic Sans MS"/>
                <a:ea typeface="Times New Roman"/>
              </a:rPr>
              <a:t>Lien</a:t>
            </a:r>
            <a:endParaRPr lang="fr-FR" sz="1200" dirty="0">
              <a:effectLst/>
              <a:latin typeface="Times New Roman"/>
              <a:ea typeface="Times New Roman"/>
            </a:endParaRPr>
          </a:p>
        </p:txBody>
      </p:sp>
      <p:sp>
        <p:nvSpPr>
          <p:cNvPr id="17" name="WordArt 4"/>
          <p:cNvSpPr>
            <a:spLocks noChangeArrowheads="1" noChangeShapeType="1" noTextEdit="1"/>
          </p:cNvSpPr>
          <p:nvPr/>
        </p:nvSpPr>
        <p:spPr bwMode="auto">
          <a:xfrm>
            <a:off x="7488008" y="2317746"/>
            <a:ext cx="2418027" cy="468313"/>
          </a:xfrm>
          <a:prstGeom prst="rect">
            <a:avLst/>
          </a:prstGeom>
        </p:spPr>
        <p:txBody>
          <a:bodyPr wrap="none" fromWordArt="1">
            <a:prstTxWarp prst="textPlain">
              <a:avLst>
                <a:gd name="adj" fmla="val 50000"/>
              </a:avLst>
            </a:prstTxWarp>
          </a:bodyPr>
          <a:lstStyle/>
          <a:p>
            <a:pPr algn="ctr" rtl="0">
              <a:buNone/>
            </a:pPr>
            <a:r>
              <a:rPr lang="fr-FR" sz="2000" kern="10" spc="0" dirty="0" smtClean="0">
                <a:ln w="12700">
                  <a:solidFill>
                    <a:srgbClr val="EAEAEA"/>
                  </a:solidFill>
                  <a:round/>
                  <a:headEnd/>
                  <a:tailEnd/>
                </a:ln>
                <a:gradFill rotWithShape="0">
                  <a:gsLst>
                    <a:gs pos="0">
                      <a:srgbClr val="D6202D"/>
                    </a:gs>
                    <a:gs pos="100000">
                      <a:srgbClr val="FF0000"/>
                    </a:gs>
                  </a:gsLst>
                  <a:path path="rect">
                    <a:fillToRect l="100000" b="100000"/>
                  </a:path>
                </a:gradFill>
                <a:effectLst>
                  <a:outerShdw dist="35921" dir="2700000" sy="50000" kx="2115830" algn="bl" rotWithShape="0">
                    <a:srgbClr val="C0C0C0">
                      <a:alpha val="80000"/>
                    </a:srgbClr>
                  </a:outerShdw>
                </a:effectLst>
                <a:latin typeface="Comic Sans MS" pitchFamily="66" charset="0"/>
              </a:rPr>
              <a:t>2012-2013</a:t>
            </a:r>
            <a:endParaRPr lang="fr-FR" sz="2000" kern="10" spc="0" dirty="0">
              <a:ln w="12700">
                <a:solidFill>
                  <a:srgbClr val="EAEAEA"/>
                </a:solidFill>
                <a:round/>
                <a:headEnd/>
                <a:tailEnd/>
              </a:ln>
              <a:gradFill rotWithShape="0">
                <a:gsLst>
                  <a:gs pos="0">
                    <a:srgbClr val="D6202D"/>
                  </a:gs>
                  <a:gs pos="100000">
                    <a:srgbClr val="FF0000"/>
                  </a:gs>
                </a:gsLst>
                <a:path path="rect">
                  <a:fillToRect l="100000" b="100000"/>
                </a:path>
              </a:gradFill>
              <a:effectLst>
                <a:outerShdw dist="35921" dir="2700000" sy="50000" kx="2115830" algn="bl" rotWithShape="0">
                  <a:srgbClr val="C0C0C0">
                    <a:alpha val="80000"/>
                  </a:srgbClr>
                </a:outerShdw>
              </a:effectLst>
              <a:latin typeface="Comic Sans MS" pitchFamily="66" charset="0"/>
            </a:endParaRPr>
          </a:p>
        </p:txBody>
      </p:sp>
      <p:sp>
        <p:nvSpPr>
          <p:cNvPr id="18" name="Rectangle 17"/>
          <p:cNvSpPr>
            <a:spLocks noChangeArrowheads="1"/>
          </p:cNvSpPr>
          <p:nvPr/>
        </p:nvSpPr>
        <p:spPr bwMode="auto">
          <a:xfrm>
            <a:off x="6856848" y="2830662"/>
            <a:ext cx="3590925" cy="669776"/>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10800" rIns="91440" bIns="10800" anchor="t" anchorCtr="0" upright="1">
            <a:noAutofit/>
          </a:bodyPr>
          <a:lstStyle/>
          <a:p>
            <a:pPr algn="ctr">
              <a:spcAft>
                <a:spcPts val="0"/>
              </a:spcAft>
            </a:pPr>
            <a:r>
              <a:rPr lang="fr-FR" sz="800" dirty="0">
                <a:solidFill>
                  <a:srgbClr val="000000"/>
                </a:solidFill>
                <a:effectLst/>
                <a:latin typeface="Comic Sans MS"/>
                <a:ea typeface="Times New Roman"/>
              </a:rPr>
              <a:t>Maison paroissiale Notre-Dame de la Gare</a:t>
            </a:r>
            <a:endParaRPr lang="fr-FR" sz="1200" dirty="0">
              <a:effectLst/>
              <a:latin typeface="Times New Roman"/>
              <a:ea typeface="Times New Roman"/>
            </a:endParaRPr>
          </a:p>
          <a:p>
            <a:pPr algn="ctr">
              <a:spcAft>
                <a:spcPts val="0"/>
              </a:spcAft>
            </a:pPr>
            <a:r>
              <a:rPr lang="fr-FR" sz="800" dirty="0">
                <a:solidFill>
                  <a:srgbClr val="000000"/>
                </a:solidFill>
                <a:effectLst/>
                <a:latin typeface="Comic Sans MS"/>
                <a:ea typeface="Times New Roman"/>
              </a:rPr>
              <a:t>8, rue Dunois 75013 Paris  </a:t>
            </a:r>
            <a:endParaRPr lang="fr-FR" sz="1200" dirty="0">
              <a:effectLst/>
              <a:latin typeface="Times New Roman"/>
              <a:ea typeface="Times New Roman"/>
            </a:endParaRPr>
          </a:p>
          <a:p>
            <a:pPr algn="ctr">
              <a:spcAft>
                <a:spcPts val="0"/>
              </a:spcAft>
            </a:pPr>
            <a:r>
              <a:rPr lang="fr-FR" sz="800" dirty="0">
                <a:solidFill>
                  <a:srgbClr val="000000"/>
                </a:solidFill>
                <a:effectLst/>
                <a:latin typeface="Comic Sans MS"/>
                <a:ea typeface="Times New Roman"/>
              </a:rPr>
              <a:t>01 45 83 83 85 (P. Alain Patin)</a:t>
            </a:r>
            <a:endParaRPr lang="fr-FR" sz="1200" dirty="0">
              <a:effectLst/>
              <a:latin typeface="Times New Roman"/>
              <a:ea typeface="Times New Roman"/>
            </a:endParaRPr>
          </a:p>
          <a:p>
            <a:pPr algn="ctr">
              <a:spcAft>
                <a:spcPts val="0"/>
              </a:spcAft>
            </a:pPr>
            <a:r>
              <a:rPr lang="en-US" sz="800" dirty="0">
                <a:solidFill>
                  <a:srgbClr val="000000"/>
                </a:solidFill>
                <a:effectLst/>
                <a:latin typeface="Comic Sans MS"/>
                <a:ea typeface="Times New Roman"/>
              </a:rPr>
              <a:t>Blog :  </a:t>
            </a:r>
            <a:r>
              <a:rPr lang="en-US" sz="800" u="sng" dirty="0">
                <a:solidFill>
                  <a:srgbClr val="0000FF"/>
                </a:solidFill>
                <a:effectLst/>
                <a:latin typeface="Comic Sans MS"/>
                <a:ea typeface="Arial Unicode MS"/>
                <a:hlinkClick r:id="rId9"/>
              </a:rPr>
              <a:t>http://lelien75013.canalblog.com/</a:t>
            </a:r>
            <a:endParaRPr lang="fr-FR" sz="1200" dirty="0">
              <a:effectLst/>
              <a:latin typeface="Times New Roman"/>
              <a:ea typeface="Times New Roman"/>
            </a:endParaRPr>
          </a:p>
          <a:p>
            <a:pPr algn="ctr">
              <a:spcAft>
                <a:spcPts val="0"/>
              </a:spcAft>
            </a:pPr>
            <a:r>
              <a:rPr lang="en-US" sz="800" dirty="0">
                <a:solidFill>
                  <a:srgbClr val="000000"/>
                </a:solidFill>
                <a:effectLst/>
                <a:latin typeface="Comic Sans MS"/>
                <a:ea typeface="Times New Roman"/>
              </a:rPr>
              <a:t>          </a:t>
            </a:r>
            <a:r>
              <a:rPr lang="fr-FR" sz="800" dirty="0">
                <a:solidFill>
                  <a:srgbClr val="002060"/>
                </a:solidFill>
                <a:effectLst/>
                <a:latin typeface="Comic Sans MS"/>
                <a:ea typeface="Times New Roman"/>
              </a:rPr>
              <a:t>Mission ouvrière Le Lien</a:t>
            </a:r>
            <a:endParaRPr lang="fr-FR" sz="1200" dirty="0">
              <a:effectLst/>
              <a:latin typeface="Times New Roman"/>
              <a:ea typeface="Times New Roman"/>
            </a:endParaRPr>
          </a:p>
        </p:txBody>
      </p:sp>
      <p:pic>
        <p:nvPicPr>
          <p:cNvPr id="19" name="Image 18"/>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04212" y="6634688"/>
            <a:ext cx="346710" cy="106680"/>
          </a:xfrm>
          <a:prstGeom prst="rect">
            <a:avLst/>
          </a:prstGeom>
          <a:noFill/>
          <a:ln>
            <a:noFill/>
          </a:ln>
        </p:spPr>
      </p:pic>
      <p:pic>
        <p:nvPicPr>
          <p:cNvPr id="20" name="Image 19"/>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26637" y="3357562"/>
            <a:ext cx="346710" cy="106680"/>
          </a:xfrm>
          <a:prstGeom prst="rect">
            <a:avLst/>
          </a:prstGeom>
          <a:noFill/>
          <a:ln>
            <a:noFill/>
          </a:ln>
        </p:spPr>
      </p:pic>
      <p:sp>
        <p:nvSpPr>
          <p:cNvPr id="24" name="Text Box 23"/>
          <p:cNvSpPr txBox="1">
            <a:spLocks noChangeArrowheads="1"/>
          </p:cNvSpPr>
          <p:nvPr/>
        </p:nvSpPr>
        <p:spPr bwMode="auto">
          <a:xfrm>
            <a:off x="7400129" y="6286524"/>
            <a:ext cx="2311400" cy="571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1000" dirty="0">
                <a:effectLst/>
                <a:latin typeface="Times New Roman"/>
                <a:ea typeface="Times New Roman"/>
              </a:rPr>
              <a:t>.</a:t>
            </a:r>
            <a:r>
              <a:rPr lang="fr-FR" sz="1000" b="1" i="1" dirty="0">
                <a:solidFill>
                  <a:srgbClr val="000000"/>
                </a:solidFill>
                <a:effectLst/>
                <a:latin typeface="Comic Sans MS"/>
                <a:ea typeface="Times New Roman"/>
              </a:rPr>
              <a:t> Un lieu tout simple, </a:t>
            </a:r>
            <a:endParaRPr lang="fr-FR" sz="1200" dirty="0">
              <a:effectLst/>
              <a:latin typeface="Times New Roman"/>
              <a:ea typeface="Times New Roman"/>
            </a:endParaRPr>
          </a:p>
          <a:p>
            <a:pPr algn="ctr">
              <a:spcAft>
                <a:spcPts val="0"/>
              </a:spcAft>
            </a:pPr>
            <a:r>
              <a:rPr lang="fr-FR" sz="1000" b="1" i="1" dirty="0">
                <a:solidFill>
                  <a:srgbClr val="000000"/>
                </a:solidFill>
                <a:effectLst/>
                <a:latin typeface="Comic Sans MS"/>
                <a:ea typeface="Times New Roman"/>
                <a:cs typeface="Times New Roman"/>
              </a:rPr>
              <a:t>où chacun est le </a:t>
            </a:r>
            <a:r>
              <a:rPr lang="fr-FR" sz="1200" b="1" i="1" dirty="0">
                <a:solidFill>
                  <a:srgbClr val="000000"/>
                </a:solidFill>
                <a:effectLst/>
                <a:latin typeface="Comic Sans MS"/>
                <a:ea typeface="Times New Roman"/>
                <a:cs typeface="Times New Roman"/>
              </a:rPr>
              <a:t>bienvenu</a:t>
            </a:r>
            <a:r>
              <a:rPr lang="fr-FR" sz="1200" b="1" i="0" dirty="0">
                <a:solidFill>
                  <a:srgbClr val="000000"/>
                </a:solidFill>
                <a:effectLst/>
                <a:latin typeface="Comic Sans MS"/>
                <a:ea typeface="Times New Roman"/>
                <a:cs typeface="Times New Roman"/>
              </a:rPr>
              <a:t> !</a:t>
            </a:r>
            <a:endParaRPr lang="fr-FR" sz="800" i="1" dirty="0">
              <a:solidFill>
                <a:srgbClr val="000000"/>
              </a:solidFill>
              <a:effectLst/>
              <a:latin typeface="Comic Sans MS"/>
              <a:ea typeface="Times New Roman"/>
              <a:cs typeface="Times New Roman"/>
            </a:endParaRPr>
          </a:p>
        </p:txBody>
      </p:sp>
      <p:sp>
        <p:nvSpPr>
          <p:cNvPr id="12" name="Text Box 13"/>
          <p:cNvSpPr txBox="1">
            <a:spLocks noChangeArrowheads="1"/>
          </p:cNvSpPr>
          <p:nvPr/>
        </p:nvSpPr>
        <p:spPr bwMode="auto">
          <a:xfrm>
            <a:off x="3626853" y="3284984"/>
            <a:ext cx="3236374" cy="457200"/>
          </a:xfrm>
          <a:prstGeom prst="rect">
            <a:avLst/>
          </a:prstGeom>
          <a:noFill/>
          <a:ln>
            <a:noFill/>
          </a:ln>
          <a:effectLst>
            <a:innerShdw blurRad="63500" dist="50800" dir="13500000">
              <a:prstClr val="black">
                <a:alpha val="50000"/>
              </a:prstClr>
            </a:innerShdw>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FR" sz="1600" b="1" kern="0" dirty="0" smtClean="0">
                <a:solidFill>
                  <a:srgbClr val="000000"/>
                </a:solidFill>
                <a:effectLst/>
                <a:latin typeface="Comic Sans MS"/>
              </a:rPr>
              <a:t>Plateformes de </a:t>
            </a:r>
            <a:r>
              <a:rPr lang="fr-FR" sz="1600" b="1" kern="0" dirty="0">
                <a:solidFill>
                  <a:srgbClr val="000000"/>
                </a:solidFill>
                <a:effectLst/>
                <a:latin typeface="Comic Sans MS"/>
              </a:rPr>
              <a:t>partage </a:t>
            </a:r>
            <a:r>
              <a:rPr lang="fr-FR" sz="1600" b="1" kern="0" dirty="0" smtClean="0">
                <a:solidFill>
                  <a:srgbClr val="000000"/>
                </a:solidFill>
                <a:effectLst/>
                <a:latin typeface="Comic Sans MS"/>
              </a:rPr>
              <a:t>                                                                                                                                                                                                                                                       </a:t>
            </a:r>
            <a:endParaRPr lang="fr-FR" sz="1500" b="1" kern="0" dirty="0">
              <a:solidFill>
                <a:srgbClr val="000000"/>
              </a:solidFill>
              <a:effectLst/>
              <a:latin typeface="Comic Sans MS"/>
            </a:endParaRPr>
          </a:p>
        </p:txBody>
      </p:sp>
      <p:sp>
        <p:nvSpPr>
          <p:cNvPr id="27" name="Rectangle 26"/>
          <p:cNvSpPr/>
          <p:nvPr/>
        </p:nvSpPr>
        <p:spPr>
          <a:xfrm>
            <a:off x="3143266" y="228592"/>
            <a:ext cx="3619468" cy="6463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r-FR" sz="3600" b="1" dirty="0" smtClean="0">
                <a:ln>
                  <a:prstDash val="solid"/>
                </a:ln>
                <a:solidFill>
                  <a:srgbClr val="FF0000"/>
                </a:solidFill>
                <a:effectLst>
                  <a:outerShdw blurRad="88000" dist="50800" dir="5040000" algn="tl">
                    <a:schemeClr val="accent4">
                      <a:tint val="80000"/>
                      <a:satMod val="250000"/>
                      <a:alpha val="45000"/>
                    </a:schemeClr>
                  </a:outerShdw>
                </a:effectLst>
                <a:latin typeface="Comic Sans MS" pitchFamily="66" charset="0"/>
                <a:cs typeface="Arial" pitchFamily="34" charset="0"/>
              </a:rPr>
              <a:t>Calendrier</a:t>
            </a:r>
            <a:endParaRPr lang="fr-FR" sz="3600" b="1" dirty="0">
              <a:ln>
                <a:prstDash val="solid"/>
              </a:ln>
              <a:solidFill>
                <a:srgbClr val="FF0000"/>
              </a:solidFill>
              <a:effectLst>
                <a:outerShdw blurRad="88000" dist="50800" dir="5040000" algn="tl">
                  <a:schemeClr val="accent4">
                    <a:tint val="80000"/>
                    <a:satMod val="250000"/>
                    <a:alpha val="45000"/>
                  </a:schemeClr>
                </a:outerShdw>
              </a:effectLst>
              <a:latin typeface="Comic Sans MS" pitchFamily="66" charset="0"/>
              <a:cs typeface="Arial" pitchFamily="34" charset="0"/>
            </a:endParaRPr>
          </a:p>
        </p:txBody>
      </p:sp>
      <p:sp>
        <p:nvSpPr>
          <p:cNvPr id="28" name="Rectangle 27"/>
          <p:cNvSpPr/>
          <p:nvPr/>
        </p:nvSpPr>
        <p:spPr>
          <a:xfrm>
            <a:off x="3451132" y="620689"/>
            <a:ext cx="2984033"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600" b="1" cap="none" spc="0" dirty="0" smtClean="0">
                <a:ln w="11430"/>
                <a:solidFill>
                  <a:srgbClr val="FF0000"/>
                </a:solidFill>
                <a:effectLst>
                  <a:outerShdw blurRad="50800" dist="39000" dir="5460000" algn="tl">
                    <a:srgbClr val="000000">
                      <a:alpha val="38000"/>
                    </a:srgbClr>
                  </a:outerShdw>
                </a:effectLst>
                <a:latin typeface="Comic Sans MS" pitchFamily="66" charset="0"/>
              </a:rPr>
              <a:t>2012-2013</a:t>
            </a:r>
            <a:endParaRPr lang="fr-FR" sz="3600" b="1" cap="none" spc="0" dirty="0">
              <a:ln w="11430"/>
              <a:solidFill>
                <a:srgbClr val="FF0000"/>
              </a:solidFill>
              <a:effectLst>
                <a:outerShdw blurRad="50800" dist="39000" dir="5460000" algn="tl">
                  <a:srgbClr val="000000">
                    <a:alpha val="38000"/>
                  </a:srgbClr>
                </a:outerShdw>
              </a:effectLst>
              <a:latin typeface="Comic Sans MS" pitchFamily="66" charset="0"/>
            </a:endParaRPr>
          </a:p>
        </p:txBody>
      </p:sp>
    </p:spTree>
    <p:extLst>
      <p:ext uri="{BB962C8B-B14F-4D97-AF65-F5344CB8AC3E}">
        <p14:creationId xmlns:p14="http://schemas.microsoft.com/office/powerpoint/2010/main" val="322929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p:cNvPicPr/>
          <p:nvPr/>
        </p:nvPicPr>
        <p:blipFill>
          <a:blip r:embed="rId3" cstate="print">
            <a:extLst>
              <a:ext uri="{28A0092B-C50C-407E-A947-70E740481C1C}">
                <a14:useLocalDpi xmlns:a14="http://schemas.microsoft.com/office/drawing/2010/main" val="0"/>
              </a:ext>
            </a:extLst>
          </a:blip>
          <a:stretch>
            <a:fillRect/>
          </a:stretch>
        </p:blipFill>
        <p:spPr>
          <a:xfrm>
            <a:off x="5023672" y="2194300"/>
            <a:ext cx="1255475" cy="806073"/>
          </a:xfrm>
          <a:prstGeom prst="rect">
            <a:avLst/>
          </a:prstGeom>
        </p:spPr>
      </p:pic>
      <p:pic>
        <p:nvPicPr>
          <p:cNvPr id="12" name="Image 11"/>
          <p:cNvPicPr/>
          <p:nvPr/>
        </p:nvPicPr>
        <p:blipFill>
          <a:blip r:embed="rId4" cstate="print">
            <a:extLst>
              <a:ext uri="{28A0092B-C50C-407E-A947-70E740481C1C}">
                <a14:useLocalDpi xmlns:a14="http://schemas.microsoft.com/office/drawing/2010/main" val="0"/>
              </a:ext>
            </a:extLst>
          </a:blip>
          <a:stretch>
            <a:fillRect/>
          </a:stretch>
        </p:blipFill>
        <p:spPr>
          <a:xfrm>
            <a:off x="4016896" y="3500439"/>
            <a:ext cx="1765194" cy="1066165"/>
          </a:xfrm>
          <a:prstGeom prst="rect">
            <a:avLst/>
          </a:prstGeom>
        </p:spPr>
      </p:pic>
      <p:pic>
        <p:nvPicPr>
          <p:cNvPr id="11" name="Image 10"/>
          <p:cNvPicPr/>
          <p:nvPr/>
        </p:nvPicPr>
        <p:blipFill>
          <a:blip r:embed="rId5" cstate="print">
            <a:extLst>
              <a:ext uri="{28A0092B-C50C-407E-A947-70E740481C1C}">
                <a14:useLocalDpi xmlns:a14="http://schemas.microsoft.com/office/drawing/2010/main" val="0"/>
              </a:ext>
            </a:extLst>
          </a:blip>
          <a:stretch>
            <a:fillRect/>
          </a:stretch>
        </p:blipFill>
        <p:spPr>
          <a:xfrm rot="20927849">
            <a:off x="3607198" y="1949369"/>
            <a:ext cx="1304290" cy="1302385"/>
          </a:xfrm>
          <a:prstGeom prst="rect">
            <a:avLst/>
          </a:prstGeom>
        </p:spPr>
      </p:pic>
      <p:sp>
        <p:nvSpPr>
          <p:cNvPr id="2" name="WordArt 2"/>
          <p:cNvSpPr>
            <a:spLocks noChangeArrowheads="1" noChangeShapeType="1" noTextEdit="1"/>
          </p:cNvSpPr>
          <p:nvPr/>
        </p:nvSpPr>
        <p:spPr bwMode="auto">
          <a:xfrm>
            <a:off x="128463" y="439720"/>
            <a:ext cx="2848085" cy="4889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rtl="0">
              <a:buNone/>
            </a:pPr>
            <a:r>
              <a:rPr lang="fr-FR" sz="2000" kern="10" spc="0" dirty="0" smtClean="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rPr>
              <a:t>Des célébrations</a:t>
            </a:r>
            <a:endParaRPr lang="fr-FR" sz="2000" kern="10" spc="0" dirty="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endParaRPr>
          </a:p>
        </p:txBody>
      </p:sp>
      <p:sp>
        <p:nvSpPr>
          <p:cNvPr id="3" name="Text Box 53"/>
          <p:cNvSpPr txBox="1">
            <a:spLocks noChangeArrowheads="1"/>
          </p:cNvSpPr>
          <p:nvPr/>
        </p:nvSpPr>
        <p:spPr bwMode="auto">
          <a:xfrm>
            <a:off x="-77193" y="1070410"/>
            <a:ext cx="3300391" cy="715516"/>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fr-FR" sz="1000" b="1" dirty="0">
                <a:solidFill>
                  <a:srgbClr val="FF0000"/>
                </a:solidFill>
                <a:effectLst/>
                <a:latin typeface="Comic Sans MS"/>
                <a:ea typeface="Times New Roman"/>
              </a:rPr>
              <a:t>Six célébrations (messes)</a:t>
            </a:r>
            <a:r>
              <a:rPr lang="fr-FR" sz="1000" dirty="0">
                <a:solidFill>
                  <a:srgbClr val="000000"/>
                </a:solidFill>
                <a:effectLst/>
                <a:latin typeface="Comic Sans MS"/>
                <a:ea typeface="Times New Roman"/>
              </a:rPr>
              <a:t> s’y déroulent dans l’année ; elles ont lieu </a:t>
            </a:r>
            <a:r>
              <a:rPr lang="fr-FR" sz="1000" b="1" dirty="0">
                <a:solidFill>
                  <a:srgbClr val="000000"/>
                </a:solidFill>
                <a:effectLst/>
                <a:latin typeface="Comic Sans MS"/>
                <a:ea typeface="Times New Roman"/>
              </a:rPr>
              <a:t>un samedi à 18h30</a:t>
            </a:r>
            <a:r>
              <a:rPr lang="fr-FR" sz="1000" dirty="0">
                <a:solidFill>
                  <a:srgbClr val="000000"/>
                </a:solidFill>
                <a:effectLst/>
                <a:latin typeface="Comic Sans MS"/>
                <a:ea typeface="Times New Roman"/>
              </a:rPr>
              <a:t> dans les locaux de la maison paroissiale de l’église ND de la Gare  au  8, rue Dunois. </a:t>
            </a:r>
            <a:endParaRPr lang="fr-FR" sz="1200" dirty="0">
              <a:effectLst/>
              <a:latin typeface="Times New Roman"/>
              <a:ea typeface="Times New Roman"/>
            </a:endParaRPr>
          </a:p>
          <a:p>
            <a:pPr algn="just">
              <a:spcAft>
                <a:spcPts val="0"/>
              </a:spcAft>
            </a:pPr>
            <a:r>
              <a:rPr lang="fr-FR" sz="1000" dirty="0">
                <a:solidFill>
                  <a:srgbClr val="000000"/>
                </a:solidFill>
                <a:effectLst/>
                <a:latin typeface="Comic Sans MS"/>
                <a:ea typeface="Times New Roman"/>
              </a:rPr>
              <a:t> </a:t>
            </a:r>
            <a:endParaRPr lang="fr-FR" sz="1200" dirty="0">
              <a:effectLst/>
              <a:latin typeface="Times New Roman"/>
              <a:ea typeface="Times New Roman"/>
            </a:endParaRPr>
          </a:p>
          <a:p>
            <a:pPr>
              <a:spcAft>
                <a:spcPts val="0"/>
              </a:spcAft>
            </a:pPr>
            <a:r>
              <a:rPr lang="fr-FR" sz="1200" dirty="0">
                <a:solidFill>
                  <a:srgbClr val="000000"/>
                </a:solidFill>
                <a:effectLst/>
                <a:latin typeface="Comic Sans MS"/>
                <a:ea typeface="Times New Roman"/>
              </a:rPr>
              <a:t> </a:t>
            </a:r>
            <a:endParaRPr lang="fr-FR" sz="1200" dirty="0">
              <a:effectLst/>
              <a:latin typeface="Times New Roman"/>
              <a:ea typeface="Times New Roman"/>
            </a:endParaRPr>
          </a:p>
          <a:p>
            <a:pPr>
              <a:spcAft>
                <a:spcPts val="0"/>
              </a:spcAft>
            </a:pPr>
            <a:r>
              <a:rPr lang="fr-FR" sz="1200" dirty="0">
                <a:solidFill>
                  <a:srgbClr val="000000"/>
                </a:solidFill>
                <a:effectLst/>
                <a:latin typeface="Comic Sans MS"/>
                <a:ea typeface="Times New Roman"/>
              </a:rPr>
              <a:t> </a:t>
            </a:r>
            <a:endParaRPr lang="fr-FR" sz="1200" dirty="0">
              <a:effectLst/>
              <a:latin typeface="Times New Roman"/>
              <a:ea typeface="Times New Roman"/>
            </a:endParaRPr>
          </a:p>
        </p:txBody>
      </p:sp>
      <p:sp>
        <p:nvSpPr>
          <p:cNvPr id="4" name="Text Box 54"/>
          <p:cNvSpPr txBox="1">
            <a:spLocks noChangeArrowheads="1"/>
          </p:cNvSpPr>
          <p:nvPr/>
        </p:nvSpPr>
        <p:spPr bwMode="auto">
          <a:xfrm>
            <a:off x="-77426" y="1850810"/>
            <a:ext cx="3343275" cy="2721198"/>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fr-FR" sz="1000" dirty="0">
                <a:solidFill>
                  <a:srgbClr val="000000"/>
                </a:solidFill>
                <a:effectLst/>
                <a:latin typeface="Comic Sans MS"/>
                <a:ea typeface="Times New Roman"/>
                <a:cs typeface="Times New Roman"/>
              </a:rPr>
              <a:t>Ici se vivent </a:t>
            </a:r>
            <a:r>
              <a:rPr lang="fr-FR" sz="1200" b="1" dirty="0">
                <a:solidFill>
                  <a:srgbClr val="000000"/>
                </a:solidFill>
                <a:effectLst/>
                <a:latin typeface="Comic Sans MS"/>
                <a:ea typeface="Times New Roman"/>
                <a:cs typeface="Times New Roman"/>
              </a:rPr>
              <a:t>l’Eucharistie</a:t>
            </a:r>
            <a:r>
              <a:rPr lang="fr-FR" sz="1000" dirty="0">
                <a:solidFill>
                  <a:srgbClr val="000000"/>
                </a:solidFill>
                <a:effectLst/>
                <a:latin typeface="Comic Sans MS"/>
                <a:ea typeface="Times New Roman"/>
                <a:cs typeface="Times New Roman"/>
              </a:rPr>
              <a:t>, des partages de </a:t>
            </a:r>
            <a:r>
              <a:rPr lang="fr-FR" sz="1200" b="1" dirty="0">
                <a:solidFill>
                  <a:srgbClr val="000000"/>
                </a:solidFill>
                <a:effectLst/>
                <a:latin typeface="Comic Sans MS"/>
                <a:ea typeface="Times New Roman"/>
                <a:cs typeface="Times New Roman"/>
              </a:rPr>
              <a:t>témoignages</a:t>
            </a:r>
            <a:r>
              <a:rPr lang="fr-FR" sz="1000" dirty="0">
                <a:solidFill>
                  <a:srgbClr val="000000"/>
                </a:solidFill>
                <a:effectLst/>
                <a:latin typeface="Comic Sans MS"/>
                <a:ea typeface="Times New Roman"/>
                <a:cs typeface="Times New Roman"/>
              </a:rPr>
              <a:t>, des temps pour faire sienne la </a:t>
            </a:r>
            <a:r>
              <a:rPr lang="fr-FR" sz="1200" b="1" dirty="0">
                <a:solidFill>
                  <a:srgbClr val="000000"/>
                </a:solidFill>
                <a:effectLst/>
                <a:latin typeface="Comic Sans MS"/>
                <a:ea typeface="Times New Roman"/>
                <a:cs typeface="Times New Roman"/>
              </a:rPr>
              <a:t>Parole de Dieu, </a:t>
            </a:r>
            <a:r>
              <a:rPr lang="fr-FR" sz="1000" dirty="0">
                <a:solidFill>
                  <a:srgbClr val="000000"/>
                </a:solidFill>
                <a:effectLst/>
                <a:latin typeface="Comic Sans MS"/>
                <a:ea typeface="Times New Roman"/>
                <a:cs typeface="Times New Roman"/>
              </a:rPr>
              <a:t>des temps de </a:t>
            </a:r>
            <a:r>
              <a:rPr lang="fr-FR" sz="1200" b="1" dirty="0">
                <a:solidFill>
                  <a:srgbClr val="000000"/>
                </a:solidFill>
                <a:effectLst/>
                <a:latin typeface="Comic Sans MS"/>
                <a:ea typeface="Times New Roman"/>
                <a:cs typeface="Times New Roman"/>
              </a:rPr>
              <a:t>prière,</a:t>
            </a:r>
            <a:r>
              <a:rPr lang="fr-FR" sz="1000" dirty="0">
                <a:solidFill>
                  <a:srgbClr val="000000"/>
                </a:solidFill>
                <a:effectLst/>
                <a:latin typeface="Comic Sans MS"/>
                <a:ea typeface="Times New Roman"/>
                <a:cs typeface="Times New Roman"/>
              </a:rPr>
              <a:t> parfois des étapes vers le baptême… Et chacun se découvre ainsi dans sa dignité, </a:t>
            </a:r>
            <a:r>
              <a:rPr lang="fr-FR" sz="1200" b="1" dirty="0">
                <a:solidFill>
                  <a:srgbClr val="000000"/>
                </a:solidFill>
                <a:effectLst/>
                <a:latin typeface="Comic Sans MS"/>
                <a:ea typeface="Times New Roman"/>
                <a:cs typeface="Times New Roman"/>
              </a:rPr>
              <a:t>membre vivant du peuple de Dieu</a:t>
            </a:r>
            <a:r>
              <a:rPr lang="fr-FR" sz="1000" dirty="0">
                <a:solidFill>
                  <a:srgbClr val="000000"/>
                </a:solidFill>
                <a:effectLst/>
                <a:latin typeface="Comic Sans MS"/>
                <a:ea typeface="Times New Roman"/>
                <a:cs typeface="Times New Roman"/>
              </a:rPr>
              <a:t>, écouté et capable de témoigner simplement – au Lien et partout au sein de l’Eglise, en famille ou ailleurs – de Son Amour pour nous</a:t>
            </a:r>
            <a:r>
              <a:rPr lang="fr-FR" sz="1000" dirty="0" smtClean="0">
                <a:solidFill>
                  <a:srgbClr val="000000"/>
                </a:solidFill>
                <a:effectLst/>
                <a:latin typeface="Comic Sans MS"/>
                <a:ea typeface="Times New Roman"/>
                <a:cs typeface="Times New Roman"/>
              </a:rPr>
              <a:t>.</a:t>
            </a:r>
          </a:p>
          <a:p>
            <a:pPr algn="just">
              <a:spcAft>
                <a:spcPts val="0"/>
              </a:spcAft>
            </a:pPr>
            <a:endParaRPr lang="fr-FR" sz="1000" dirty="0" smtClean="0">
              <a:solidFill>
                <a:srgbClr val="000000"/>
              </a:solidFill>
              <a:effectLst/>
              <a:latin typeface="Comic Sans MS"/>
              <a:ea typeface="Times New Roman"/>
              <a:cs typeface="Times New Roman"/>
            </a:endParaRPr>
          </a:p>
          <a:p>
            <a:pPr algn="just">
              <a:spcAft>
                <a:spcPts val="0"/>
              </a:spcAft>
            </a:pPr>
            <a:r>
              <a:rPr lang="fr-FR" sz="1000" dirty="0">
                <a:solidFill>
                  <a:srgbClr val="000000"/>
                </a:solidFill>
                <a:latin typeface="Comic Sans MS"/>
                <a:ea typeface="Times New Roman"/>
              </a:rPr>
              <a:t>Les célébrations sont suivies d’</a:t>
            </a:r>
            <a:r>
              <a:rPr lang="fr-FR" sz="1000" b="1" dirty="0">
                <a:solidFill>
                  <a:srgbClr val="FF0000"/>
                </a:solidFill>
                <a:latin typeface="Comic Sans MS"/>
                <a:ea typeface="Times New Roman"/>
              </a:rPr>
              <a:t>un pot amical</a:t>
            </a:r>
            <a:r>
              <a:rPr lang="fr-FR" sz="1000" dirty="0">
                <a:solidFill>
                  <a:srgbClr val="000000"/>
                </a:solidFill>
                <a:latin typeface="Comic Sans MS"/>
                <a:ea typeface="Times New Roman"/>
              </a:rPr>
              <a:t>, au cours duquel nous prenons le temps de faire connaissance ou d’échanger nos nouvelles. </a:t>
            </a:r>
            <a:endParaRPr lang="fr-FR" sz="1200" dirty="0">
              <a:latin typeface="Times New Roman"/>
              <a:ea typeface="Times New Roman"/>
            </a:endParaRPr>
          </a:p>
          <a:p>
            <a:pPr algn="just">
              <a:spcAft>
                <a:spcPts val="0"/>
              </a:spcAft>
            </a:pPr>
            <a:r>
              <a:rPr lang="fr-FR" sz="1000" dirty="0">
                <a:solidFill>
                  <a:srgbClr val="000000"/>
                </a:solidFill>
                <a:latin typeface="Comic Sans MS"/>
                <a:ea typeface="Times New Roman"/>
              </a:rPr>
              <a:t>Deux d’entre elles – </a:t>
            </a:r>
            <a:r>
              <a:rPr lang="fr-FR" sz="1000" b="1" dirty="0">
                <a:solidFill>
                  <a:srgbClr val="000000"/>
                </a:solidFill>
                <a:latin typeface="Comic Sans MS"/>
                <a:ea typeface="Times New Roman"/>
              </a:rPr>
              <a:t>en janvier et en juin</a:t>
            </a:r>
            <a:r>
              <a:rPr lang="fr-FR" sz="1000" dirty="0">
                <a:solidFill>
                  <a:srgbClr val="000000"/>
                </a:solidFill>
                <a:latin typeface="Comic Sans MS"/>
                <a:ea typeface="Times New Roman"/>
              </a:rPr>
              <a:t> - sont suivies d’</a:t>
            </a:r>
            <a:r>
              <a:rPr lang="fr-FR" sz="1000" b="1" dirty="0">
                <a:solidFill>
                  <a:srgbClr val="FF0000"/>
                </a:solidFill>
                <a:latin typeface="Comic Sans MS"/>
                <a:ea typeface="Times New Roman"/>
              </a:rPr>
              <a:t>un repas fraternel.</a:t>
            </a:r>
            <a:endParaRPr lang="fr-FR" sz="1200" dirty="0">
              <a:latin typeface="Times New Roman"/>
              <a:ea typeface="Times New Roman"/>
            </a:endParaRPr>
          </a:p>
          <a:p>
            <a:pPr algn="just">
              <a:spcAft>
                <a:spcPts val="0"/>
              </a:spcAft>
            </a:pPr>
            <a:endParaRPr lang="fr-FR" sz="1000" dirty="0">
              <a:solidFill>
                <a:srgbClr val="000000"/>
              </a:solidFill>
              <a:latin typeface="Comic Sans MS"/>
              <a:ea typeface="Times New Roman"/>
              <a:cs typeface="Times New Roman"/>
            </a:endParaRPr>
          </a:p>
          <a:p>
            <a:pPr algn="just">
              <a:spcAft>
                <a:spcPts val="0"/>
              </a:spcAft>
            </a:pPr>
            <a:endParaRPr lang="fr-FR" sz="1000" dirty="0">
              <a:solidFill>
                <a:srgbClr val="000000"/>
              </a:solidFill>
              <a:latin typeface="Comic Sans MS"/>
              <a:ea typeface="Times New Roman"/>
              <a:cs typeface="Times New Roman"/>
            </a:endParaRPr>
          </a:p>
          <a:p>
            <a:pPr algn="just">
              <a:spcAft>
                <a:spcPts val="0"/>
              </a:spcAft>
            </a:pPr>
            <a:r>
              <a:rPr lang="fr-FR" sz="1000" dirty="0">
                <a:solidFill>
                  <a:srgbClr val="000000"/>
                </a:solidFill>
                <a:effectLst/>
                <a:latin typeface="Comic Sans MS"/>
                <a:ea typeface="Times New Roman"/>
              </a:rPr>
              <a:t> </a:t>
            </a:r>
            <a:endParaRPr lang="fr-FR" sz="1200" dirty="0">
              <a:effectLst/>
              <a:latin typeface="Times New Roman"/>
              <a:ea typeface="Times New Roman"/>
            </a:endParaRPr>
          </a:p>
          <a:p>
            <a:pPr>
              <a:spcAft>
                <a:spcPts val="0"/>
              </a:spcAft>
            </a:pPr>
            <a:r>
              <a:rPr lang="fr-FR" sz="1200" dirty="0">
                <a:solidFill>
                  <a:srgbClr val="000000"/>
                </a:solidFill>
                <a:effectLst/>
                <a:latin typeface="Comic Sans MS"/>
                <a:ea typeface="Times New Roman"/>
              </a:rPr>
              <a:t> </a:t>
            </a:r>
            <a:endParaRPr lang="fr-FR" sz="1200" dirty="0">
              <a:effectLst/>
              <a:latin typeface="Times New Roman"/>
              <a:ea typeface="Times New Roman"/>
            </a:endParaRPr>
          </a:p>
        </p:txBody>
      </p:sp>
      <p:sp>
        <p:nvSpPr>
          <p:cNvPr id="5" name="WordArt 3"/>
          <p:cNvSpPr>
            <a:spLocks noChangeArrowheads="1" noChangeShapeType="1" noTextEdit="1"/>
          </p:cNvSpPr>
          <p:nvPr/>
        </p:nvSpPr>
        <p:spPr bwMode="auto">
          <a:xfrm>
            <a:off x="48141" y="4654562"/>
            <a:ext cx="2816627" cy="4889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rtl="0">
              <a:buNone/>
            </a:pPr>
            <a:r>
              <a:rPr lang="fr-FR" sz="2000" kern="10" spc="0" dirty="0" smtClean="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rPr>
              <a:t>Des partages</a:t>
            </a:r>
            <a:endParaRPr lang="fr-FR" sz="2000" kern="10" spc="0" dirty="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endParaRPr>
          </a:p>
        </p:txBody>
      </p:sp>
      <p:sp>
        <p:nvSpPr>
          <p:cNvPr id="7" name="Text Box 25"/>
          <p:cNvSpPr txBox="1">
            <a:spLocks noChangeArrowheads="1"/>
          </p:cNvSpPr>
          <p:nvPr/>
        </p:nvSpPr>
        <p:spPr bwMode="auto">
          <a:xfrm>
            <a:off x="-77426" y="5282272"/>
            <a:ext cx="3300624" cy="164719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0000" tIns="45720" rIns="90000" bIns="45720" anchor="t" anchorCtr="0" upright="1">
            <a:noAutofit/>
          </a:bodyPr>
          <a:lstStyle/>
          <a:p>
            <a:pPr algn="just">
              <a:spcAft>
                <a:spcPts val="0"/>
              </a:spcAft>
            </a:pPr>
            <a:r>
              <a:rPr lang="fr-FR" sz="1000" b="1" dirty="0">
                <a:solidFill>
                  <a:srgbClr val="000000"/>
                </a:solidFill>
                <a:effectLst/>
                <a:latin typeface="Comic Sans MS"/>
                <a:ea typeface="Times New Roman"/>
              </a:rPr>
              <a:t>3 fois dans l'année</a:t>
            </a:r>
            <a:r>
              <a:rPr lang="fr-FR" sz="1000" dirty="0">
                <a:solidFill>
                  <a:srgbClr val="000000"/>
                </a:solidFill>
                <a:effectLst/>
                <a:latin typeface="Comic Sans MS"/>
                <a:ea typeface="Times New Roman"/>
              </a:rPr>
              <a:t> est proposée </a:t>
            </a:r>
            <a:r>
              <a:rPr lang="fr-FR" sz="1000" b="1" dirty="0">
                <a:solidFill>
                  <a:srgbClr val="FF0000"/>
                </a:solidFill>
                <a:effectLst/>
                <a:latin typeface="Comic Sans MS"/>
                <a:ea typeface="Times New Roman"/>
              </a:rPr>
              <a:t>une plateforme de partage</a:t>
            </a:r>
            <a:r>
              <a:rPr lang="fr-FR" sz="1000" dirty="0">
                <a:solidFill>
                  <a:srgbClr val="000000"/>
                </a:solidFill>
                <a:effectLst/>
                <a:latin typeface="Comic Sans MS"/>
                <a:ea typeface="Times New Roman"/>
              </a:rPr>
              <a:t> à ceux et celles qui n’ont pas de lieu pour parler de leur foi, échanger tout simplement sur ce qui les font vivre. Ces rencontres ont lieu la semaine suivant une célébration. et sont animées par un prêtre et deux participants du Lien. </a:t>
            </a:r>
            <a:endParaRPr lang="fr-FR" sz="1200" dirty="0">
              <a:effectLst/>
              <a:latin typeface="Times New Roman"/>
              <a:ea typeface="Times New Roman"/>
            </a:endParaRPr>
          </a:p>
          <a:p>
            <a:pPr algn="just">
              <a:spcAft>
                <a:spcPts val="0"/>
              </a:spcAft>
            </a:pPr>
            <a:r>
              <a:rPr lang="fr-FR" sz="1000" dirty="0">
                <a:solidFill>
                  <a:srgbClr val="000000"/>
                </a:solidFill>
                <a:effectLst/>
                <a:latin typeface="Comic Sans MS"/>
                <a:ea typeface="Times New Roman"/>
              </a:rPr>
              <a:t> </a:t>
            </a:r>
            <a:endParaRPr lang="fr-FR" sz="1200" dirty="0">
              <a:effectLst/>
              <a:latin typeface="Times New Roman"/>
              <a:ea typeface="Times New Roman"/>
            </a:endParaRPr>
          </a:p>
          <a:p>
            <a:pPr algn="just">
              <a:spcAft>
                <a:spcPts val="0"/>
              </a:spcAft>
            </a:pPr>
            <a:r>
              <a:rPr lang="fr-FR" sz="1000" b="1" dirty="0">
                <a:solidFill>
                  <a:srgbClr val="FF0000"/>
                </a:solidFill>
                <a:effectLst/>
                <a:latin typeface="Comic Sans MS"/>
                <a:ea typeface="Times New Roman"/>
              </a:rPr>
              <a:t>D’autres rencontres</a:t>
            </a:r>
            <a:r>
              <a:rPr lang="fr-FR" sz="1000" dirty="0">
                <a:solidFill>
                  <a:srgbClr val="000000"/>
                </a:solidFill>
                <a:effectLst/>
                <a:latin typeface="Comic Sans MS"/>
                <a:ea typeface="Times New Roman"/>
              </a:rPr>
              <a:t> seront proposées cette année. Des projets…, nous en reparlerons !</a:t>
            </a:r>
            <a:endParaRPr lang="fr-FR" sz="1200" dirty="0">
              <a:effectLst/>
              <a:latin typeface="Times New Roman"/>
              <a:ea typeface="Times New Roman"/>
            </a:endParaRPr>
          </a:p>
          <a:p>
            <a:pPr>
              <a:spcAft>
                <a:spcPts val="0"/>
              </a:spcAft>
            </a:pPr>
            <a:r>
              <a:rPr lang="fr-FR" sz="1000" dirty="0">
                <a:solidFill>
                  <a:srgbClr val="000000"/>
                </a:solidFill>
                <a:effectLst/>
                <a:latin typeface="Comic Sans MS"/>
                <a:ea typeface="Times New Roman"/>
              </a:rPr>
              <a:t> </a:t>
            </a:r>
            <a:endParaRPr lang="fr-FR" sz="1200" dirty="0">
              <a:effectLst/>
              <a:latin typeface="Times New Roman"/>
              <a:ea typeface="Times New Roman"/>
            </a:endParaRPr>
          </a:p>
          <a:p>
            <a:pPr>
              <a:spcAft>
                <a:spcPts val="0"/>
              </a:spcAft>
            </a:pPr>
            <a:r>
              <a:rPr lang="fr-FR" sz="1200" dirty="0">
                <a:effectLst/>
                <a:latin typeface="Times New Roman"/>
                <a:ea typeface="Times New Roman"/>
              </a:rPr>
              <a:t> </a:t>
            </a:r>
          </a:p>
        </p:txBody>
      </p:sp>
      <p:sp>
        <p:nvSpPr>
          <p:cNvPr id="13" name="AutoShape 32"/>
          <p:cNvSpPr>
            <a:spLocks noChangeArrowheads="1"/>
          </p:cNvSpPr>
          <p:nvPr/>
        </p:nvSpPr>
        <p:spPr bwMode="auto">
          <a:xfrm>
            <a:off x="4179089" y="3000372"/>
            <a:ext cx="2301914" cy="800100"/>
          </a:xfrm>
          <a:prstGeom prst="wedgeEllipseCallout">
            <a:avLst>
              <a:gd name="adj1" fmla="val -25692"/>
              <a:gd name="adj2" fmla="val -69659"/>
            </a:avLst>
          </a:prstGeom>
          <a:gradFill rotWithShape="0">
            <a:gsLst>
              <a:gs pos="0">
                <a:srgbClr val="FFFF00"/>
              </a:gs>
              <a:gs pos="100000">
                <a:srgbClr val="FFFFFF"/>
              </a:gs>
            </a:gsLst>
            <a:path path="rect">
              <a:fillToRect l="50000" t="50000" r="50000" b="50000"/>
            </a:path>
          </a:gradFill>
          <a:ln w="9525">
            <a:solidFill>
              <a:srgbClr val="FF0000"/>
            </a:solidFill>
            <a:miter lim="800000"/>
            <a:headEnd/>
            <a:tailEnd/>
          </a:ln>
        </p:spPr>
        <p:txBody>
          <a:bodyPr rot="0" vert="horz" wrap="square" lIns="91440" tIns="45720" rIns="91440" bIns="45720" anchor="t" anchorCtr="0" upright="1">
            <a:noAutofit/>
          </a:bodyPr>
          <a:lstStyle/>
          <a:p>
            <a:pPr algn="just">
              <a:spcAft>
                <a:spcPts val="0"/>
              </a:spcAft>
            </a:pPr>
            <a:r>
              <a:rPr lang="fr-FR" sz="800">
                <a:solidFill>
                  <a:srgbClr val="000000"/>
                </a:solidFill>
                <a:effectLst/>
                <a:latin typeface="Comic Sans MS"/>
                <a:ea typeface="Times New Roman"/>
              </a:rPr>
              <a:t> </a:t>
            </a:r>
            <a:endParaRPr lang="fr-FR" sz="1200">
              <a:effectLst/>
              <a:latin typeface="Times New Roman"/>
              <a:ea typeface="Times New Roman"/>
            </a:endParaRPr>
          </a:p>
        </p:txBody>
      </p:sp>
      <p:sp>
        <p:nvSpPr>
          <p:cNvPr id="14" name="Text Box 79"/>
          <p:cNvSpPr txBox="1">
            <a:spLocks noChangeArrowheads="1"/>
          </p:cNvSpPr>
          <p:nvPr/>
        </p:nvSpPr>
        <p:spPr bwMode="auto">
          <a:xfrm>
            <a:off x="4101715" y="3028952"/>
            <a:ext cx="2476500" cy="6858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1200" i="1" dirty="0">
                <a:solidFill>
                  <a:srgbClr val="000000"/>
                </a:solidFill>
                <a:effectLst/>
                <a:latin typeface="Times New Roman"/>
                <a:ea typeface="Times New Roman"/>
              </a:rPr>
              <a:t>«</a:t>
            </a:r>
            <a:r>
              <a:rPr lang="fr-FR" sz="800" i="1" dirty="0">
                <a:effectLst/>
                <a:latin typeface="Comic Sans MS"/>
                <a:ea typeface="Times New Roman"/>
              </a:rPr>
              <a:t>Je demande au Seigneur</a:t>
            </a:r>
            <a:endParaRPr lang="fr-FR" sz="1200" dirty="0">
              <a:effectLst/>
              <a:latin typeface="Times New Roman"/>
              <a:ea typeface="Times New Roman"/>
            </a:endParaRPr>
          </a:p>
          <a:p>
            <a:pPr algn="ctr">
              <a:spcAft>
                <a:spcPts val="0"/>
              </a:spcAft>
            </a:pPr>
            <a:r>
              <a:rPr lang="fr-FR" sz="800" i="1" dirty="0">
                <a:effectLst/>
                <a:latin typeface="Comic Sans MS"/>
                <a:ea typeface="Times New Roman"/>
              </a:rPr>
              <a:t>chaque jour de mettre un peu plus de paix au fond de mon cœur pour la transmettre, surtout à toute ma famille… »</a:t>
            </a:r>
            <a:endParaRPr lang="fr-FR" sz="1200" dirty="0">
              <a:effectLst/>
              <a:latin typeface="Times New Roman"/>
              <a:ea typeface="Times New Roman"/>
            </a:endParaRPr>
          </a:p>
        </p:txBody>
      </p:sp>
      <p:sp>
        <p:nvSpPr>
          <p:cNvPr id="16" name="AutoShape 133"/>
          <p:cNvSpPr>
            <a:spLocks noChangeArrowheads="1"/>
          </p:cNvSpPr>
          <p:nvPr/>
        </p:nvSpPr>
        <p:spPr bwMode="auto">
          <a:xfrm>
            <a:off x="3633006" y="4562488"/>
            <a:ext cx="2724150" cy="723900"/>
          </a:xfrm>
          <a:prstGeom prst="wedgeEllipseCallout">
            <a:avLst>
              <a:gd name="adj1" fmla="val 8326"/>
              <a:gd name="adj2" fmla="val -49542"/>
            </a:avLst>
          </a:prstGeom>
          <a:gradFill rotWithShape="0">
            <a:gsLst>
              <a:gs pos="0">
                <a:srgbClr val="FFFF00"/>
              </a:gs>
              <a:gs pos="100000">
                <a:srgbClr val="FFFFFF"/>
              </a:gs>
            </a:gsLst>
            <a:path path="rect">
              <a:fillToRect l="50000" t="50000" r="50000" b="50000"/>
            </a:path>
          </a:gradFill>
          <a:ln w="9525">
            <a:solidFill>
              <a:srgbClr val="FF0000"/>
            </a:solidFill>
            <a:miter lim="800000"/>
            <a:headEnd/>
            <a:tailEnd/>
          </a:ln>
        </p:spPr>
        <p:txBody>
          <a:bodyPr rot="0" vert="horz" wrap="square" lIns="91440" tIns="45720" rIns="91440" bIns="45720" anchor="t" anchorCtr="0" upright="1">
            <a:noAutofit/>
          </a:bodyPr>
          <a:lstStyle/>
          <a:p>
            <a:pPr algn="just">
              <a:spcAft>
                <a:spcPts val="0"/>
              </a:spcAft>
            </a:pPr>
            <a:r>
              <a:rPr lang="fr-FR" sz="800">
                <a:solidFill>
                  <a:srgbClr val="000000"/>
                </a:solidFill>
                <a:effectLst/>
                <a:latin typeface="Comic Sans MS"/>
                <a:ea typeface="Times New Roman"/>
              </a:rPr>
              <a:t> </a:t>
            </a:r>
            <a:endParaRPr lang="fr-FR" sz="1200">
              <a:effectLst/>
              <a:latin typeface="Times New Roman"/>
              <a:ea typeface="Times New Roman"/>
            </a:endParaRPr>
          </a:p>
        </p:txBody>
      </p:sp>
      <p:sp>
        <p:nvSpPr>
          <p:cNvPr id="17" name="Text Box 40"/>
          <p:cNvSpPr txBox="1">
            <a:spLocks noChangeArrowheads="1"/>
          </p:cNvSpPr>
          <p:nvPr/>
        </p:nvSpPr>
        <p:spPr bwMode="auto">
          <a:xfrm>
            <a:off x="3548844" y="4714888"/>
            <a:ext cx="2765425" cy="571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800" i="1" dirty="0">
                <a:solidFill>
                  <a:srgbClr val="000000"/>
                </a:solidFill>
                <a:effectLst/>
                <a:latin typeface="Comic Sans MS"/>
                <a:ea typeface="Times New Roman"/>
              </a:rPr>
              <a:t>« J’aime bien aller au Lien. Surtout aux repas.</a:t>
            </a:r>
            <a:endParaRPr lang="fr-FR" sz="1200" dirty="0">
              <a:effectLst/>
              <a:latin typeface="Times New Roman"/>
              <a:ea typeface="Times New Roman"/>
            </a:endParaRPr>
          </a:p>
          <a:p>
            <a:pPr algn="ctr">
              <a:spcAft>
                <a:spcPts val="0"/>
              </a:spcAft>
            </a:pPr>
            <a:r>
              <a:rPr lang="fr-FR" sz="800" i="1" dirty="0">
                <a:solidFill>
                  <a:srgbClr val="000000"/>
                </a:solidFill>
                <a:effectLst/>
                <a:latin typeface="Comic Sans MS"/>
                <a:ea typeface="Times New Roman"/>
              </a:rPr>
              <a:t>On mange plein de plats différents comme des accras.. C’est mieux qu’à la cantine ! »</a:t>
            </a:r>
            <a:endParaRPr lang="fr-FR" sz="1200" dirty="0">
              <a:effectLst/>
              <a:latin typeface="Times New Roman"/>
              <a:ea typeface="Times New Roman"/>
            </a:endParaRPr>
          </a:p>
        </p:txBody>
      </p:sp>
      <p:sp>
        <p:nvSpPr>
          <p:cNvPr id="18" name="AutoShape 135"/>
          <p:cNvSpPr>
            <a:spLocks noChangeArrowheads="1"/>
          </p:cNvSpPr>
          <p:nvPr/>
        </p:nvSpPr>
        <p:spPr bwMode="auto">
          <a:xfrm>
            <a:off x="3926472" y="5286388"/>
            <a:ext cx="2196658" cy="800100"/>
          </a:xfrm>
          <a:prstGeom prst="wedgeEllipseCallout">
            <a:avLst>
              <a:gd name="adj1" fmla="val -71347"/>
              <a:gd name="adj2" fmla="val -41824"/>
            </a:avLst>
          </a:prstGeom>
          <a:gradFill rotWithShape="0">
            <a:gsLst>
              <a:gs pos="0">
                <a:srgbClr val="FFFF00"/>
              </a:gs>
              <a:gs pos="100000">
                <a:srgbClr val="FFFFFF"/>
              </a:gs>
            </a:gsLst>
            <a:path path="rect">
              <a:fillToRect l="50000" t="50000" r="50000" b="50000"/>
            </a:path>
          </a:gradFill>
          <a:ln w="9525">
            <a:solidFill>
              <a:srgbClr val="FF0000"/>
            </a:solidFill>
            <a:miter lim="800000"/>
            <a:headEnd/>
            <a:tailEnd/>
          </a:ln>
        </p:spPr>
        <p:txBody>
          <a:bodyPr rot="0" vert="horz" wrap="square" lIns="91440" tIns="45720" rIns="91440" bIns="45720" anchor="t" anchorCtr="0" upright="1">
            <a:noAutofit/>
          </a:bodyPr>
          <a:lstStyle/>
          <a:p>
            <a:pPr algn="just">
              <a:spcAft>
                <a:spcPts val="0"/>
              </a:spcAft>
            </a:pPr>
            <a:r>
              <a:rPr lang="fr-FR" sz="800">
                <a:solidFill>
                  <a:srgbClr val="000000"/>
                </a:solidFill>
                <a:effectLst/>
                <a:latin typeface="Comic Sans MS"/>
                <a:ea typeface="Times New Roman"/>
              </a:rPr>
              <a:t> </a:t>
            </a:r>
            <a:endParaRPr lang="fr-FR" sz="1200">
              <a:effectLst/>
              <a:latin typeface="Times New Roman"/>
              <a:ea typeface="Times New Roman"/>
            </a:endParaRPr>
          </a:p>
        </p:txBody>
      </p:sp>
      <p:sp>
        <p:nvSpPr>
          <p:cNvPr id="19" name="Text Box 136"/>
          <p:cNvSpPr txBox="1">
            <a:spLocks noChangeArrowheads="1"/>
          </p:cNvSpPr>
          <p:nvPr/>
        </p:nvSpPr>
        <p:spPr bwMode="auto">
          <a:xfrm>
            <a:off x="4063921" y="5429268"/>
            <a:ext cx="1981200" cy="5715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fr-FR" sz="800" i="1" dirty="0">
                <a:solidFill>
                  <a:srgbClr val="000000"/>
                </a:solidFill>
                <a:effectLst/>
                <a:latin typeface="Comic Sans MS"/>
                <a:ea typeface="Times New Roman"/>
              </a:rPr>
              <a:t>« Je pensais que je n’avais rien à dire et puis un jour, je suis venue quand j’ai su qu’Isabelle y serait…»</a:t>
            </a:r>
            <a:endParaRPr lang="fr-FR" sz="1200" dirty="0">
              <a:effectLst/>
              <a:latin typeface="Times New Roman"/>
              <a:ea typeface="Times New Roman"/>
            </a:endParaRPr>
          </a:p>
        </p:txBody>
      </p:sp>
      <p:sp>
        <p:nvSpPr>
          <p:cNvPr id="20" name="AutoShape 91"/>
          <p:cNvSpPr>
            <a:spLocks noChangeArrowheads="1"/>
          </p:cNvSpPr>
          <p:nvPr/>
        </p:nvSpPr>
        <p:spPr bwMode="auto">
          <a:xfrm>
            <a:off x="3392827" y="6143644"/>
            <a:ext cx="3095625" cy="720080"/>
          </a:xfrm>
          <a:prstGeom prst="wedgeEllipseCallout">
            <a:avLst>
              <a:gd name="adj1" fmla="val 51934"/>
              <a:gd name="adj2" fmla="val -40677"/>
            </a:avLst>
          </a:prstGeom>
          <a:gradFill rotWithShape="0">
            <a:gsLst>
              <a:gs pos="0">
                <a:srgbClr val="FFFF00"/>
              </a:gs>
              <a:gs pos="100000">
                <a:srgbClr val="FFFFFF"/>
              </a:gs>
            </a:gsLst>
            <a:path path="rect">
              <a:fillToRect l="50000" t="50000" r="50000" b="50000"/>
            </a:path>
          </a:gradFill>
          <a:ln w="9525">
            <a:solidFill>
              <a:srgbClr val="FF0000"/>
            </a:solidFill>
            <a:miter lim="800000"/>
            <a:headEnd/>
            <a:tailEnd/>
          </a:ln>
        </p:spPr>
        <p:txBody>
          <a:bodyPr rot="0" vert="horz" wrap="square" lIns="91440" tIns="45720" rIns="91440" bIns="45720" anchor="t" anchorCtr="0" upright="1">
            <a:noAutofit/>
          </a:bodyPr>
          <a:lstStyle/>
          <a:p>
            <a:pPr algn="just">
              <a:spcAft>
                <a:spcPts val="0"/>
              </a:spcAft>
            </a:pPr>
            <a:r>
              <a:rPr lang="fr-FR" sz="800">
                <a:solidFill>
                  <a:srgbClr val="000000"/>
                </a:solidFill>
                <a:effectLst/>
                <a:latin typeface="Comic Sans MS"/>
                <a:ea typeface="Times New Roman"/>
              </a:rPr>
              <a:t> </a:t>
            </a:r>
            <a:endParaRPr lang="fr-FR" sz="1200">
              <a:effectLst/>
              <a:latin typeface="Times New Roman"/>
              <a:ea typeface="Times New Roman"/>
            </a:endParaRPr>
          </a:p>
        </p:txBody>
      </p:sp>
      <p:sp>
        <p:nvSpPr>
          <p:cNvPr id="21" name="Text Box 48"/>
          <p:cNvSpPr txBox="1">
            <a:spLocks noChangeArrowheads="1"/>
          </p:cNvSpPr>
          <p:nvPr/>
        </p:nvSpPr>
        <p:spPr bwMode="auto">
          <a:xfrm>
            <a:off x="3548844" y="6286520"/>
            <a:ext cx="2847975" cy="6858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fr-FR" sz="800" i="1" dirty="0">
                <a:effectLst/>
                <a:latin typeface="Comic Sans MS"/>
                <a:ea typeface="Times New Roman"/>
              </a:rPr>
              <a:t>« Ici, dans cette formation, ma plus grande découverte, c’est faire le lien entre la Parole de Dieu et ma vie ; je n’avais jamais imaginé cela. »</a:t>
            </a:r>
            <a:endParaRPr lang="fr-FR" sz="1200" dirty="0">
              <a:effectLst/>
              <a:latin typeface="Times New Roman"/>
              <a:ea typeface="Times New Roman"/>
            </a:endParaRPr>
          </a:p>
          <a:p>
            <a:pPr algn="just">
              <a:spcAft>
                <a:spcPts val="0"/>
              </a:spcAft>
            </a:pPr>
            <a:r>
              <a:rPr lang="fr-FR" sz="800" i="1" dirty="0">
                <a:solidFill>
                  <a:srgbClr val="000000"/>
                </a:solidFill>
                <a:effectLst/>
                <a:latin typeface="Comic Sans MS"/>
                <a:ea typeface="Times New Roman"/>
              </a:rPr>
              <a:t> </a:t>
            </a:r>
            <a:endParaRPr lang="fr-FR" sz="1200" dirty="0">
              <a:effectLst/>
              <a:latin typeface="Times New Roman"/>
              <a:ea typeface="Times New Roman"/>
            </a:endParaRPr>
          </a:p>
        </p:txBody>
      </p:sp>
      <p:sp>
        <p:nvSpPr>
          <p:cNvPr id="22" name="WordArt 4"/>
          <p:cNvSpPr>
            <a:spLocks noChangeArrowheads="1" noChangeShapeType="1" noTextEdit="1"/>
          </p:cNvSpPr>
          <p:nvPr/>
        </p:nvSpPr>
        <p:spPr bwMode="auto">
          <a:xfrm>
            <a:off x="6810423" y="500042"/>
            <a:ext cx="2895105" cy="4889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rtl="0">
              <a:buNone/>
            </a:pPr>
            <a:r>
              <a:rPr lang="fr-FR" sz="2000" kern="10" spc="0" dirty="0" smtClean="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rPr>
              <a:t>Des mouvements</a:t>
            </a:r>
            <a:endParaRPr lang="fr-FR" sz="2000" kern="10" spc="0" dirty="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endParaRPr>
          </a:p>
        </p:txBody>
      </p:sp>
      <p:sp>
        <p:nvSpPr>
          <p:cNvPr id="23" name="Text Box 107"/>
          <p:cNvSpPr txBox="1">
            <a:spLocks noChangeArrowheads="1"/>
          </p:cNvSpPr>
          <p:nvPr/>
        </p:nvSpPr>
        <p:spPr bwMode="auto">
          <a:xfrm>
            <a:off x="6640838" y="1104483"/>
            <a:ext cx="3342587" cy="3091784"/>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spcAft>
                <a:spcPts val="0"/>
              </a:spcAft>
            </a:pPr>
            <a:r>
              <a:rPr lang="fr-FR" sz="1000" dirty="0">
                <a:solidFill>
                  <a:srgbClr val="000000"/>
                </a:solidFill>
                <a:effectLst/>
                <a:latin typeface="Comic Sans MS"/>
                <a:ea typeface="Times New Roman"/>
                <a:cs typeface="Times New Roman"/>
              </a:rPr>
              <a:t>La plupart des participants du Lien ont des engagements dans le quartier, à leur travail, au sein de la paroisse, ou ailleurs…. Et d’autres n’en ont aucun, pour diverses raisons !</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Beaucoup – eux-mêmes ou leurs proches – appartiennent à un mouvement en Mission ouvrière, </a:t>
            </a:r>
            <a:r>
              <a:rPr lang="fr-FR" sz="1200" b="1" dirty="0">
                <a:solidFill>
                  <a:srgbClr val="000000"/>
                </a:solidFill>
                <a:effectLst/>
                <a:latin typeface="Comic Sans MS"/>
                <a:ea typeface="Times New Roman"/>
                <a:cs typeface="Times New Roman"/>
              </a:rPr>
              <a:t>implantés dans le 13ème : </a:t>
            </a:r>
            <a:r>
              <a:rPr lang="fr-FR" sz="1000" dirty="0">
                <a:solidFill>
                  <a:srgbClr val="000000"/>
                </a:solidFill>
                <a:effectLst/>
                <a:latin typeface="Comic Sans MS"/>
                <a:ea typeface="Times New Roman"/>
                <a:cs typeface="Times New Roman"/>
              </a:rPr>
              <a:t>clubs </a:t>
            </a:r>
            <a:r>
              <a:rPr lang="fr-FR" sz="1000" b="1" dirty="0">
                <a:solidFill>
                  <a:srgbClr val="FF0000"/>
                </a:solidFill>
                <a:effectLst/>
                <a:latin typeface="Comic Sans MS"/>
                <a:ea typeface="Times New Roman"/>
                <a:cs typeface="Times New Roman"/>
              </a:rPr>
              <a:t>A.C.E</a:t>
            </a:r>
            <a:r>
              <a:rPr lang="fr-FR" sz="1000" dirty="0">
                <a:solidFill>
                  <a:srgbClr val="000000"/>
                </a:solidFill>
                <a:effectLst/>
                <a:latin typeface="Comic Sans MS"/>
                <a:ea typeface="Times New Roman"/>
                <a:cs typeface="Times New Roman"/>
              </a:rPr>
              <a:t>	 (Action Catholique des Enfants), équipes  </a:t>
            </a:r>
            <a:r>
              <a:rPr lang="fr-FR" sz="1000" b="1" dirty="0">
                <a:solidFill>
                  <a:srgbClr val="FF0000"/>
                </a:solidFill>
                <a:effectLst/>
                <a:latin typeface="Comic Sans MS"/>
                <a:ea typeface="Times New Roman"/>
                <a:cs typeface="Times New Roman"/>
              </a:rPr>
              <a:t>JOC</a:t>
            </a:r>
            <a:r>
              <a:rPr lang="fr-FR" sz="1000" dirty="0">
                <a:solidFill>
                  <a:srgbClr val="000000"/>
                </a:solidFill>
                <a:effectLst/>
                <a:latin typeface="Comic Sans MS"/>
                <a:ea typeface="Times New Roman"/>
                <a:cs typeface="Times New Roman"/>
              </a:rPr>
              <a:t> (Jeunesse Ouvrière Chrétienne) et </a:t>
            </a:r>
            <a:r>
              <a:rPr lang="fr-FR" sz="1000" b="1" dirty="0">
                <a:solidFill>
                  <a:srgbClr val="FF0000"/>
                </a:solidFill>
                <a:effectLst/>
                <a:latin typeface="Comic Sans MS"/>
                <a:ea typeface="Times New Roman"/>
                <a:cs typeface="Times New Roman"/>
              </a:rPr>
              <a:t>A.C.O </a:t>
            </a:r>
            <a:r>
              <a:rPr lang="fr-FR" sz="1000" dirty="0">
                <a:solidFill>
                  <a:srgbClr val="000000"/>
                </a:solidFill>
                <a:effectLst/>
                <a:latin typeface="Comic Sans MS"/>
                <a:ea typeface="Times New Roman"/>
                <a:cs typeface="Times New Roman"/>
              </a:rPr>
              <a:t>(Action Catholique Ouvrière).</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Tous sont prêts à partager ce qu’ils y vivent et  invitent largement à les rejoindre !</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 </a:t>
            </a:r>
          </a:p>
          <a:p>
            <a:pPr algn="just">
              <a:spcAft>
                <a:spcPts val="0"/>
              </a:spcAft>
            </a:pPr>
            <a:r>
              <a:rPr lang="fr-FR" sz="1000" dirty="0">
                <a:solidFill>
                  <a:srgbClr val="000000"/>
                </a:solidFill>
                <a:effectLst/>
                <a:latin typeface="Comic Sans MS"/>
                <a:ea typeface="Times New Roman"/>
                <a:cs typeface="Times New Roman"/>
              </a:rPr>
              <a:t> </a:t>
            </a:r>
          </a:p>
        </p:txBody>
      </p:sp>
      <p:pic>
        <p:nvPicPr>
          <p:cNvPr id="24" name="Image 23" descr="logoMOsansPhrase"/>
          <p:cNvPicPr/>
          <p:nvPr/>
        </p:nvPicPr>
        <p:blipFill>
          <a:blip r:embed="rId6">
            <a:extLst>
              <a:ext uri="{28A0092B-C50C-407E-A947-70E740481C1C}">
                <a14:useLocalDpi xmlns:a14="http://schemas.microsoft.com/office/drawing/2010/main" val="0"/>
              </a:ext>
            </a:extLst>
          </a:blip>
          <a:srcRect/>
          <a:stretch>
            <a:fillRect/>
          </a:stretch>
        </p:blipFill>
        <p:spPr bwMode="auto">
          <a:xfrm>
            <a:off x="6810410" y="1904358"/>
            <a:ext cx="3095625" cy="524510"/>
          </a:xfrm>
          <a:prstGeom prst="rect">
            <a:avLst/>
          </a:prstGeom>
          <a:noFill/>
        </p:spPr>
      </p:pic>
      <p:sp>
        <p:nvSpPr>
          <p:cNvPr id="25" name="WordArt 5"/>
          <p:cNvSpPr>
            <a:spLocks noChangeArrowheads="1" noChangeShapeType="1" noTextEdit="1"/>
          </p:cNvSpPr>
          <p:nvPr/>
        </p:nvSpPr>
        <p:spPr bwMode="auto">
          <a:xfrm>
            <a:off x="7293261" y="4225934"/>
            <a:ext cx="1908212" cy="4889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rtl="0">
              <a:buNone/>
            </a:pPr>
            <a:r>
              <a:rPr lang="fr-FR" sz="2000" kern="10" spc="0" dirty="0" smtClean="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rPr>
              <a:t>L'</a:t>
            </a:r>
            <a:r>
              <a:rPr lang="fr-FR" sz="2000" kern="10" spc="0" dirty="0" err="1" smtClean="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rPr>
              <a:t>Efamo</a:t>
            </a:r>
            <a:endParaRPr lang="fr-FR" sz="2000" kern="10" spc="0" dirty="0">
              <a:ln>
                <a:noFill/>
              </a:ln>
              <a:gradFill rotWithShape="0">
                <a:gsLst>
                  <a:gs pos="0">
                    <a:srgbClr val="9999FF"/>
                  </a:gs>
                  <a:gs pos="100000">
                    <a:srgbClr val="009999"/>
                  </a:gs>
                </a:gsLst>
                <a:lin ang="5400000" scaled="1"/>
              </a:gradFill>
              <a:effectLst>
                <a:outerShdw dist="53882" dir="2700000" algn="ctr" rotWithShape="0">
                  <a:srgbClr val="C0C0C0"/>
                </a:outerShdw>
              </a:effectLst>
              <a:latin typeface="Comic Sans MS"/>
            </a:endParaRPr>
          </a:p>
        </p:txBody>
      </p:sp>
      <p:sp>
        <p:nvSpPr>
          <p:cNvPr id="26" name="Text Box 68" descr="bernardins-hallb"/>
          <p:cNvSpPr txBox="1">
            <a:spLocks noChangeArrowheads="1"/>
          </p:cNvSpPr>
          <p:nvPr/>
        </p:nvSpPr>
        <p:spPr bwMode="auto">
          <a:xfrm>
            <a:off x="6640839" y="4786322"/>
            <a:ext cx="3342587" cy="2116334"/>
          </a:xfrm>
          <a:prstGeom prst="rect">
            <a:avLst/>
          </a:prstGeom>
          <a:noFill/>
          <a:ln>
            <a:noFill/>
          </a:ln>
          <a:extLst>
            <a:ext uri="{909E8E84-426E-40DD-AFC4-6F175D3DCCD1}">
              <a14:hiddenFill xmlns:a14="http://schemas.microsoft.com/office/drawing/2010/main">
                <a:blipFill dpi="0" rotWithShape="0">
                  <a:blip r:embed="rId7"/>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0000" tIns="54000" rIns="90000" bIns="54000" anchor="ctr" anchorCtr="1" upright="1">
            <a:noAutofit/>
          </a:bodyPr>
          <a:lstStyle/>
          <a:p>
            <a:pPr algn="just">
              <a:spcAft>
                <a:spcPts val="0"/>
              </a:spcAft>
            </a:pPr>
            <a:r>
              <a:rPr lang="fr-FR" sz="1000" dirty="0">
                <a:solidFill>
                  <a:srgbClr val="000000"/>
                </a:solidFill>
                <a:effectLst/>
                <a:latin typeface="Comic Sans MS"/>
                <a:ea typeface="Times New Roman"/>
              </a:rPr>
              <a:t>Une formation est aussi proposée à ceux qui le désirent : "</a:t>
            </a:r>
            <a:r>
              <a:rPr lang="fr-FR" sz="1000" b="1" dirty="0">
                <a:solidFill>
                  <a:srgbClr val="FF0000"/>
                </a:solidFill>
                <a:effectLst/>
                <a:latin typeface="Comic Sans MS"/>
                <a:ea typeface="Times New Roman"/>
              </a:rPr>
              <a:t>l'Ecole de Formation Apostolique en Mission Ouvrière</a:t>
            </a:r>
            <a:r>
              <a:rPr lang="fr-FR" sz="1000" dirty="0">
                <a:solidFill>
                  <a:srgbClr val="000000"/>
                </a:solidFill>
                <a:effectLst/>
                <a:latin typeface="Comic Sans MS"/>
                <a:ea typeface="Times New Roman"/>
              </a:rPr>
              <a:t>" (l’</a:t>
            </a:r>
            <a:r>
              <a:rPr lang="fr-FR" sz="1000" dirty="0" err="1">
                <a:solidFill>
                  <a:srgbClr val="000000"/>
                </a:solidFill>
                <a:effectLst/>
                <a:latin typeface="Comic Sans MS"/>
                <a:ea typeface="Times New Roman"/>
              </a:rPr>
              <a:t>Efamo</a:t>
            </a:r>
            <a:r>
              <a:rPr lang="fr-FR" sz="1000" dirty="0">
                <a:solidFill>
                  <a:srgbClr val="000000"/>
                </a:solidFill>
                <a:effectLst/>
                <a:latin typeface="Comic Sans MS"/>
                <a:ea typeface="Times New Roman"/>
              </a:rPr>
              <a:t>), qui est une des composantes de l’Ecole Cathédrale du diocèse de Paris. Là, les participants font une première découverte de la Bible et approfondissent leur Foi et la manière d'être chrétien aujourd'hui, missionnaire au milieu de leurs frères et sœurs.</a:t>
            </a:r>
            <a:endParaRPr lang="fr-FR" sz="1200" dirty="0">
              <a:effectLst/>
              <a:latin typeface="Times New Roman"/>
              <a:ea typeface="Times New Roman"/>
            </a:endParaRPr>
          </a:p>
          <a:p>
            <a:pPr algn="just">
              <a:spcAft>
                <a:spcPts val="0"/>
              </a:spcAft>
            </a:pPr>
            <a:endParaRPr lang="fr-FR" sz="1000" dirty="0" smtClean="0">
              <a:solidFill>
                <a:srgbClr val="000000"/>
              </a:solidFill>
              <a:effectLst/>
              <a:latin typeface="Comic Sans MS"/>
              <a:ea typeface="Times"/>
              <a:cs typeface="Times New Roman"/>
            </a:endParaRPr>
          </a:p>
          <a:p>
            <a:pPr algn="just">
              <a:spcAft>
                <a:spcPts val="0"/>
              </a:spcAft>
            </a:pPr>
            <a:endParaRPr lang="fr-FR" sz="1000" dirty="0">
              <a:solidFill>
                <a:srgbClr val="000000"/>
              </a:solidFill>
              <a:latin typeface="Comic Sans MS"/>
              <a:ea typeface="Times"/>
              <a:cs typeface="Times New Roman"/>
            </a:endParaRPr>
          </a:p>
          <a:p>
            <a:pPr algn="just">
              <a:spcAft>
                <a:spcPts val="0"/>
              </a:spcAft>
            </a:pPr>
            <a:r>
              <a:rPr lang="fr-FR" sz="1000" dirty="0" smtClean="0">
                <a:solidFill>
                  <a:srgbClr val="000000"/>
                </a:solidFill>
                <a:effectLst/>
                <a:latin typeface="Comic Sans MS"/>
                <a:ea typeface="Times"/>
                <a:cs typeface="Times New Roman"/>
              </a:rPr>
              <a:t>Là </a:t>
            </a:r>
            <a:r>
              <a:rPr lang="fr-FR" sz="1000" dirty="0">
                <a:solidFill>
                  <a:srgbClr val="000000"/>
                </a:solidFill>
                <a:effectLst/>
                <a:latin typeface="Comic Sans MS"/>
                <a:ea typeface="Times"/>
                <a:cs typeface="Times New Roman"/>
              </a:rPr>
              <a:t>encore, beaucoup, au Lien, l’ont suivie. Une nouvelle session démarrera en </a:t>
            </a:r>
            <a:r>
              <a:rPr lang="fr-FR" sz="1000" b="1" dirty="0">
                <a:solidFill>
                  <a:srgbClr val="000000"/>
                </a:solidFill>
                <a:effectLst/>
                <a:latin typeface="Comic Sans MS"/>
                <a:ea typeface="Times"/>
                <a:cs typeface="Times New Roman"/>
              </a:rPr>
              <a:t>oc</a:t>
            </a:r>
            <a:r>
              <a:rPr lang="fr-FR" sz="1000" b="1" dirty="0">
                <a:effectLst/>
                <a:latin typeface="Comic Sans MS"/>
                <a:ea typeface="Times"/>
                <a:cs typeface="Times New Roman"/>
              </a:rPr>
              <a:t>tobre 2013 </a:t>
            </a:r>
            <a:r>
              <a:rPr lang="fr-FR" sz="1000" dirty="0">
                <a:effectLst/>
                <a:latin typeface="Comic Sans MS"/>
                <a:ea typeface="Times"/>
                <a:cs typeface="Times New Roman"/>
              </a:rPr>
              <a:t>(contact : P. Alain Patin</a:t>
            </a:r>
            <a:r>
              <a:rPr lang="fr-FR" sz="1000" dirty="0" smtClean="0">
                <a:effectLst/>
                <a:latin typeface="Comic Sans MS"/>
                <a:ea typeface="Times"/>
                <a:cs typeface="Times New Roman"/>
              </a:rPr>
              <a:t>).</a:t>
            </a:r>
            <a:endParaRPr lang="fr-FR" sz="1200" dirty="0">
              <a:effectLst/>
              <a:latin typeface="Times New Roman"/>
              <a:ea typeface="Times New Roman"/>
            </a:endParaRPr>
          </a:p>
        </p:txBody>
      </p:sp>
      <p:sp>
        <p:nvSpPr>
          <p:cNvPr id="10" name="Zone de texte 2"/>
          <p:cNvSpPr txBox="1">
            <a:spLocks noChangeArrowheads="1"/>
          </p:cNvSpPr>
          <p:nvPr/>
        </p:nvSpPr>
        <p:spPr bwMode="auto">
          <a:xfrm>
            <a:off x="4134240" y="1025580"/>
            <a:ext cx="1676856" cy="1046098"/>
          </a:xfrm>
          <a:prstGeom prst="rect">
            <a:avLst/>
          </a:prstGeom>
          <a:blipFill dpi="0" rotWithShape="1">
            <a:blip r:embed="rId8" cstate="print">
              <a:extLst>
                <a:ext uri="{28A0092B-C50C-407E-A947-70E740481C1C}">
                  <a14:useLocalDpi xmlns:a14="http://schemas.microsoft.com/office/drawing/2010/main" val="0"/>
                </a:ext>
              </a:extLst>
            </a:blip>
            <a:srcRect/>
            <a:stretch>
              <a:fillRect/>
            </a:stretch>
          </a:blipFill>
          <a:ln w="9525">
            <a:noFill/>
            <a:miter lim="800000"/>
            <a:headEnd/>
            <a:tailEnd/>
          </a:ln>
        </p:spPr>
        <p:txBody>
          <a:bodyPr rot="0" vert="horz" wrap="square" lIns="91440" tIns="45720" rIns="91440" bIns="45720" anchor="t" anchorCtr="0">
            <a:noAutofit/>
          </a:bodyPr>
          <a:lstStyle/>
          <a:p>
            <a:pPr>
              <a:spcAft>
                <a:spcPts val="0"/>
              </a:spcAft>
            </a:pPr>
            <a:r>
              <a:rPr lang="fr-FR" sz="1200">
                <a:effectLst/>
                <a:latin typeface="Times New Roman"/>
                <a:ea typeface="Times New Roman"/>
              </a:rPr>
              <a:t> </a:t>
            </a:r>
          </a:p>
        </p:txBody>
      </p:sp>
      <p:sp>
        <p:nvSpPr>
          <p:cNvPr id="8" name="AutoShape 70"/>
          <p:cNvSpPr>
            <a:spLocks noChangeArrowheads="1"/>
          </p:cNvSpPr>
          <p:nvPr/>
        </p:nvSpPr>
        <p:spPr bwMode="auto">
          <a:xfrm>
            <a:off x="3467100" y="157146"/>
            <a:ext cx="2724159" cy="914400"/>
          </a:xfrm>
          <a:prstGeom prst="wedgeEllipseCallout">
            <a:avLst>
              <a:gd name="adj1" fmla="val 20667"/>
              <a:gd name="adj2" fmla="val 71042"/>
            </a:avLst>
          </a:prstGeom>
          <a:gradFill rotWithShape="0">
            <a:gsLst>
              <a:gs pos="0">
                <a:srgbClr val="FFFF00"/>
              </a:gs>
              <a:gs pos="100000">
                <a:srgbClr val="FFFFFF"/>
              </a:gs>
            </a:gsLst>
            <a:path path="rect">
              <a:fillToRect l="50000" t="50000" r="50000" b="50000"/>
            </a:path>
          </a:gradFill>
          <a:ln w="9525">
            <a:solidFill>
              <a:srgbClr val="FF0000"/>
            </a:solidFill>
            <a:miter lim="800000"/>
            <a:headEnd/>
            <a:tailEnd/>
          </a:ln>
        </p:spPr>
        <p:txBody>
          <a:bodyPr rot="0" vert="horz" wrap="square" lIns="91440" tIns="45720" rIns="91440" bIns="45720" anchor="t" anchorCtr="0" upright="1">
            <a:noAutofit/>
          </a:bodyPr>
          <a:lstStyle/>
          <a:p>
            <a:pPr algn="just">
              <a:spcAft>
                <a:spcPts val="0"/>
              </a:spcAft>
            </a:pPr>
            <a:r>
              <a:rPr lang="fr-FR" sz="800">
                <a:solidFill>
                  <a:srgbClr val="000000"/>
                </a:solidFill>
                <a:effectLst/>
                <a:latin typeface="Comic Sans MS"/>
                <a:ea typeface="Times New Roman"/>
              </a:rPr>
              <a:t> </a:t>
            </a:r>
            <a:endParaRPr lang="fr-FR" sz="1200">
              <a:effectLst/>
              <a:latin typeface="Times New Roman"/>
              <a:ea typeface="Times New Roman"/>
            </a:endParaRPr>
          </a:p>
        </p:txBody>
      </p:sp>
      <p:sp>
        <p:nvSpPr>
          <p:cNvPr id="9" name="Text Box 41"/>
          <p:cNvSpPr txBox="1">
            <a:spLocks noChangeArrowheads="1"/>
          </p:cNvSpPr>
          <p:nvPr/>
        </p:nvSpPr>
        <p:spPr bwMode="auto">
          <a:xfrm>
            <a:off x="3405177" y="294928"/>
            <a:ext cx="2847975" cy="68580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fr-FR" sz="1200" i="1" dirty="0">
                <a:solidFill>
                  <a:srgbClr val="000000"/>
                </a:solidFill>
                <a:effectLst/>
                <a:latin typeface="Times New Roman"/>
                <a:ea typeface="Times New Roman"/>
              </a:rPr>
              <a:t>«</a:t>
            </a:r>
            <a:r>
              <a:rPr lang="fr-FR" sz="800" i="1" dirty="0">
                <a:solidFill>
                  <a:srgbClr val="000000"/>
                </a:solidFill>
                <a:effectLst/>
                <a:latin typeface="Comic Sans MS"/>
                <a:ea typeface="Times New Roman"/>
              </a:rPr>
              <a:t>A chaque fois que je reçois l’invitation  pour</a:t>
            </a:r>
            <a:endParaRPr lang="fr-FR" sz="1200" dirty="0">
              <a:effectLst/>
              <a:latin typeface="Times New Roman"/>
              <a:ea typeface="Times New Roman"/>
            </a:endParaRPr>
          </a:p>
          <a:p>
            <a:pPr algn="ctr">
              <a:spcAft>
                <a:spcPts val="0"/>
              </a:spcAft>
            </a:pPr>
            <a:r>
              <a:rPr lang="fr-FR" sz="800" i="1" dirty="0">
                <a:solidFill>
                  <a:srgbClr val="000000"/>
                </a:solidFill>
                <a:effectLst/>
                <a:latin typeface="Comic Sans MS"/>
                <a:ea typeface="Times New Roman"/>
                <a:cs typeface="Times New Roman"/>
              </a:rPr>
              <a:t>le Lien, je me dis que je vais retrouver ma famille, car comme son nom l’indique il y a un lien entre nous, c’est-à-dire l’amour du Christ ».</a:t>
            </a:r>
          </a:p>
        </p:txBody>
      </p:sp>
    </p:spTree>
    <p:extLst>
      <p:ext uri="{BB962C8B-B14F-4D97-AF65-F5344CB8AC3E}">
        <p14:creationId xmlns:p14="http://schemas.microsoft.com/office/powerpoint/2010/main" val="700384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493</Words>
  <Application>Microsoft Office PowerPoint</Application>
  <PresentationFormat>Format A4 (210 x 297 mm)</PresentationFormat>
  <Paragraphs>113</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marianne</dc:creator>
  <cp:lastModifiedBy>marianne</cp:lastModifiedBy>
  <cp:revision>84</cp:revision>
  <dcterms:created xsi:type="dcterms:W3CDTF">2012-09-22T08:46:24Z</dcterms:created>
  <dcterms:modified xsi:type="dcterms:W3CDTF">2012-10-15T18:14:47Z</dcterms:modified>
</cp:coreProperties>
</file>