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59" r:id="rId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946" y="-1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ectangle à coins arrondis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F2A21-B7F8-46DF-A4F9-E452DA17BACC}" type="datetimeFigureOut">
              <a:rPr lang="fr-CH" smtClean="0"/>
              <a:pPr/>
              <a:t>30.04.2017</a:t>
            </a:fld>
            <a:endParaRPr lang="fr-CH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ECA13EE4-5069-446E-969E-58185C003972}" type="slidenum">
              <a:rPr lang="fr-CH" smtClean="0"/>
              <a:pPr/>
              <a:t>‹N°›</a:t>
            </a:fld>
            <a:endParaRPr lang="fr-CH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F2A21-B7F8-46DF-A4F9-E452DA17BACC}" type="datetimeFigureOut">
              <a:rPr lang="fr-CH" smtClean="0"/>
              <a:pPr/>
              <a:t>30.04.2017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13EE4-5069-446E-969E-58185C003972}" type="slidenum">
              <a:rPr lang="fr-CH" smtClean="0"/>
              <a:pPr/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F2A21-B7F8-46DF-A4F9-E452DA17BACC}" type="datetimeFigureOut">
              <a:rPr lang="fr-CH" smtClean="0"/>
              <a:pPr/>
              <a:t>30.04.2017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13EE4-5069-446E-969E-58185C003972}" type="slidenum">
              <a:rPr lang="fr-CH" smtClean="0"/>
              <a:pPr/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F2A21-B7F8-46DF-A4F9-E452DA17BACC}" type="datetimeFigureOut">
              <a:rPr lang="fr-CH" smtClean="0"/>
              <a:pPr/>
              <a:t>30.04.2017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13EE4-5069-446E-969E-58185C003972}" type="slidenum">
              <a:rPr lang="fr-CH" smtClean="0"/>
              <a:pPr/>
              <a:t>‹N°›</a:t>
            </a:fld>
            <a:endParaRPr lang="fr-CH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ectangle à coins arrondis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F2A21-B7F8-46DF-A4F9-E452DA17BACC}" type="datetimeFigureOut">
              <a:rPr lang="fr-CH" smtClean="0"/>
              <a:pPr/>
              <a:t>30.04.2017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fr-CH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ECA13EE4-5069-446E-969E-58185C003972}" type="slidenum">
              <a:rPr lang="fr-CH" smtClean="0"/>
              <a:pPr/>
              <a:t>‹N°›</a:t>
            </a:fld>
            <a:endParaRPr lang="fr-C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F2A21-B7F8-46DF-A4F9-E452DA17BACC}" type="datetimeFigureOut">
              <a:rPr lang="fr-CH" smtClean="0"/>
              <a:pPr/>
              <a:t>30.04.2017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13EE4-5069-446E-969E-58185C003972}" type="slidenum">
              <a:rPr lang="fr-CH" smtClean="0"/>
              <a:pPr/>
              <a:t>‹N°›</a:t>
            </a:fld>
            <a:endParaRPr lang="fr-CH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F2A21-B7F8-46DF-A4F9-E452DA17BACC}" type="datetimeFigureOut">
              <a:rPr lang="fr-CH" smtClean="0"/>
              <a:pPr/>
              <a:t>30.04.2017</a:t>
            </a:fld>
            <a:endParaRPr lang="fr-CH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13EE4-5069-446E-969E-58185C003972}" type="slidenum">
              <a:rPr lang="fr-CH" smtClean="0"/>
              <a:pPr/>
              <a:t>‹N°›</a:t>
            </a:fld>
            <a:endParaRPr lang="fr-CH"/>
          </a:p>
        </p:txBody>
      </p:sp>
      <p:sp>
        <p:nvSpPr>
          <p:cNvPr id="11" name="Espace réservé du contenu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F2A21-B7F8-46DF-A4F9-E452DA17BACC}" type="datetimeFigureOut">
              <a:rPr lang="fr-CH" smtClean="0"/>
              <a:pPr/>
              <a:t>30.04.2017</a:t>
            </a:fld>
            <a:endParaRPr lang="fr-CH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13EE4-5069-446E-969E-58185C003972}" type="slidenum">
              <a:rPr lang="fr-CH" smtClean="0"/>
              <a:pPr/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F2A21-B7F8-46DF-A4F9-E452DA17BACC}" type="datetimeFigureOut">
              <a:rPr lang="fr-CH" smtClean="0"/>
              <a:pPr/>
              <a:t>30.04.2017</a:t>
            </a:fld>
            <a:endParaRPr lang="fr-CH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13EE4-5069-446E-969E-58185C003972}" type="slidenum">
              <a:rPr lang="fr-CH" smtClean="0"/>
              <a:pPr/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ectangle à coins arrondis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F2A21-B7F8-46DF-A4F9-E452DA17BACC}" type="datetimeFigureOut">
              <a:rPr lang="fr-CH" smtClean="0"/>
              <a:pPr/>
              <a:t>30.04.2017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13EE4-5069-446E-969E-58185C003972}" type="slidenum">
              <a:rPr lang="fr-CH" smtClean="0"/>
              <a:pPr/>
              <a:t>‹N°›</a:t>
            </a:fld>
            <a:endParaRPr lang="fr-CH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F2A21-B7F8-46DF-A4F9-E452DA17BACC}" type="datetimeFigureOut">
              <a:rPr lang="fr-CH" smtClean="0"/>
              <a:pPr/>
              <a:t>30.04.2017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ECA13EE4-5069-446E-969E-58185C003972}" type="slidenum">
              <a:rPr lang="fr-CH" smtClean="0"/>
              <a:pPr/>
              <a:t>‹N°›</a:t>
            </a:fld>
            <a:endParaRPr lang="fr-CH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ectangle à coins arrondis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B1F2A21-B7F8-46DF-A4F9-E452DA17BACC}" type="datetimeFigureOut">
              <a:rPr lang="fr-CH" smtClean="0"/>
              <a:pPr/>
              <a:t>30.04.2017</a:t>
            </a:fld>
            <a:endParaRPr lang="fr-CH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fr-CH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ECA13EE4-5069-446E-969E-58185C003972}" type="slidenum">
              <a:rPr lang="fr-CH" smtClean="0"/>
              <a:pPr/>
              <a:t>‹N°›</a:t>
            </a:fld>
            <a:endParaRPr lang="fr-C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H" b="1" i="1" dirty="0" smtClean="0"/>
              <a:t>Cause </a:t>
            </a:r>
            <a:endParaRPr lang="fr-CH" b="1" i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ce réservé du contenu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573348426"/>
              </p:ext>
            </p:extLst>
          </p:nvPr>
        </p:nvGraphicFramePr>
        <p:xfrm>
          <a:off x="179388" y="260351"/>
          <a:ext cx="8785226" cy="4288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00524"/>
                <a:gridCol w="5184702"/>
              </a:tblGrid>
              <a:tr h="1006068">
                <a:tc>
                  <a:txBody>
                    <a:bodyPr/>
                    <a:lstStyle/>
                    <a:p>
                      <a:r>
                        <a:rPr lang="fr-CH" dirty="0" smtClean="0"/>
                        <a:t> </a:t>
                      </a:r>
                    </a:p>
                    <a:p>
                      <a:r>
                        <a:rPr lang="fr-CH" b="1" i="1" dirty="0" smtClean="0">
                          <a:solidFill>
                            <a:srgbClr val="C00000"/>
                          </a:solidFill>
                        </a:rPr>
                        <a:t>  parce </a:t>
                      </a:r>
                      <a:r>
                        <a:rPr lang="fr-CH" b="1" i="1" dirty="0" smtClean="0">
                          <a:solidFill>
                            <a:srgbClr val="C00000"/>
                          </a:solidFill>
                        </a:rPr>
                        <a:t>que </a:t>
                      </a:r>
                      <a:r>
                        <a:rPr lang="fr-CH" dirty="0" smtClean="0"/>
                        <a:t>= une cause connue</a:t>
                      </a:r>
                      <a:endParaRPr lang="fr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dirty="0" smtClean="0"/>
                        <a:t>Pierre n’est pas là </a:t>
                      </a:r>
                      <a:r>
                        <a:rPr lang="fr-CH" i="1" dirty="0" smtClean="0">
                          <a:solidFill>
                            <a:srgbClr val="C00000"/>
                          </a:solidFill>
                        </a:rPr>
                        <a:t>parce</a:t>
                      </a:r>
                      <a:r>
                        <a:rPr lang="fr-CH" i="1" baseline="0" dirty="0" smtClean="0">
                          <a:solidFill>
                            <a:srgbClr val="C00000"/>
                          </a:solidFill>
                        </a:rPr>
                        <a:t> qu’il </a:t>
                      </a:r>
                      <a:r>
                        <a:rPr lang="fr-CH" baseline="0" dirty="0" smtClean="0"/>
                        <a:t>est malade.</a:t>
                      </a:r>
                    </a:p>
                    <a:p>
                      <a:r>
                        <a:rPr lang="fr-CH" baseline="0" dirty="0" smtClean="0"/>
                        <a:t>Parce que juive, elle fut déportée au camp de concentration.</a:t>
                      </a:r>
                      <a:endParaRPr lang="fr-CH" dirty="0"/>
                    </a:p>
                  </a:txBody>
                  <a:tcPr/>
                </a:tc>
              </a:tr>
              <a:tr h="650413">
                <a:tc>
                  <a:txBody>
                    <a:bodyPr/>
                    <a:lstStyle/>
                    <a:p>
                      <a:r>
                        <a:rPr lang="fr-CH" b="1" i="1" dirty="0" smtClean="0">
                          <a:solidFill>
                            <a:srgbClr val="C00000"/>
                          </a:solidFill>
                        </a:rPr>
                        <a:t> comme </a:t>
                      </a:r>
                      <a:r>
                        <a:rPr lang="fr-CH" b="0" i="0" baseline="0" dirty="0" smtClean="0">
                          <a:solidFill>
                            <a:schemeClr val="tx1"/>
                          </a:solidFill>
                        </a:rPr>
                        <a:t> met</a:t>
                      </a:r>
                      <a:r>
                        <a:rPr lang="fr-CH" baseline="0" dirty="0" smtClean="0"/>
                        <a:t> </a:t>
                      </a:r>
                      <a:r>
                        <a:rPr lang="fr-CH" baseline="0" dirty="0" smtClean="0"/>
                        <a:t>l’accent sur la cause</a:t>
                      </a:r>
                      <a:endParaRPr lang="fr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i="1" dirty="0" smtClean="0">
                          <a:solidFill>
                            <a:srgbClr val="C00000"/>
                          </a:solidFill>
                        </a:rPr>
                        <a:t>Comme</a:t>
                      </a:r>
                      <a:r>
                        <a:rPr lang="fr-CH" dirty="0" smtClean="0"/>
                        <a:t> je n’étais pas sûr de pouvoir y aller, j’ai décliné l’invitation.</a:t>
                      </a:r>
                      <a:endParaRPr lang="fr-CH" dirty="0"/>
                    </a:p>
                  </a:txBody>
                  <a:tcPr/>
                </a:tc>
              </a:tr>
              <a:tr h="948203">
                <a:tc>
                  <a:txBody>
                    <a:bodyPr/>
                    <a:lstStyle/>
                    <a:p>
                      <a:endParaRPr lang="fr-CH" dirty="0" smtClean="0"/>
                    </a:p>
                    <a:p>
                      <a:r>
                        <a:rPr lang="fr-CH" dirty="0" smtClean="0"/>
                        <a:t> </a:t>
                      </a:r>
                      <a:r>
                        <a:rPr lang="fr-CH" b="1" i="1" dirty="0" smtClean="0">
                          <a:solidFill>
                            <a:srgbClr val="C00000"/>
                          </a:solidFill>
                        </a:rPr>
                        <a:t>car</a:t>
                      </a:r>
                      <a:r>
                        <a:rPr lang="fr-CH" dirty="0" smtClean="0"/>
                        <a:t> </a:t>
                      </a:r>
                      <a:r>
                        <a:rPr lang="fr-CH" dirty="0" smtClean="0"/>
                        <a:t> introduit</a:t>
                      </a:r>
                      <a:r>
                        <a:rPr lang="fr-CH" baseline="0" dirty="0" smtClean="0"/>
                        <a:t>  </a:t>
                      </a:r>
                      <a:r>
                        <a:rPr lang="fr-CH" baseline="0" dirty="0" smtClean="0"/>
                        <a:t>une raison </a:t>
                      </a:r>
                    </a:p>
                    <a:p>
                      <a:r>
                        <a:rPr lang="fr-CH" baseline="0" dirty="0" smtClean="0"/>
                        <a:t>expliquant ce qui </a:t>
                      </a:r>
                      <a:r>
                        <a:rPr lang="fr-CH" baseline="0" dirty="0" smtClean="0"/>
                        <a:t>précède</a:t>
                      </a:r>
                      <a:endParaRPr lang="fr-CH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H" dirty="0" smtClean="0"/>
                    </a:p>
                    <a:p>
                      <a:r>
                        <a:rPr lang="fr-CH" dirty="0" smtClean="0"/>
                        <a:t>Il a fallu annuler l’excursion </a:t>
                      </a:r>
                      <a:r>
                        <a:rPr lang="fr-CH" i="1" dirty="0" smtClean="0">
                          <a:solidFill>
                            <a:srgbClr val="C00000"/>
                          </a:solidFill>
                        </a:rPr>
                        <a:t>car</a:t>
                      </a:r>
                      <a:r>
                        <a:rPr lang="fr-CH" dirty="0" smtClean="0"/>
                        <a:t> il pleuvait</a:t>
                      </a:r>
                      <a:r>
                        <a:rPr lang="fr-CH" baseline="0" dirty="0" smtClean="0"/>
                        <a:t> à verse.</a:t>
                      </a:r>
                      <a:endParaRPr lang="fr-CH" dirty="0"/>
                    </a:p>
                  </a:txBody>
                  <a:tcPr/>
                </a:tc>
              </a:tr>
              <a:tr h="677288">
                <a:tc>
                  <a:txBody>
                    <a:bodyPr/>
                    <a:lstStyle/>
                    <a:p>
                      <a:r>
                        <a:rPr lang="fr-CH" dirty="0" smtClean="0"/>
                        <a:t> </a:t>
                      </a:r>
                    </a:p>
                    <a:p>
                      <a:r>
                        <a:rPr lang="fr-CH" b="1" i="1" dirty="0" smtClean="0">
                          <a:solidFill>
                            <a:srgbClr val="C00000"/>
                          </a:solidFill>
                        </a:rPr>
                        <a:t> puisque </a:t>
                      </a:r>
                      <a:r>
                        <a:rPr lang="fr-CH" b="0" i="0" dirty="0" smtClean="0">
                          <a:solidFill>
                            <a:schemeClr val="tx1"/>
                          </a:solidFill>
                        </a:rPr>
                        <a:t>introduit</a:t>
                      </a:r>
                      <a:r>
                        <a:rPr lang="fr-CH" dirty="0" smtClean="0"/>
                        <a:t> </a:t>
                      </a:r>
                      <a:r>
                        <a:rPr lang="fr-CH" dirty="0" smtClean="0"/>
                        <a:t>une</a:t>
                      </a:r>
                      <a:r>
                        <a:rPr lang="fr-CH" baseline="0" dirty="0" smtClean="0"/>
                        <a:t> cause évidente</a:t>
                      </a:r>
                      <a:endParaRPr lang="fr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dirty="0" smtClean="0"/>
                        <a:t>Je ne pouvais pas y</a:t>
                      </a:r>
                      <a:r>
                        <a:rPr lang="fr-CH" baseline="0" dirty="0" smtClean="0"/>
                        <a:t> aller </a:t>
                      </a:r>
                      <a:r>
                        <a:rPr lang="fr-CH" i="1" baseline="0" dirty="0" smtClean="0">
                          <a:solidFill>
                            <a:srgbClr val="C00000"/>
                          </a:solidFill>
                        </a:rPr>
                        <a:t>puisque</a:t>
                      </a:r>
                      <a:r>
                        <a:rPr lang="fr-CH" baseline="0" dirty="0" smtClean="0"/>
                        <a:t> je n’y avais pas été invité.</a:t>
                      </a:r>
                    </a:p>
                    <a:p>
                      <a:endParaRPr lang="fr-CH" dirty="0"/>
                    </a:p>
                  </a:txBody>
                  <a:tcPr/>
                </a:tc>
              </a:tr>
              <a:tr h="1006068">
                <a:tc>
                  <a:txBody>
                    <a:bodyPr/>
                    <a:lstStyle/>
                    <a:p>
                      <a:r>
                        <a:rPr lang="fr-CH" dirty="0" smtClean="0"/>
                        <a:t> </a:t>
                      </a:r>
                    </a:p>
                    <a:p>
                      <a:r>
                        <a:rPr lang="fr-CH" b="1" i="1" dirty="0" smtClean="0">
                          <a:solidFill>
                            <a:srgbClr val="C00000"/>
                          </a:solidFill>
                        </a:rPr>
                        <a:t> du </a:t>
                      </a:r>
                      <a:r>
                        <a:rPr lang="fr-CH" b="1" i="1" dirty="0" smtClean="0">
                          <a:solidFill>
                            <a:srgbClr val="C00000"/>
                          </a:solidFill>
                        </a:rPr>
                        <a:t>moment que </a:t>
                      </a:r>
                      <a:r>
                        <a:rPr lang="fr-CH" dirty="0" smtClean="0"/>
                        <a:t>/ </a:t>
                      </a:r>
                      <a:r>
                        <a:rPr lang="fr-CH" b="1" i="1" dirty="0" smtClean="0">
                          <a:solidFill>
                            <a:srgbClr val="C00000"/>
                          </a:solidFill>
                        </a:rPr>
                        <a:t>si </a:t>
                      </a:r>
                      <a:r>
                        <a:rPr lang="fr-CH" baseline="0" dirty="0" smtClean="0"/>
                        <a:t> </a:t>
                      </a:r>
                      <a:r>
                        <a:rPr lang="fr-CH" dirty="0" smtClean="0"/>
                        <a:t>=</a:t>
                      </a:r>
                      <a:r>
                        <a:rPr lang="fr-CH" baseline="0" dirty="0" smtClean="0"/>
                        <a:t> </a:t>
                      </a:r>
                      <a:r>
                        <a:rPr lang="fr-CH" baseline="0" dirty="0" smtClean="0"/>
                        <a:t>puisque</a:t>
                      </a:r>
                      <a:endParaRPr lang="fr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i="1" dirty="0" smtClean="0">
                          <a:solidFill>
                            <a:srgbClr val="C00000"/>
                          </a:solidFill>
                        </a:rPr>
                        <a:t>Du moment que </a:t>
                      </a:r>
                      <a:r>
                        <a:rPr lang="fr-CH" dirty="0" smtClean="0"/>
                        <a:t>vous me connaissez, je ne me présente pas.</a:t>
                      </a:r>
                    </a:p>
                    <a:p>
                      <a:r>
                        <a:rPr lang="fr-CH" dirty="0" smtClean="0"/>
                        <a:t>Mets ta veste, </a:t>
                      </a:r>
                      <a:r>
                        <a:rPr lang="fr-CH" i="1" dirty="0" smtClean="0">
                          <a:solidFill>
                            <a:srgbClr val="C00000"/>
                          </a:solidFill>
                        </a:rPr>
                        <a:t>si</a:t>
                      </a:r>
                      <a:r>
                        <a:rPr lang="fr-CH" dirty="0" smtClean="0"/>
                        <a:t> tu as tellement froid.</a:t>
                      </a:r>
                      <a:endParaRPr lang="fr-CH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0442185"/>
              </p:ext>
            </p:extLst>
          </p:nvPr>
        </p:nvGraphicFramePr>
        <p:xfrm>
          <a:off x="168442" y="4581129"/>
          <a:ext cx="8799095" cy="1920240"/>
        </p:xfrm>
        <a:graphic>
          <a:graphicData uri="http://schemas.openxmlformats.org/drawingml/2006/table">
            <a:tbl>
              <a:tblPr/>
              <a:tblGrid>
                <a:gridCol w="3601453"/>
                <a:gridCol w="5197642"/>
              </a:tblGrid>
              <a:tr h="432047">
                <a:tc>
                  <a:txBody>
                    <a:bodyPr/>
                    <a:lstStyle/>
                    <a:p>
                      <a:r>
                        <a:rPr lang="fr-CH" b="1" i="1" dirty="0" smtClean="0">
                          <a:solidFill>
                            <a:srgbClr val="C00000"/>
                          </a:solidFill>
                        </a:rPr>
                        <a:t> en raison de</a:t>
                      </a:r>
                      <a:r>
                        <a:rPr lang="fr-CH" b="1" i="1" baseline="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fr-CH" b="0" i="0" baseline="0" dirty="0" smtClean="0">
                          <a:solidFill>
                            <a:schemeClr val="tx1"/>
                          </a:solidFill>
                        </a:rPr>
                        <a:t>exprime une raison officielle</a:t>
                      </a:r>
                      <a:endParaRPr lang="fr-CH" b="0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H" i="1" dirty="0" smtClean="0">
                          <a:solidFill>
                            <a:srgbClr val="C00000"/>
                          </a:solidFill>
                        </a:rPr>
                        <a:t>En raison de </a:t>
                      </a:r>
                      <a:r>
                        <a:rPr lang="fr-CH" dirty="0" smtClean="0"/>
                        <a:t>vos bons</a:t>
                      </a:r>
                      <a:r>
                        <a:rPr lang="fr-CH" baseline="0" dirty="0" smtClean="0"/>
                        <a:t> services, je double votre salaire.</a:t>
                      </a:r>
                      <a:endParaRPr lang="fr-CH" dirty="0" smtClean="0"/>
                    </a:p>
                    <a:p>
                      <a:endParaRPr lang="fr-C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7665">
                <a:tc>
                  <a:txBody>
                    <a:bodyPr/>
                    <a:lstStyle/>
                    <a:p>
                      <a:r>
                        <a:rPr lang="fr-CH" b="1" i="1" dirty="0" smtClean="0">
                          <a:solidFill>
                            <a:schemeClr val="accent2"/>
                          </a:solidFill>
                        </a:rPr>
                        <a:t> à cause de </a:t>
                      </a:r>
                      <a:r>
                        <a:rPr lang="fr-CH" dirty="0" smtClean="0"/>
                        <a:t>+ nom / pronom tonique</a:t>
                      </a:r>
                    </a:p>
                    <a:p>
                      <a:r>
                        <a:rPr lang="fr-CH" dirty="0" smtClean="0"/>
                        <a:t>       une cause négative</a:t>
                      </a:r>
                      <a:endParaRPr lang="fr-C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CH" dirty="0" smtClean="0"/>
                        <a:t>Nous ne sommes</a:t>
                      </a:r>
                      <a:r>
                        <a:rPr lang="fr-CH" baseline="0" dirty="0" smtClean="0"/>
                        <a:t> pas sortis de la maison </a:t>
                      </a:r>
                      <a:r>
                        <a:rPr lang="fr-CH" i="1" baseline="0" dirty="0" smtClean="0">
                          <a:solidFill>
                            <a:schemeClr val="accent2"/>
                          </a:solidFill>
                        </a:rPr>
                        <a:t>à cause du </a:t>
                      </a:r>
                      <a:r>
                        <a:rPr lang="fr-CH" baseline="0" dirty="0" smtClean="0"/>
                        <a:t>mauvais temps. </a:t>
                      </a:r>
                      <a:endParaRPr lang="fr-C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7665">
                <a:tc>
                  <a:txBody>
                    <a:bodyPr/>
                    <a:lstStyle/>
                    <a:p>
                      <a:r>
                        <a:rPr lang="fr-CH" b="1" i="1" dirty="0" smtClean="0">
                          <a:solidFill>
                            <a:schemeClr val="accent2"/>
                          </a:solidFill>
                        </a:rPr>
                        <a:t> grâce à </a:t>
                      </a:r>
                      <a:r>
                        <a:rPr lang="fr-CH" dirty="0" smtClean="0"/>
                        <a:t>+ nom / pronom tonique</a:t>
                      </a:r>
                    </a:p>
                    <a:p>
                      <a:r>
                        <a:rPr lang="fr-CH" dirty="0" smtClean="0"/>
                        <a:t>      </a:t>
                      </a:r>
                      <a:r>
                        <a:rPr lang="fr-CH" baseline="0" dirty="0" smtClean="0"/>
                        <a:t> une cause positive</a:t>
                      </a:r>
                      <a:endParaRPr lang="fr-C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CH" i="1" dirty="0" smtClean="0">
                          <a:solidFill>
                            <a:schemeClr val="accent2"/>
                          </a:solidFill>
                        </a:rPr>
                        <a:t>Grâce à eux</a:t>
                      </a:r>
                      <a:r>
                        <a:rPr lang="fr-CH" dirty="0" smtClean="0"/>
                        <a:t>,</a:t>
                      </a:r>
                      <a:r>
                        <a:rPr lang="fr-CH" baseline="0" dirty="0" smtClean="0"/>
                        <a:t> nous avons réussi à finaliser ce projet rapidement.</a:t>
                      </a:r>
                      <a:endParaRPr lang="fr-C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smtClean="0"/>
              <a:t>                  Attention !</a:t>
            </a:r>
            <a:endParaRPr lang="fr-CH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914400" y="1772816"/>
            <a:ext cx="7772400" cy="4572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CH" sz="2400" dirty="0" smtClean="0"/>
              <a:t>On enchaîne plusieurs cause avec </a:t>
            </a:r>
            <a:r>
              <a:rPr lang="fr-CH" sz="2400" b="1" i="1" dirty="0" smtClean="0">
                <a:solidFill>
                  <a:schemeClr val="accent2"/>
                </a:solidFill>
              </a:rPr>
              <a:t>que</a:t>
            </a:r>
            <a:r>
              <a:rPr lang="fr-CH" sz="2400" dirty="0" smtClean="0"/>
              <a:t> : </a:t>
            </a:r>
          </a:p>
          <a:p>
            <a:pPr marL="0" indent="0">
              <a:buNone/>
            </a:pPr>
            <a:endParaRPr lang="fr-CH" sz="2400" dirty="0"/>
          </a:p>
          <a:p>
            <a:pPr marL="0" indent="0">
              <a:buNone/>
            </a:pPr>
            <a:r>
              <a:rPr lang="fr-CH" sz="2400" dirty="0" smtClean="0"/>
              <a:t>Il faut l’aider </a:t>
            </a:r>
            <a:r>
              <a:rPr lang="fr-CH" sz="2400" b="1" i="1" u="sng" dirty="0" smtClean="0">
                <a:solidFill>
                  <a:schemeClr val="accent2"/>
                </a:solidFill>
              </a:rPr>
              <a:t>parce qu</a:t>
            </a:r>
            <a:r>
              <a:rPr lang="fr-CH" sz="2400" dirty="0" smtClean="0"/>
              <a:t>’il est petit et </a:t>
            </a:r>
            <a:r>
              <a:rPr lang="fr-CH" sz="2400" b="1" i="1" u="sng" dirty="0" smtClean="0">
                <a:solidFill>
                  <a:schemeClr val="accent2"/>
                </a:solidFill>
              </a:rPr>
              <a:t>qu</a:t>
            </a:r>
            <a:r>
              <a:rPr lang="fr-CH" sz="2400" dirty="0" smtClean="0"/>
              <a:t>’il est faible.</a:t>
            </a:r>
          </a:p>
          <a:p>
            <a:pPr marL="0" indent="0">
              <a:buNone/>
            </a:pPr>
            <a:endParaRPr lang="fr-CH" sz="2400" b="1" i="1" u="sng" dirty="0" smtClean="0">
              <a:solidFill>
                <a:schemeClr val="accent2"/>
              </a:solidFill>
            </a:endParaRPr>
          </a:p>
          <a:p>
            <a:pPr marL="0" indent="0">
              <a:buNone/>
            </a:pPr>
            <a:r>
              <a:rPr lang="fr-CH" sz="2400" b="1" i="1" u="sng" dirty="0" smtClean="0">
                <a:solidFill>
                  <a:schemeClr val="accent2"/>
                </a:solidFill>
              </a:rPr>
              <a:t>Comme</a:t>
            </a:r>
            <a:r>
              <a:rPr lang="fr-CH" sz="2400" dirty="0" smtClean="0"/>
              <a:t> il est tard et </a:t>
            </a:r>
            <a:r>
              <a:rPr lang="fr-CH" sz="2400" b="1" i="1" u="sng" dirty="0" smtClean="0">
                <a:solidFill>
                  <a:schemeClr val="accent2"/>
                </a:solidFill>
              </a:rPr>
              <a:t>qu</a:t>
            </a:r>
            <a:r>
              <a:rPr lang="fr-CH" sz="2400" dirty="0" smtClean="0"/>
              <a:t>’il n’y a pas de trams, je prends un taxi.</a:t>
            </a:r>
          </a:p>
          <a:p>
            <a:pPr marL="0" indent="0">
              <a:buNone/>
            </a:pPr>
            <a:endParaRPr lang="fr-CH" sz="2400" b="1" i="1" u="sng" dirty="0" smtClean="0">
              <a:solidFill>
                <a:schemeClr val="accent2"/>
              </a:solidFill>
            </a:endParaRPr>
          </a:p>
          <a:p>
            <a:pPr marL="0" indent="0">
              <a:buNone/>
            </a:pPr>
            <a:r>
              <a:rPr lang="fr-CH" sz="2400" b="1" i="1" u="sng" dirty="0" smtClean="0">
                <a:solidFill>
                  <a:schemeClr val="accent2"/>
                </a:solidFill>
              </a:rPr>
              <a:t>Puisque</a:t>
            </a:r>
            <a:r>
              <a:rPr lang="fr-CH" sz="2400" dirty="0" smtClean="0"/>
              <a:t> tu es fatigué et </a:t>
            </a:r>
            <a:r>
              <a:rPr lang="fr-CH" sz="2400" b="1" i="1" u="sng" dirty="0" smtClean="0">
                <a:solidFill>
                  <a:schemeClr val="accent2"/>
                </a:solidFill>
              </a:rPr>
              <a:t>qu</a:t>
            </a:r>
            <a:r>
              <a:rPr lang="fr-CH" sz="2400" dirty="0" smtClean="0"/>
              <a:t>’il est tard, je te propose de dormir ici. </a:t>
            </a:r>
          </a:p>
          <a:p>
            <a:pPr marL="0" indent="0">
              <a:buNone/>
            </a:pPr>
            <a:endParaRPr lang="fr-CH" sz="2400" dirty="0" smtClean="0"/>
          </a:p>
          <a:p>
            <a:pPr marL="0" indent="0">
              <a:buNone/>
            </a:pPr>
            <a:endParaRPr lang="fr-CH" sz="2400" dirty="0"/>
          </a:p>
          <a:p>
            <a:pPr marL="0" indent="0">
              <a:buNone/>
            </a:pPr>
            <a:r>
              <a:rPr lang="fr-CH" sz="2400" dirty="0" smtClean="0"/>
              <a:t>         </a:t>
            </a:r>
            <a:endParaRPr lang="fr-CH" sz="2400" dirty="0"/>
          </a:p>
        </p:txBody>
      </p:sp>
    </p:spTree>
    <p:extLst>
      <p:ext uri="{BB962C8B-B14F-4D97-AF65-F5344CB8AC3E}">
        <p14:creationId xmlns:p14="http://schemas.microsoft.com/office/powerpoint/2010/main" val="15555507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ce réservé du contenu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088508063"/>
              </p:ext>
            </p:extLst>
          </p:nvPr>
        </p:nvGraphicFramePr>
        <p:xfrm>
          <a:off x="538286" y="1268760"/>
          <a:ext cx="8605714" cy="4114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09100"/>
                <a:gridCol w="4796614"/>
              </a:tblGrid>
              <a:tr h="1188720">
                <a:tc>
                  <a:txBody>
                    <a:bodyPr/>
                    <a:lstStyle/>
                    <a:p>
                      <a:endParaRPr lang="fr-CH" dirty="0" smtClean="0"/>
                    </a:p>
                    <a:p>
                      <a:r>
                        <a:rPr lang="fr-CH" b="1" i="1" dirty="0" smtClean="0">
                          <a:solidFill>
                            <a:srgbClr val="C00000"/>
                          </a:solidFill>
                        </a:rPr>
                        <a:t>Participe</a:t>
                      </a:r>
                      <a:r>
                        <a:rPr lang="fr-CH" b="1" i="1" baseline="0" dirty="0" smtClean="0">
                          <a:solidFill>
                            <a:srgbClr val="C00000"/>
                          </a:solidFill>
                        </a:rPr>
                        <a:t> présent </a:t>
                      </a:r>
                      <a:r>
                        <a:rPr lang="fr-CH" baseline="0" dirty="0" smtClean="0"/>
                        <a:t>exprime une circonstance ou un état</a:t>
                      </a:r>
                    </a:p>
                    <a:p>
                      <a:endParaRPr lang="fr-CH" baseline="0" dirty="0" smtClean="0"/>
                    </a:p>
                    <a:p>
                      <a:endParaRPr lang="fr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H" i="1" dirty="0" smtClean="0">
                        <a:solidFill>
                          <a:srgbClr val="C00000"/>
                        </a:solidFill>
                      </a:endParaRPr>
                    </a:p>
                    <a:p>
                      <a:endParaRPr lang="fr-CH" i="1" dirty="0" smtClean="0">
                        <a:solidFill>
                          <a:srgbClr val="C00000"/>
                        </a:solidFill>
                      </a:endParaRPr>
                    </a:p>
                    <a:p>
                      <a:r>
                        <a:rPr lang="fr-CH" i="1" dirty="0" smtClean="0">
                          <a:solidFill>
                            <a:srgbClr val="C00000"/>
                          </a:solidFill>
                        </a:rPr>
                        <a:t>Connaissant</a:t>
                      </a:r>
                      <a:r>
                        <a:rPr lang="fr-CH" i="1" baseline="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fr-CH" baseline="0" dirty="0" smtClean="0"/>
                        <a:t>bien le sujet, l’élève a eu une bonne note.</a:t>
                      </a:r>
                      <a:endParaRPr lang="fr-CH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fr-CH" dirty="0" smtClean="0"/>
                    </a:p>
                    <a:p>
                      <a:r>
                        <a:rPr lang="fr-CH" b="1" i="1" dirty="0" smtClean="0">
                          <a:solidFill>
                            <a:srgbClr val="C00000"/>
                          </a:solidFill>
                        </a:rPr>
                        <a:t>Participe passé </a:t>
                      </a:r>
                      <a:r>
                        <a:rPr lang="fr-CH" b="1" i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fr-CH" b="0" i="0" dirty="0" smtClean="0">
                          <a:solidFill>
                            <a:schemeClr val="tx1"/>
                          </a:solidFill>
                        </a:rPr>
                        <a:t>exprime un fait accompli</a:t>
                      </a:r>
                      <a:endParaRPr lang="fr-CH" b="1" i="1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fr-CH" dirty="0" smtClean="0"/>
                    </a:p>
                    <a:p>
                      <a:endParaRPr lang="fr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H" i="1" dirty="0" smtClean="0">
                        <a:solidFill>
                          <a:srgbClr val="C00000"/>
                        </a:solidFill>
                      </a:endParaRPr>
                    </a:p>
                    <a:p>
                      <a:r>
                        <a:rPr lang="fr-CH" i="1" dirty="0" smtClean="0">
                          <a:solidFill>
                            <a:srgbClr val="C00000"/>
                          </a:solidFill>
                        </a:rPr>
                        <a:t>Arrêté</a:t>
                      </a:r>
                      <a:r>
                        <a:rPr lang="fr-CH" baseline="0" dirty="0" smtClean="0"/>
                        <a:t> </a:t>
                      </a:r>
                      <a:r>
                        <a:rPr lang="fr-CH" baseline="0" dirty="0" smtClean="0"/>
                        <a:t>en état d’ivresse, le chauffeur a été condamné.</a:t>
                      </a:r>
                      <a:endParaRPr lang="fr-CH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fr-CH" dirty="0" smtClean="0"/>
                    </a:p>
                    <a:p>
                      <a:r>
                        <a:rPr lang="fr-CH" b="1" i="1" dirty="0" smtClean="0">
                          <a:solidFill>
                            <a:srgbClr val="C00000"/>
                          </a:solidFill>
                        </a:rPr>
                        <a:t>Gérondif</a:t>
                      </a:r>
                      <a:r>
                        <a:rPr lang="fr-CH" b="1" i="1" baseline="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fr-CH" baseline="0" dirty="0" smtClean="0"/>
                        <a:t>exprime une cause qui est </a:t>
                      </a:r>
                      <a:r>
                        <a:rPr lang="fr-CH" baseline="0" smtClean="0"/>
                        <a:t>une action</a:t>
                      </a:r>
                    </a:p>
                    <a:p>
                      <a:endParaRPr lang="fr-CH" baseline="0" dirty="0" smtClean="0"/>
                    </a:p>
                    <a:p>
                      <a:endParaRPr lang="fr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H" i="1" dirty="0" smtClean="0">
                        <a:solidFill>
                          <a:srgbClr val="C00000"/>
                        </a:solidFill>
                      </a:endParaRPr>
                    </a:p>
                    <a:p>
                      <a:r>
                        <a:rPr lang="fr-CH" i="1" dirty="0" smtClean="0">
                          <a:solidFill>
                            <a:srgbClr val="C00000"/>
                          </a:solidFill>
                        </a:rPr>
                        <a:t>En </a:t>
                      </a:r>
                      <a:r>
                        <a:rPr lang="fr-CH" i="1" dirty="0" smtClean="0">
                          <a:solidFill>
                            <a:srgbClr val="C00000"/>
                          </a:solidFill>
                        </a:rPr>
                        <a:t>appuyant </a:t>
                      </a:r>
                      <a:r>
                        <a:rPr lang="fr-CH" dirty="0" smtClean="0"/>
                        <a:t>sur le bouton, on allume le téléviseur.</a:t>
                      </a:r>
                      <a:endParaRPr lang="fr-CH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ZoneTexte 2"/>
          <p:cNvSpPr txBox="1"/>
          <p:nvPr/>
        </p:nvSpPr>
        <p:spPr>
          <a:xfrm>
            <a:off x="5714856" y="260648"/>
            <a:ext cx="34291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b="1" i="1" dirty="0" smtClean="0"/>
              <a:t>Participes exprimant la cause</a:t>
            </a:r>
            <a:endParaRPr lang="fr-CH" b="1" i="1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pitaux">
  <a:themeElements>
    <a:clrScheme name="Capitaux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Capitaux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apitaux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240</TotalTime>
  <Words>312</Words>
  <Application>Microsoft Office PowerPoint</Application>
  <PresentationFormat>Affichage à l'écran (4:3)</PresentationFormat>
  <Paragraphs>52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8" baseType="lpstr">
      <vt:lpstr>Franklin Gothic Book</vt:lpstr>
      <vt:lpstr>Perpetua</vt:lpstr>
      <vt:lpstr>Wingdings 2</vt:lpstr>
      <vt:lpstr>Capitaux</vt:lpstr>
      <vt:lpstr>Cause </vt:lpstr>
      <vt:lpstr>Présentation PowerPoint</vt:lpstr>
      <vt:lpstr>                  Attention !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Cause </dc:title>
  <dc:creator>Savioz Olga</dc:creator>
  <cp:lastModifiedBy>Olga Savioz</cp:lastModifiedBy>
  <cp:revision>49</cp:revision>
  <dcterms:created xsi:type="dcterms:W3CDTF">2013-11-15T23:23:55Z</dcterms:created>
  <dcterms:modified xsi:type="dcterms:W3CDTF">2017-04-30T09:06:02Z</dcterms:modified>
</cp:coreProperties>
</file>