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  <p:sldId id="263" r:id="rId6"/>
    <p:sldId id="264" r:id="rId7"/>
  </p:sldIdLst>
  <p:sldSz cx="6858000" cy="9144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72" y="18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32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82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4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85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70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08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71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7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25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9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4783-5FF2-41A0-BA37-C775CB4FC932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D941-3C3A-475F-B2DA-03061A7CB8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84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7"/>
          <p:cNvSpPr txBox="1">
            <a:spLocks noChangeArrowheads="1"/>
          </p:cNvSpPr>
          <p:nvPr/>
        </p:nvSpPr>
        <p:spPr bwMode="auto">
          <a:xfrm>
            <a:off x="4581127" y="-3174"/>
            <a:ext cx="648073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1 MBC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17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18"/>
          <p:cNvSpPr txBox="1">
            <a:spLocks noChangeArrowheads="1"/>
          </p:cNvSpPr>
          <p:nvPr/>
        </p:nvSpPr>
        <p:spPr bwMode="auto">
          <a:xfrm>
            <a:off x="260648" y="0"/>
            <a:ext cx="223224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7" name="ZoneTexte 116"/>
          <p:cNvSpPr txBox="1">
            <a:spLocks noChangeArrowheads="1"/>
          </p:cNvSpPr>
          <p:nvPr/>
        </p:nvSpPr>
        <p:spPr bwMode="auto">
          <a:xfrm>
            <a:off x="5229200" y="-3174"/>
            <a:ext cx="82528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8" name="ZoneTexte 117"/>
          <p:cNvSpPr txBox="1">
            <a:spLocks noChangeArrowheads="1"/>
          </p:cNvSpPr>
          <p:nvPr/>
        </p:nvSpPr>
        <p:spPr bwMode="auto">
          <a:xfrm>
            <a:off x="6054488" y="0"/>
            <a:ext cx="803512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Page 1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/…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492895" y="0"/>
            <a:ext cx="2088231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Projet Maison: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Le carrelage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0648" y="505114"/>
            <a:ext cx="6408712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qu’il faut connaitre sur les normes des carrelages</a:t>
            </a: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3253" y="1932497"/>
            <a:ext cx="37192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/ Résistance au passage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785" y="1668107"/>
            <a:ext cx="1132844" cy="89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004" y="2311600"/>
            <a:ext cx="6858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norme PEI</a:t>
            </a:r>
            <a:endParaRPr lang="fr-FR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s’agit d’une norme européenne émise par le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Porcelain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Email Institute, qui concerne spécifiquement les carreaux émaillés. Elle classe le carrelage selon sa résistance à l’abrasion et son lieu d’utilisation en distinguant cinq catégories :</a:t>
            </a:r>
          </a:p>
          <a:p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I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où le passage – et donc l’usure – est très faible, type salle de bains</a:t>
            </a:r>
          </a:p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II 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espaces où le passage est faible, comme les chambres sans accès direct à l’extérieur</a:t>
            </a:r>
          </a:p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III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 moyen, comme dans une entrée, un couloir…</a:t>
            </a:r>
          </a:p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IV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 plus intense, dans une cuisine par exemple</a:t>
            </a:r>
          </a:p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V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usage intense, et catégorie plutôt destiné aux locaux publics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2700" y="4733538"/>
            <a:ext cx="6869373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norme UPEC</a:t>
            </a:r>
            <a:endParaRPr lang="fr-FR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 courante en France, elle concerne quatre critères: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: Usure due aux effets de la marche, résistance à l’abrasion.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: Poinçonnement du au mobilier, aux chutes d’objets.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: Résistance à l’entretien et à l’humidité.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: Résistance aux agents chimiques et tachant</a:t>
            </a:r>
          </a:p>
          <a:p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 un carrelage a été testé, chaque lettre est associée à un chiffre (par exemple U3 P3 E2 C2) : plus ce chiffre est élevé, mieux le carrelage est résistant au critère concerné.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010" y="6877456"/>
            <a:ext cx="5601836" cy="17851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Correspondance PEI/UPEC</a:t>
            </a:r>
          </a:p>
          <a:p>
            <a:pPr algn="ctr"/>
            <a:endParaRPr lang="fr-FR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PEI = non attribué</a:t>
            </a:r>
          </a:p>
          <a:p>
            <a:pPr algn="ctr"/>
            <a:r>
              <a:rPr lang="fr-FR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PEI II = U2</a:t>
            </a:r>
            <a:br>
              <a:rPr lang="fr-FR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PEI III = U2S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PEI IV = U3</a:t>
            </a:r>
          </a:p>
          <a:p>
            <a:pPr algn="ctr"/>
            <a:r>
              <a:rPr lang="fr-FR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PEI V = U3S</a:t>
            </a:r>
            <a:endParaRPr lang="fr-FR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3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ement UPEC des locaux selon les critères d'us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537"/>
            <a:ext cx="6858000" cy="87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17"/>
          <p:cNvSpPr txBox="1">
            <a:spLocks noChangeArrowheads="1"/>
          </p:cNvSpPr>
          <p:nvPr/>
        </p:nvSpPr>
        <p:spPr bwMode="auto">
          <a:xfrm>
            <a:off x="4581127" y="-3174"/>
            <a:ext cx="648073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1 MBC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17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18"/>
          <p:cNvSpPr txBox="1">
            <a:spLocks noChangeArrowheads="1"/>
          </p:cNvSpPr>
          <p:nvPr/>
        </p:nvSpPr>
        <p:spPr bwMode="auto">
          <a:xfrm>
            <a:off x="260648" y="0"/>
            <a:ext cx="223224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7" name="ZoneTexte 116"/>
          <p:cNvSpPr txBox="1">
            <a:spLocks noChangeArrowheads="1"/>
          </p:cNvSpPr>
          <p:nvPr/>
        </p:nvSpPr>
        <p:spPr bwMode="auto">
          <a:xfrm>
            <a:off x="5229200" y="-3174"/>
            <a:ext cx="82528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8" name="ZoneTexte 117"/>
          <p:cNvSpPr txBox="1">
            <a:spLocks noChangeArrowheads="1"/>
          </p:cNvSpPr>
          <p:nvPr/>
        </p:nvSpPr>
        <p:spPr bwMode="auto">
          <a:xfrm>
            <a:off x="6054488" y="0"/>
            <a:ext cx="803512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2/…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492895" y="0"/>
            <a:ext cx="2088231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Projet Maison: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Le carrelage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7"/>
          <p:cNvSpPr txBox="1">
            <a:spLocks noChangeArrowheads="1"/>
          </p:cNvSpPr>
          <p:nvPr/>
        </p:nvSpPr>
        <p:spPr bwMode="auto">
          <a:xfrm>
            <a:off x="4581127" y="-3174"/>
            <a:ext cx="648073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1 MBC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17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18"/>
          <p:cNvSpPr txBox="1">
            <a:spLocks noChangeArrowheads="1"/>
          </p:cNvSpPr>
          <p:nvPr/>
        </p:nvSpPr>
        <p:spPr bwMode="auto">
          <a:xfrm>
            <a:off x="260648" y="0"/>
            <a:ext cx="223224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7" name="ZoneTexte 116"/>
          <p:cNvSpPr txBox="1">
            <a:spLocks noChangeArrowheads="1"/>
          </p:cNvSpPr>
          <p:nvPr/>
        </p:nvSpPr>
        <p:spPr bwMode="auto">
          <a:xfrm>
            <a:off x="5229200" y="-3174"/>
            <a:ext cx="82528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8" name="ZoneTexte 117"/>
          <p:cNvSpPr txBox="1">
            <a:spLocks noChangeArrowheads="1"/>
          </p:cNvSpPr>
          <p:nvPr/>
        </p:nvSpPr>
        <p:spPr bwMode="auto">
          <a:xfrm>
            <a:off x="6054488" y="0"/>
            <a:ext cx="803512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3/…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492895" y="0"/>
            <a:ext cx="2088231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Projet Maison: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Le carrelage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5894" y="640700"/>
            <a:ext cx="254302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Résistance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la rayure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613" y="345535"/>
            <a:ext cx="1134360" cy="111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62124" y="1259632"/>
            <a:ext cx="6858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norme MOHS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Cette norme définit la dureté du carrelage et sa résistance aux rayures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MOHS 1 à 3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 carrelage est faiblement résistant aux rayures 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MOHS 4 à 7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il est peu rayable 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MOHS 8 à 10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il garantit une très bonne résistance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65894" y="2699792"/>
            <a:ext cx="304708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Résistance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la glissance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74" y="3419872"/>
            <a:ext cx="1025227" cy="110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17190" y="3292063"/>
            <a:ext cx="530733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norme R</a:t>
            </a:r>
            <a:endParaRPr lang="fr-FR" dirty="0" smtClean="0"/>
          </a:p>
          <a:p>
            <a:r>
              <a:rPr lang="fr-FR" sz="1400" dirty="0" smtClean="0"/>
              <a:t>Elle concerne plus particulièrement la glissance du carrelage avec des pieds chaussés.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Un carreau </a:t>
            </a:r>
            <a:r>
              <a:rPr lang="fr-FR" sz="1400" b="1" dirty="0" smtClean="0"/>
              <a:t>R9</a:t>
            </a:r>
            <a:r>
              <a:rPr lang="fr-FR" sz="1400" dirty="0" smtClean="0"/>
              <a:t> offre un niveau d’adhérence moyen et sera plutôt utilisé pour une terrasse abritée.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Un carrelage </a:t>
            </a:r>
            <a:r>
              <a:rPr lang="fr-FR" sz="1400" b="1" dirty="0" smtClean="0"/>
              <a:t>R10</a:t>
            </a:r>
            <a:r>
              <a:rPr lang="fr-FR" sz="1400" dirty="0" smtClean="0"/>
              <a:t> assure un niveau normal, tandis que tous les carreaux</a:t>
            </a:r>
            <a:r>
              <a:rPr lang="fr-FR" sz="1400" b="1" dirty="0" smtClean="0"/>
              <a:t> R10 </a:t>
            </a:r>
            <a:r>
              <a:rPr lang="fr-FR" sz="1400" dirty="0" smtClean="0"/>
              <a:t>ou plus, offrent un très fort niveau d’adhérence. </a:t>
            </a:r>
          </a:p>
        </p:txBody>
      </p:sp>
      <p:pic>
        <p:nvPicPr>
          <p:cNvPr id="3074" name="Picture 2" descr="Utilisation du carrelage en zone secteur professionnel selon la norme DIN 511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23" y="5110683"/>
            <a:ext cx="4054587" cy="361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00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7"/>
          <p:cNvSpPr txBox="1">
            <a:spLocks noChangeArrowheads="1"/>
          </p:cNvSpPr>
          <p:nvPr/>
        </p:nvSpPr>
        <p:spPr bwMode="auto">
          <a:xfrm>
            <a:off x="4581127" y="-3174"/>
            <a:ext cx="648073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1 MBC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17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18"/>
          <p:cNvSpPr txBox="1">
            <a:spLocks noChangeArrowheads="1"/>
          </p:cNvSpPr>
          <p:nvPr/>
        </p:nvSpPr>
        <p:spPr bwMode="auto">
          <a:xfrm>
            <a:off x="260648" y="0"/>
            <a:ext cx="223224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5" name="ZoneTexte 116"/>
          <p:cNvSpPr txBox="1">
            <a:spLocks noChangeArrowheads="1"/>
          </p:cNvSpPr>
          <p:nvPr/>
        </p:nvSpPr>
        <p:spPr bwMode="auto">
          <a:xfrm>
            <a:off x="5229200" y="-3174"/>
            <a:ext cx="82528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6" name="ZoneTexte 117"/>
          <p:cNvSpPr txBox="1">
            <a:spLocks noChangeArrowheads="1"/>
          </p:cNvSpPr>
          <p:nvPr/>
        </p:nvSpPr>
        <p:spPr bwMode="auto">
          <a:xfrm>
            <a:off x="6054488" y="0"/>
            <a:ext cx="803512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4/…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492895" y="0"/>
            <a:ext cx="2088231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Projet Maison: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Le carrelage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008" y="301975"/>
            <a:ext cx="2623090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norme ABC</a:t>
            </a:r>
          </a:p>
          <a:p>
            <a:r>
              <a:rPr lang="fr-FR" sz="1400" dirty="0" smtClean="0"/>
              <a:t>Elle concerne les pieds nus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A</a:t>
            </a:r>
            <a:r>
              <a:rPr lang="fr-FR" sz="1400" dirty="0" smtClean="0"/>
              <a:t> : l’adhérence est moyenne,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B</a:t>
            </a:r>
            <a:r>
              <a:rPr lang="fr-FR" sz="1400" dirty="0" smtClean="0"/>
              <a:t> : elle est normale 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C</a:t>
            </a:r>
            <a:r>
              <a:rPr lang="fr-FR" sz="1400" dirty="0" smtClean="0"/>
              <a:t> : elle est très bonne.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63" y="380629"/>
            <a:ext cx="982244" cy="107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Utilisation du carrelage en zone secteur professionnel selon la norme DIN 511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87" y="1714178"/>
            <a:ext cx="401425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6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60648" y="395536"/>
            <a:ext cx="6408712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qu’il faut connaitre sur les types de colle</a:t>
            </a: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17"/>
          <p:cNvSpPr txBox="1">
            <a:spLocks noChangeArrowheads="1"/>
          </p:cNvSpPr>
          <p:nvPr/>
        </p:nvSpPr>
        <p:spPr bwMode="auto">
          <a:xfrm>
            <a:off x="4581127" y="-3174"/>
            <a:ext cx="648073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1 MBC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17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8"/>
          <p:cNvSpPr txBox="1">
            <a:spLocks noChangeArrowheads="1"/>
          </p:cNvSpPr>
          <p:nvPr/>
        </p:nvSpPr>
        <p:spPr bwMode="auto">
          <a:xfrm>
            <a:off x="260648" y="0"/>
            <a:ext cx="223224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6" name="ZoneTexte 116"/>
          <p:cNvSpPr txBox="1">
            <a:spLocks noChangeArrowheads="1"/>
          </p:cNvSpPr>
          <p:nvPr/>
        </p:nvSpPr>
        <p:spPr bwMode="auto">
          <a:xfrm>
            <a:off x="5229200" y="-3174"/>
            <a:ext cx="82528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7" name="ZoneTexte 117"/>
          <p:cNvSpPr txBox="1">
            <a:spLocks noChangeArrowheads="1"/>
          </p:cNvSpPr>
          <p:nvPr/>
        </p:nvSpPr>
        <p:spPr bwMode="auto">
          <a:xfrm>
            <a:off x="6054488" y="0"/>
            <a:ext cx="803512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5/…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492895" y="0"/>
            <a:ext cx="2088231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Projet Maison: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Le carrelage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40318"/>
              </p:ext>
            </p:extLst>
          </p:nvPr>
        </p:nvGraphicFramePr>
        <p:xfrm>
          <a:off x="165894" y="1043608"/>
          <a:ext cx="6552728" cy="4089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72208"/>
                <a:gridCol w="3046699"/>
                <a:gridCol w="16338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Type de colle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Formulation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Classes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Mortier colle (C)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effectLst/>
                        </a:rPr>
                        <a:t>Poudre prête à être gâchée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fr-FR" sz="1400" dirty="0" smtClean="0"/>
                        <a:t>1 : Colle Normale</a:t>
                      </a:r>
                    </a:p>
                    <a:p>
                      <a:r>
                        <a:rPr lang="fr-FR" sz="1400" dirty="0" smtClean="0"/>
                        <a:t>2 : Colle Améliorée</a:t>
                      </a:r>
                    </a:p>
                    <a:p>
                      <a:r>
                        <a:rPr lang="fr-FR" sz="1400" dirty="0" smtClean="0"/>
                        <a:t>S: Déformable</a:t>
                      </a:r>
                    </a:p>
                    <a:p>
                      <a:r>
                        <a:rPr lang="fr-FR" sz="1400" dirty="0" smtClean="0"/>
                        <a:t>F: Colle rapide</a:t>
                      </a:r>
                    </a:p>
                    <a:p>
                      <a:r>
                        <a:rPr lang="fr-FR" sz="1400" dirty="0" smtClean="0"/>
                        <a:t>T: Colle résistant au glissement</a:t>
                      </a:r>
                    </a:p>
                    <a:p>
                      <a:r>
                        <a:rPr lang="fr-FR" sz="1400" dirty="0" smtClean="0"/>
                        <a:t>E: Colle avec un temps ouvert allongé (Seulement pour les mortiers-colles et adhésifs améliorés)</a:t>
                      </a:r>
                    </a:p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G: Colle avec une augmentation de la fluidité (pour les</a:t>
                      </a:r>
                      <a:r>
                        <a:rPr lang="fr-F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éléments très poreux)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Adhésive (D)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effectLst/>
                        </a:rPr>
                        <a:t>Pâte prête à l’emploi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Réactive (R)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400" kern="1200" dirty="0" err="1" smtClean="0">
                          <a:effectLst/>
                        </a:rPr>
                        <a:t>Monocomposant</a:t>
                      </a:r>
                      <a:r>
                        <a:rPr lang="fr-FR" sz="1400" kern="1200" dirty="0" smtClean="0">
                          <a:effectLst/>
                        </a:rPr>
                        <a:t> ou </a:t>
                      </a:r>
                      <a:r>
                        <a:rPr lang="fr-FR" sz="1400" kern="1200" dirty="0" err="1" smtClean="0">
                          <a:effectLst/>
                        </a:rPr>
                        <a:t>multicomposant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00588"/>
              </p:ext>
            </p:extLst>
          </p:nvPr>
        </p:nvGraphicFramePr>
        <p:xfrm>
          <a:off x="165894" y="5436096"/>
          <a:ext cx="6575474" cy="2814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18890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de colles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de supports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 un usage sols-murs intérieurs et pour des carreaux d’un format maximal de 30 x 30 cm.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utilisable à l’intérieur comme à l’extérieur, pour les sols et les murs, quel que soit le type de carreaux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C2S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 les mortiers-colles plus élastiques permettant la pose de carreaux jusqu’à 100 x 100 cm sur les façades ou les planchers chauffants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s’appliquent aux adhésifs basiques permettant la pose de faïence dans les pièces 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sont destinées aux adhésifs en dispersion, adaptés aux locaux humides.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60648" y="395536"/>
            <a:ext cx="6408712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qu’il faut connaitre sur les écartements des dents de spatule</a:t>
            </a: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17"/>
          <p:cNvSpPr txBox="1">
            <a:spLocks noChangeArrowheads="1"/>
          </p:cNvSpPr>
          <p:nvPr/>
        </p:nvSpPr>
        <p:spPr bwMode="auto">
          <a:xfrm>
            <a:off x="4581127" y="-3174"/>
            <a:ext cx="648073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1 MBC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17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8"/>
          <p:cNvSpPr txBox="1">
            <a:spLocks noChangeArrowheads="1"/>
          </p:cNvSpPr>
          <p:nvPr/>
        </p:nvSpPr>
        <p:spPr bwMode="auto">
          <a:xfrm>
            <a:off x="260648" y="0"/>
            <a:ext cx="223224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6" name="ZoneTexte 116"/>
          <p:cNvSpPr txBox="1">
            <a:spLocks noChangeArrowheads="1"/>
          </p:cNvSpPr>
          <p:nvPr/>
        </p:nvSpPr>
        <p:spPr bwMode="auto">
          <a:xfrm>
            <a:off x="5229200" y="-3174"/>
            <a:ext cx="82528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7" name="ZoneTexte 117"/>
          <p:cNvSpPr txBox="1">
            <a:spLocks noChangeArrowheads="1"/>
          </p:cNvSpPr>
          <p:nvPr/>
        </p:nvSpPr>
        <p:spPr bwMode="auto">
          <a:xfrm>
            <a:off x="6054488" y="0"/>
            <a:ext cx="803512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1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6/…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492895" y="0"/>
            <a:ext cx="2088231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Projet Maison: </a:t>
            </a: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Le carrelage</a:t>
            </a:r>
            <a:endParaRPr lang="fr-FR" alt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67534"/>
              </p:ext>
            </p:extLst>
          </p:nvPr>
        </p:nvGraphicFramePr>
        <p:xfrm>
          <a:off x="44624" y="1835696"/>
          <a:ext cx="6813375" cy="4754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2128"/>
                <a:gridCol w="1728192"/>
                <a:gridCol w="1512168"/>
                <a:gridCol w="1224136"/>
                <a:gridCol w="11967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de spatule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Représentation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Surface</a:t>
                      </a:r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carreaux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Consommation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Utilisation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Petits formats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Inférieur à 225 cm² </a:t>
                      </a:r>
                    </a:p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</a:p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Inférieur</a:t>
                      </a:r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x 15 cm de coté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à 3 Kg/m²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encollage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Formats moyens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</a:t>
                      </a:r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cm² et 625 cm²</a:t>
                      </a:r>
                    </a:p>
                    <a:p>
                      <a:pPr algn="l"/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</a:p>
                    <a:p>
                      <a:pPr algn="l"/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 20 x 20 cm de coté et 25 x 25 cm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 à 6 Kg/m²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encollage jusqu’à des carreaux 20 x 20 cm,</a:t>
                      </a:r>
                    </a:p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encollage au</a:t>
                      </a:r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-dessus.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Grands</a:t>
                      </a:r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formats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Supérieur</a:t>
                      </a:r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625 cm²</a:t>
                      </a:r>
                    </a:p>
                    <a:p>
                      <a:pPr algn="l"/>
                      <a:r>
                        <a:rPr lang="fr-F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Supérieur à 25 x 25 cm de coté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à 10 Kg/m²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encollage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2339752"/>
            <a:ext cx="1656184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3851920"/>
            <a:ext cx="1728192" cy="115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5339494"/>
            <a:ext cx="172819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7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635</Words>
  <Application>Microsoft Office PowerPoint</Application>
  <PresentationFormat>Affichage à l'écran (4:3)</PresentationFormat>
  <Paragraphs>136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lapetitegre</dc:creator>
  <cp:lastModifiedBy>lapetitegre</cp:lastModifiedBy>
  <cp:revision>15</cp:revision>
  <cp:lastPrinted>2015-01-27T10:43:38Z</cp:lastPrinted>
  <dcterms:created xsi:type="dcterms:W3CDTF">2015-01-26T22:14:20Z</dcterms:created>
  <dcterms:modified xsi:type="dcterms:W3CDTF">2015-01-27T11:14:25Z</dcterms:modified>
</cp:coreProperties>
</file>