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47"/>
  </p:notesMasterIdLst>
  <p:sldIdLst>
    <p:sldId id="298" r:id="rId2"/>
    <p:sldId id="301" r:id="rId3"/>
    <p:sldId id="302" r:id="rId4"/>
    <p:sldId id="299" r:id="rId5"/>
    <p:sldId id="309" r:id="rId6"/>
    <p:sldId id="310" r:id="rId7"/>
    <p:sldId id="324" r:id="rId8"/>
    <p:sldId id="325" r:id="rId9"/>
    <p:sldId id="326" r:id="rId10"/>
    <p:sldId id="327" r:id="rId11"/>
    <p:sldId id="328" r:id="rId12"/>
    <p:sldId id="300" r:id="rId13"/>
    <p:sldId id="311" r:id="rId14"/>
    <p:sldId id="312" r:id="rId15"/>
    <p:sldId id="313" r:id="rId16"/>
    <p:sldId id="314" r:id="rId17"/>
    <p:sldId id="338" r:id="rId18"/>
    <p:sldId id="315" r:id="rId19"/>
    <p:sldId id="316" r:id="rId20"/>
    <p:sldId id="339" r:id="rId21"/>
    <p:sldId id="306" r:id="rId22"/>
    <p:sldId id="307" r:id="rId23"/>
    <p:sldId id="308" r:id="rId24"/>
    <p:sldId id="303" r:id="rId25"/>
    <p:sldId id="317" r:id="rId26"/>
    <p:sldId id="340" r:id="rId27"/>
    <p:sldId id="342" r:id="rId28"/>
    <p:sldId id="343" r:id="rId29"/>
    <p:sldId id="318" r:id="rId30"/>
    <p:sldId id="344" r:id="rId31"/>
    <p:sldId id="319" r:id="rId32"/>
    <p:sldId id="345" r:id="rId33"/>
    <p:sldId id="320" r:id="rId34"/>
    <p:sldId id="304" r:id="rId35"/>
    <p:sldId id="321" r:id="rId36"/>
    <p:sldId id="322" r:id="rId37"/>
    <p:sldId id="335" r:id="rId38"/>
    <p:sldId id="323" r:id="rId39"/>
    <p:sldId id="336" r:id="rId40"/>
    <p:sldId id="337" r:id="rId41"/>
    <p:sldId id="305" r:id="rId42"/>
    <p:sldId id="329" r:id="rId43"/>
    <p:sldId id="331" r:id="rId44"/>
    <p:sldId id="332" r:id="rId45"/>
    <p:sldId id="333" r:id="rId46"/>
  </p:sldIdLst>
  <p:sldSz cx="9144000" cy="6858000" type="screen4x3"/>
  <p:notesSz cx="6858000" cy="9144000"/>
  <p:defaultTextStyle>
    <a:defPPr>
      <a:defRPr lang="fr-FR"/>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77" autoAdjust="0"/>
    <p:restoredTop sz="90883" autoAdjust="0"/>
  </p:normalViewPr>
  <p:slideViewPr>
    <p:cSldViewPr>
      <p:cViewPr>
        <p:scale>
          <a:sx n="70" d="100"/>
          <a:sy n="70"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34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7CCA129-39E4-4C17-AA22-57ECBF9B88A4}" type="datetimeFigureOut">
              <a:rPr lang="fr-FR"/>
              <a:pPr>
                <a:defRPr/>
              </a:pPr>
              <a:t>13/06/2009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9D4C381-C2EB-4A76-AB29-F61CBF1B630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9D4C381-C2EB-4A76-AB29-F61CBF1B6308}" type="slidenum">
              <a:rPr lang="fr-FR" smtClean="0"/>
              <a:pPr>
                <a:defRPr/>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9D4C381-C2EB-4A76-AB29-F61CBF1B6308}" type="slidenum">
              <a:rPr lang="fr-FR" smtClean="0"/>
              <a:pPr>
                <a:defRPr/>
              </a:pPr>
              <a:t>30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9D4C381-C2EB-4A76-AB29-F61CBF1B6308}" type="slidenum">
              <a:rPr lang="fr-FR" smtClean="0"/>
              <a:pPr>
                <a:defRPr/>
              </a:pPr>
              <a:t>44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FA923DAA-4340-40C5-BA5E-B5652B5A6E24}"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628CAFD0-2CD9-4B96-895D-5101E5B4AB2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2"/>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2"/>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1111AA7C-A31E-4B51-BABE-D6692E9C198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0DD6ECF2-1CDC-4468-8895-61401755E743}"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FB5B53-2823-4C7E-ACAC-EEA1E642AF9C}"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578C5335-922B-4AF9-9DA7-CDE36126435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7DCC7783-B0A0-47E4-B443-B43EEC9A40D4}"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C8423301-D46C-4FF5-AF49-F9C5B41A6E8C}"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440B8390-E849-4315-8BF1-5FA2EA32A348}"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49EB07FF-B769-4186-9695-298AEC94714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le rectangle 5"/>
          <p:cNvSpPr/>
          <p:nvPr/>
        </p:nvSpPr>
        <p:spPr>
          <a:xfrm rot="420000" flipV="1">
            <a:off x="8004177" y="5359401"/>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rme libre 6"/>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r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1"/>
            <a:ext cx="609600" cy="365125"/>
          </a:xfrm>
        </p:spPr>
        <p:txBody>
          <a:bodyPr/>
          <a:lstStyle>
            <a:lvl1pPr>
              <a:defRPr/>
            </a:lvl1pPr>
          </a:lstStyle>
          <a:p>
            <a:pPr>
              <a:defRPr/>
            </a:pPr>
            <a:fld id="{D1F84952-34E3-49AC-A374-32C667C1356C}"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6" y="-7938"/>
            <a:ext cx="9163051"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orme libre 7"/>
          <p:cNvSpPr>
            <a:spLocks/>
          </p:cNvSpPr>
          <p:nvPr/>
        </p:nvSpPr>
        <p:spPr bwMode="auto">
          <a:xfrm>
            <a:off x="4381501"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4"/>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22" name="Espace réservé du pied de page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FR"/>
          </a:p>
        </p:txBody>
      </p:sp>
      <p:sp>
        <p:nvSpPr>
          <p:cNvPr id="18" name="Espace réservé du numéro de diapositive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593A160-499D-42E6-900B-A8DFC3A2DF6E}" type="slidenum">
              <a:rPr lang="fr-FR"/>
              <a:pPr>
                <a:defRPr/>
              </a:pPr>
              <a:t>‹N°›</a:t>
            </a:fld>
            <a:endParaRPr lang="fr-FR"/>
          </a:p>
        </p:txBody>
      </p:sp>
      <p:grpSp>
        <p:nvGrpSpPr>
          <p:cNvPr id="1033" name="Groupe 1"/>
          <p:cNvGrpSpPr>
            <a:grpSpLocks/>
          </p:cNvGrpSpPr>
          <p:nvPr/>
        </p:nvGrpSpPr>
        <p:grpSpPr bwMode="auto">
          <a:xfrm>
            <a:off x="-19049"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91" r:id="rId1"/>
    <p:sldLayoutId id="2147484083" r:id="rId2"/>
    <p:sldLayoutId id="2147484092" r:id="rId3"/>
    <p:sldLayoutId id="2147484084" r:id="rId4"/>
    <p:sldLayoutId id="2147484085" r:id="rId5"/>
    <p:sldLayoutId id="2147484086" r:id="rId6"/>
    <p:sldLayoutId id="2147484087" r:id="rId7"/>
    <p:sldLayoutId id="2147484088" r:id="rId8"/>
    <p:sldLayoutId id="2147484093" r:id="rId9"/>
    <p:sldLayoutId id="2147484089" r:id="rId10"/>
    <p:sldLayoutId id="214748409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0" y="1143001"/>
            <a:ext cx="9144000" cy="1000125"/>
          </a:xfrm>
        </p:spPr>
        <p:txBody>
          <a:bodyPr>
            <a:normAutofit fontScale="90000"/>
          </a:bodyPr>
          <a:lstStyle/>
          <a:p>
            <a:pPr algn="ctr" eaLnBrk="1" fontAlgn="auto" hangingPunct="1">
              <a:spcAft>
                <a:spcPts val="0"/>
              </a:spcAft>
              <a:defRPr/>
            </a:pPr>
            <a:r>
              <a:rPr lang="es-ES_tradnl" sz="2200" b="1" i="1" dirty="0">
                <a:solidFill>
                  <a:schemeClr val="tx1"/>
                </a:solidFill>
              </a:rPr>
              <a:t>RÉALISATION DE L</a:t>
            </a:r>
            <a:r>
              <a:rPr lang="es-ES_tradnl" sz="2200" b="1" i="1" dirty="0" smtClean="0">
                <a:solidFill>
                  <a:schemeClr val="tx1"/>
                </a:solidFill>
              </a:rPr>
              <a:t>’ ÉTUDE </a:t>
            </a:r>
            <a:r>
              <a:rPr lang="es-ES_tradnl" sz="2200" b="1" i="1" dirty="0">
                <a:solidFill>
                  <a:schemeClr val="tx1"/>
                </a:solidFill>
              </a:rPr>
              <a:t>D’ACTUALISATION </a:t>
            </a:r>
            <a:r>
              <a:rPr lang="fr-FR" sz="2200" dirty="0">
                <a:solidFill>
                  <a:schemeClr val="tx1"/>
                </a:solidFill>
              </a:rPr>
              <a:t/>
            </a:r>
            <a:br>
              <a:rPr lang="fr-FR" sz="2200" dirty="0">
                <a:solidFill>
                  <a:schemeClr val="tx1"/>
                </a:solidFill>
              </a:rPr>
            </a:br>
            <a:r>
              <a:rPr lang="es-ES_tradnl" sz="2200" b="1" i="1" dirty="0">
                <a:solidFill>
                  <a:schemeClr val="tx1"/>
                </a:solidFill>
              </a:rPr>
              <a:t>DU PLAN NATIONAL DE L’EAU </a:t>
            </a:r>
            <a:r>
              <a:rPr lang="fr-FR" sz="2200" dirty="0">
                <a:solidFill>
                  <a:schemeClr val="tx1"/>
                </a:solidFill>
              </a:rPr>
              <a:t/>
            </a:r>
            <a:br>
              <a:rPr lang="fr-FR" sz="2200" dirty="0">
                <a:solidFill>
                  <a:schemeClr val="tx1"/>
                </a:solidFill>
              </a:rPr>
            </a:br>
            <a:r>
              <a:rPr lang="es-ES_tradnl" sz="2200" b="1" dirty="0" err="1" smtClean="0">
                <a:solidFill>
                  <a:schemeClr val="tx1"/>
                </a:solidFill>
              </a:rPr>
              <a:t>EuropeAid</a:t>
            </a:r>
            <a:r>
              <a:rPr lang="es-ES_tradnl" sz="2200" b="1" dirty="0" smtClean="0">
                <a:solidFill>
                  <a:schemeClr val="tx1"/>
                </a:solidFill>
              </a:rPr>
              <a:t>/126155/D/SER/DZ</a:t>
            </a:r>
            <a:r>
              <a:rPr lang="es-ES_tradnl" sz="1800" b="1" dirty="0" smtClean="0">
                <a:solidFill>
                  <a:schemeClr val="tx1"/>
                </a:solidFill>
              </a:rPr>
              <a:t/>
            </a:r>
            <a:br>
              <a:rPr lang="es-ES_tradnl" sz="1800" b="1" dirty="0" smtClean="0">
                <a:solidFill>
                  <a:schemeClr val="tx1"/>
                </a:solidFill>
              </a:rPr>
            </a:br>
            <a:endParaRPr lang="fr-FR" sz="1800" dirty="0">
              <a:solidFill>
                <a:schemeClr val="tx1"/>
              </a:solidFill>
            </a:endParaRPr>
          </a:p>
        </p:txBody>
      </p:sp>
      <p:pic>
        <p:nvPicPr>
          <p:cNvPr id="5123" name="Image 10"/>
          <p:cNvPicPr>
            <a:picLocks noChangeAspect="1" noChangeArrowheads="1"/>
          </p:cNvPicPr>
          <p:nvPr/>
        </p:nvPicPr>
        <p:blipFill>
          <a:blip r:embed="rId2"/>
          <a:srcRect/>
          <a:stretch>
            <a:fillRect/>
          </a:stretch>
        </p:blipFill>
        <p:spPr bwMode="auto">
          <a:xfrm>
            <a:off x="500063" y="357188"/>
            <a:ext cx="1181100" cy="723900"/>
          </a:xfrm>
          <a:prstGeom prst="rect">
            <a:avLst/>
          </a:prstGeom>
          <a:noFill/>
          <a:ln w="9525">
            <a:noFill/>
            <a:miter lim="800000"/>
            <a:headEnd/>
            <a:tailEnd/>
          </a:ln>
        </p:spPr>
      </p:pic>
      <p:pic>
        <p:nvPicPr>
          <p:cNvPr id="5124" name="Image 9" descr="..\..\..\..\Agriculture\Cartes-Drapeaux-Logos\Drapeaux\Algeria.gif"/>
          <p:cNvPicPr>
            <a:picLocks noChangeAspect="1" noChangeArrowheads="1"/>
          </p:cNvPicPr>
          <p:nvPr/>
        </p:nvPicPr>
        <p:blipFill>
          <a:blip r:embed="rId3"/>
          <a:srcRect/>
          <a:stretch>
            <a:fillRect/>
          </a:stretch>
        </p:blipFill>
        <p:spPr bwMode="auto">
          <a:xfrm>
            <a:off x="7572375" y="285750"/>
            <a:ext cx="1085851" cy="685800"/>
          </a:xfrm>
          <a:prstGeom prst="rect">
            <a:avLst/>
          </a:prstGeom>
          <a:noFill/>
          <a:ln w="9525">
            <a:solidFill>
              <a:schemeClr val="accent1"/>
            </a:solidFill>
            <a:miter lim="800000"/>
            <a:headEnd/>
            <a:tailEnd/>
          </a:ln>
        </p:spPr>
      </p:pic>
      <p:grpSp>
        <p:nvGrpSpPr>
          <p:cNvPr id="5125" name="Groupe 12"/>
          <p:cNvGrpSpPr>
            <a:grpSpLocks/>
          </p:cNvGrpSpPr>
          <p:nvPr/>
        </p:nvGrpSpPr>
        <p:grpSpPr bwMode="auto">
          <a:xfrm>
            <a:off x="1928814" y="5929314"/>
            <a:ext cx="6472237" cy="539750"/>
            <a:chOff x="3500375" y="5929330"/>
            <a:chExt cx="4899970" cy="540017"/>
          </a:xfrm>
        </p:grpSpPr>
        <p:pic>
          <p:nvPicPr>
            <p:cNvPr id="5129" name="Image 8" descr="Logo Sofreco Officiel - jpg"/>
            <p:cNvPicPr>
              <a:picLocks noChangeAspect="1" noChangeArrowheads="1"/>
            </p:cNvPicPr>
            <p:nvPr/>
          </p:nvPicPr>
          <p:blipFill>
            <a:blip r:embed="rId4"/>
            <a:srcRect/>
            <a:stretch>
              <a:fillRect/>
            </a:stretch>
          </p:blipFill>
          <p:spPr bwMode="auto">
            <a:xfrm>
              <a:off x="3500375" y="6000818"/>
              <a:ext cx="1447579" cy="360000"/>
            </a:xfrm>
            <a:prstGeom prst="rect">
              <a:avLst/>
            </a:prstGeom>
            <a:noFill/>
            <a:ln w="9525">
              <a:noFill/>
              <a:miter lim="800000"/>
              <a:headEnd/>
              <a:tailEnd/>
            </a:ln>
          </p:spPr>
        </p:pic>
        <p:pic>
          <p:nvPicPr>
            <p:cNvPr id="5130" name="Image 9" descr="Logo Cral Bro_Grontmij"/>
            <p:cNvPicPr>
              <a:picLocks noChangeAspect="1" noChangeArrowheads="1"/>
            </p:cNvPicPr>
            <p:nvPr/>
          </p:nvPicPr>
          <p:blipFill>
            <a:blip r:embed="rId5"/>
            <a:srcRect/>
            <a:stretch>
              <a:fillRect/>
            </a:stretch>
          </p:blipFill>
          <p:spPr bwMode="auto">
            <a:xfrm>
              <a:off x="5428945" y="6000818"/>
              <a:ext cx="943579" cy="360000"/>
            </a:xfrm>
            <a:prstGeom prst="rect">
              <a:avLst/>
            </a:prstGeom>
            <a:noFill/>
            <a:ln w="9525">
              <a:noFill/>
              <a:miter lim="800000"/>
              <a:headEnd/>
              <a:tailEnd/>
            </a:ln>
          </p:spPr>
        </p:pic>
        <p:pic>
          <p:nvPicPr>
            <p:cNvPr id="5131" name="Image 10" descr="Progress_Logo3"/>
            <p:cNvPicPr>
              <a:picLocks noChangeAspect="1" noChangeArrowheads="1"/>
            </p:cNvPicPr>
            <p:nvPr/>
          </p:nvPicPr>
          <p:blipFill>
            <a:blip r:embed="rId6"/>
            <a:srcRect t="1656"/>
            <a:stretch>
              <a:fillRect/>
            </a:stretch>
          </p:blipFill>
          <p:spPr bwMode="auto">
            <a:xfrm>
              <a:off x="6857516" y="5929347"/>
              <a:ext cx="560842" cy="540000"/>
            </a:xfrm>
            <a:prstGeom prst="rect">
              <a:avLst/>
            </a:prstGeom>
            <a:noFill/>
            <a:ln w="9525">
              <a:noFill/>
              <a:miter lim="800000"/>
              <a:headEnd/>
              <a:tailEnd/>
            </a:ln>
          </p:spPr>
        </p:pic>
        <p:pic>
          <p:nvPicPr>
            <p:cNvPr id="5132" name="Image 11" descr="Logo_OEI"/>
            <p:cNvPicPr>
              <a:picLocks noChangeAspect="1" noChangeArrowheads="1"/>
            </p:cNvPicPr>
            <p:nvPr/>
          </p:nvPicPr>
          <p:blipFill>
            <a:blip r:embed="rId7"/>
            <a:srcRect/>
            <a:stretch>
              <a:fillRect/>
            </a:stretch>
          </p:blipFill>
          <p:spPr bwMode="auto">
            <a:xfrm>
              <a:off x="7932784" y="5929330"/>
              <a:ext cx="467561" cy="540000"/>
            </a:xfrm>
            <a:prstGeom prst="rect">
              <a:avLst/>
            </a:prstGeom>
            <a:noFill/>
            <a:ln w="9525">
              <a:noFill/>
              <a:miter lim="800000"/>
              <a:headEnd/>
              <a:tailEnd/>
            </a:ln>
          </p:spPr>
        </p:pic>
      </p:grpSp>
      <p:pic>
        <p:nvPicPr>
          <p:cNvPr id="5126" name="Image 11" descr="MRE logo.jpg"/>
          <p:cNvPicPr>
            <a:picLocks noChangeAspect="1"/>
          </p:cNvPicPr>
          <p:nvPr/>
        </p:nvPicPr>
        <p:blipFill>
          <a:blip r:embed="rId8"/>
          <a:srcRect/>
          <a:stretch>
            <a:fillRect/>
          </a:stretch>
        </p:blipFill>
        <p:spPr bwMode="auto">
          <a:xfrm>
            <a:off x="785814" y="5786439"/>
            <a:ext cx="785812" cy="708025"/>
          </a:xfrm>
          <a:prstGeom prst="rect">
            <a:avLst/>
          </a:prstGeom>
          <a:noFill/>
          <a:ln w="9525">
            <a:noFill/>
            <a:miter lim="800000"/>
            <a:headEnd/>
            <a:tailEnd/>
          </a:ln>
        </p:spPr>
      </p:pic>
      <p:sp>
        <p:nvSpPr>
          <p:cNvPr id="11267" name="Sous-titre 2"/>
          <p:cNvSpPr>
            <a:spLocks noGrp="1"/>
          </p:cNvSpPr>
          <p:nvPr>
            <p:ph type="subTitle" idx="4294967295"/>
          </p:nvPr>
        </p:nvSpPr>
        <p:spPr>
          <a:xfrm>
            <a:off x="0" y="2214563"/>
            <a:ext cx="4357688" cy="3429000"/>
          </a:xfrm>
        </p:spPr>
        <p:txBody>
          <a:bodyPr lIns="72000" rIns="36000">
            <a:normAutofit fontScale="85000" lnSpcReduction="20000"/>
          </a:bodyPr>
          <a:lstStyle/>
          <a:p>
            <a:pPr marL="274320" indent="-274320" algn="ctr" eaLnBrk="1" fontAlgn="auto" hangingPunct="1">
              <a:spcAft>
                <a:spcPts val="0"/>
              </a:spcAft>
              <a:buClr>
                <a:schemeClr val="accent3"/>
              </a:buClr>
              <a:buFont typeface="Wingdings 2" pitchFamily="18" charset="2"/>
              <a:buNone/>
              <a:defRPr/>
            </a:pPr>
            <a:r>
              <a:rPr lang="fr-FR" sz="4600" b="1" dirty="0" smtClean="0">
                <a:solidFill>
                  <a:srgbClr val="FF0000"/>
                </a:solidFill>
                <a:latin typeface="+mj-lt"/>
              </a:rPr>
              <a:t>AUDIT DU FONDS</a:t>
            </a:r>
          </a:p>
          <a:p>
            <a:pPr marL="274320" indent="-274320" algn="ctr" eaLnBrk="1" fontAlgn="auto" hangingPunct="1">
              <a:spcAft>
                <a:spcPts val="0"/>
              </a:spcAft>
              <a:buClr>
                <a:schemeClr val="accent3"/>
              </a:buClr>
              <a:buFont typeface="Wingdings 2" pitchFamily="18" charset="2"/>
              <a:buNone/>
              <a:defRPr/>
            </a:pPr>
            <a:r>
              <a:rPr lang="fr-FR" sz="4600" b="1" dirty="0" smtClean="0">
                <a:solidFill>
                  <a:srgbClr val="FF0000"/>
                </a:solidFill>
                <a:latin typeface="+mj-lt"/>
              </a:rPr>
              <a:t>DOCUMENTAIRE</a:t>
            </a:r>
            <a:endParaRPr lang="fr-FR" sz="4600" dirty="0" smtClean="0">
              <a:latin typeface="+mj-lt"/>
            </a:endParaRPr>
          </a:p>
          <a:p>
            <a:pPr marL="274320" indent="-274320" algn="ctr" eaLnBrk="1" fontAlgn="auto" hangingPunct="1">
              <a:spcAft>
                <a:spcPts val="0"/>
              </a:spcAft>
              <a:buClr>
                <a:schemeClr val="accent3"/>
              </a:buClr>
              <a:buFont typeface="Wingdings 2" pitchFamily="18" charset="2"/>
              <a:buNone/>
              <a:defRPr/>
            </a:pPr>
            <a:endParaRPr lang="fr-FR" sz="1100" b="1" dirty="0" smtClean="0">
              <a:solidFill>
                <a:srgbClr val="00B0F0"/>
              </a:solidFill>
              <a:latin typeface="+mj-lt"/>
            </a:endParaRPr>
          </a:p>
          <a:p>
            <a:pPr marL="274320" indent="-274320" algn="ctr" eaLnBrk="1" fontAlgn="auto" hangingPunct="1">
              <a:spcAft>
                <a:spcPts val="0"/>
              </a:spcAft>
              <a:buClr>
                <a:schemeClr val="accent3"/>
              </a:buClr>
              <a:buFont typeface="Wingdings 2" pitchFamily="18" charset="2"/>
              <a:buNone/>
              <a:defRPr/>
            </a:pPr>
            <a:endParaRPr lang="fr-FR" sz="200" b="1" dirty="0" smtClean="0">
              <a:solidFill>
                <a:srgbClr val="00B0F0"/>
              </a:solidFill>
              <a:latin typeface="+mj-lt"/>
            </a:endParaRPr>
          </a:p>
          <a:p>
            <a:pPr marL="274320" indent="-274320" algn="ctr" eaLnBrk="1" fontAlgn="auto" hangingPunct="1">
              <a:spcAft>
                <a:spcPts val="0"/>
              </a:spcAft>
              <a:buClr>
                <a:schemeClr val="accent3"/>
              </a:buClr>
              <a:buFont typeface="Wingdings 2" pitchFamily="18" charset="2"/>
              <a:buNone/>
              <a:defRPr/>
            </a:pPr>
            <a:r>
              <a:rPr lang="fr-FR" sz="4800" b="1" dirty="0" smtClean="0">
                <a:solidFill>
                  <a:schemeClr val="accent1"/>
                </a:solidFill>
                <a:latin typeface="+mj-lt"/>
              </a:rPr>
              <a:t>La demande en </a:t>
            </a:r>
          </a:p>
          <a:p>
            <a:pPr marL="274320" indent="-274320" algn="ctr" eaLnBrk="1" fontAlgn="auto" hangingPunct="1">
              <a:spcAft>
                <a:spcPts val="0"/>
              </a:spcAft>
              <a:buClr>
                <a:schemeClr val="accent3"/>
              </a:buClr>
              <a:buFont typeface="Wingdings 2" pitchFamily="18" charset="2"/>
              <a:buNone/>
              <a:defRPr/>
            </a:pPr>
            <a:r>
              <a:rPr lang="fr-FR" sz="4800" b="1" dirty="0" smtClean="0">
                <a:solidFill>
                  <a:schemeClr val="accent1"/>
                </a:solidFill>
                <a:latin typeface="+mj-lt"/>
              </a:rPr>
              <a:t>eau d’irrigation</a:t>
            </a:r>
          </a:p>
          <a:p>
            <a:pPr marL="274320" indent="-274320" algn="ctr" eaLnBrk="1" fontAlgn="auto" hangingPunct="1">
              <a:spcAft>
                <a:spcPts val="0"/>
              </a:spcAft>
              <a:buClr>
                <a:schemeClr val="accent3"/>
              </a:buClr>
              <a:buFont typeface="Wingdings 2" pitchFamily="18" charset="2"/>
              <a:buNone/>
              <a:defRPr/>
            </a:pPr>
            <a:endParaRPr lang="fr-FR" sz="1000" b="1" dirty="0" smtClean="0">
              <a:latin typeface="+mj-lt"/>
            </a:endParaRPr>
          </a:p>
          <a:p>
            <a:pPr marL="274320" indent="-274320" algn="ctr" eaLnBrk="1" fontAlgn="auto" hangingPunct="1">
              <a:spcAft>
                <a:spcPts val="0"/>
              </a:spcAft>
              <a:buClr>
                <a:schemeClr val="accent3"/>
              </a:buClr>
              <a:buFont typeface="Wingdings 2" pitchFamily="18" charset="2"/>
              <a:buNone/>
              <a:defRPr/>
            </a:pPr>
            <a:r>
              <a:rPr lang="fr-FR" sz="4200" b="1" dirty="0" smtClean="0">
                <a:latin typeface="+mj-lt"/>
              </a:rPr>
              <a:t>14 juin </a:t>
            </a:r>
            <a:r>
              <a:rPr lang="fr-FR" sz="4200" b="1" dirty="0" smtClean="0">
                <a:latin typeface="+mj-lt"/>
              </a:rPr>
              <a:t>2009</a:t>
            </a:r>
          </a:p>
          <a:p>
            <a:pPr marL="274320" indent="-274320" algn="ctr" eaLnBrk="1" fontAlgn="auto" hangingPunct="1">
              <a:spcAft>
                <a:spcPts val="0"/>
              </a:spcAft>
              <a:buClr>
                <a:schemeClr val="accent3"/>
              </a:buClr>
              <a:buFont typeface="Wingdings 2" pitchFamily="18" charset="2"/>
              <a:buNone/>
              <a:defRPr/>
            </a:pPr>
            <a:endParaRPr lang="fr-FR" b="1" dirty="0" smtClean="0">
              <a:solidFill>
                <a:srgbClr val="FF0000"/>
              </a:solidFill>
              <a:latin typeface="+mj-lt"/>
            </a:endParaRPr>
          </a:p>
          <a:p>
            <a:pPr marL="274320" indent="-274320" eaLnBrk="1" fontAlgn="auto" hangingPunct="1">
              <a:spcAft>
                <a:spcPts val="0"/>
              </a:spcAft>
              <a:buClr>
                <a:schemeClr val="accent3"/>
              </a:buClr>
              <a:buFont typeface="Wingdings 2"/>
              <a:buChar char=""/>
              <a:defRPr/>
            </a:pPr>
            <a:endParaRPr lang="fr-FR" dirty="0" smtClean="0"/>
          </a:p>
        </p:txBody>
      </p:sp>
      <p:pic>
        <p:nvPicPr>
          <p:cNvPr id="5128" name="Image 12" descr="00 photo PG irrigation 2.JPG"/>
          <p:cNvPicPr>
            <a:picLocks noChangeAspect="1"/>
          </p:cNvPicPr>
          <p:nvPr/>
        </p:nvPicPr>
        <p:blipFill>
          <a:blip r:embed="rId9"/>
          <a:srcRect/>
          <a:stretch>
            <a:fillRect/>
          </a:stretch>
        </p:blipFill>
        <p:spPr bwMode="auto">
          <a:xfrm>
            <a:off x="4140200" y="2143126"/>
            <a:ext cx="5003800" cy="330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33337" y="-214338"/>
            <a:ext cx="9253571" cy="707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 y="1071547"/>
            <a:ext cx="8715375" cy="5572142"/>
          </a:xfrm>
          <a:ln>
            <a:noFill/>
          </a:ln>
        </p:spPr>
        <p:txBody>
          <a:bodyPr/>
          <a:lstStyle/>
          <a:p>
            <a:pPr>
              <a:buFont typeface="Wingdings" pitchFamily="2" charset="2"/>
              <a:buChar char="Ø"/>
            </a:pPr>
            <a:r>
              <a:rPr lang="fr-FR" sz="2400" b="1" dirty="0" smtClean="0">
                <a:solidFill>
                  <a:srgbClr val="C00000"/>
                </a:solidFill>
                <a:latin typeface="Arial Narrow" pitchFamily="34" charset="0"/>
              </a:rPr>
              <a:t>D’autres conditions de satisfaction de la demande/des besoins résident dans les paramètres hydrauliques de la fourniture de l’offre</a:t>
            </a:r>
          </a:p>
          <a:p>
            <a:pPr lvl="1">
              <a:buFont typeface="Wingdings" pitchFamily="2" charset="2"/>
              <a:buChar char="§"/>
            </a:pPr>
            <a:r>
              <a:rPr lang="fr-FR" sz="1800" b="1" dirty="0" smtClean="0">
                <a:solidFill>
                  <a:schemeClr val="tx2"/>
                </a:solidFill>
                <a:latin typeface="Arial Narrow" pitchFamily="34" charset="0"/>
              </a:rPr>
              <a:t>Disponibilité volumique en période de pointe d’ETR maximum (cycle cultural, stade végétatif critique, stratégie de de l’irrigant …)</a:t>
            </a:r>
          </a:p>
          <a:p>
            <a:pPr lvl="1">
              <a:buFont typeface="Wingdings" pitchFamily="2" charset="2"/>
              <a:buChar char="§"/>
            </a:pPr>
            <a:r>
              <a:rPr lang="fr-FR" sz="1800" b="1" dirty="0" smtClean="0">
                <a:solidFill>
                  <a:schemeClr val="tx2"/>
                </a:solidFill>
                <a:latin typeface="Arial Narrow" pitchFamily="34" charset="0"/>
              </a:rPr>
              <a:t>Demande en débit disponible (pointes, système d’irrigation, doses et fréquences d’irrigation, main d’eau …)</a:t>
            </a:r>
          </a:p>
          <a:p>
            <a:pPr lvl="1">
              <a:buFont typeface="Wingdings" pitchFamily="2" charset="2"/>
              <a:buChar char="§"/>
            </a:pPr>
            <a:r>
              <a:rPr lang="fr-FR" sz="1800" b="1" dirty="0" smtClean="0">
                <a:solidFill>
                  <a:schemeClr val="tx2"/>
                </a:solidFill>
                <a:latin typeface="Arial Narrow" pitchFamily="34" charset="0"/>
              </a:rPr>
              <a:t>Demande en pression en tête/à a parcelle selon les systèmes d’irrigation et le mode d’arrosage à la parcelle</a:t>
            </a:r>
          </a:p>
          <a:p>
            <a:pPr lvl="1">
              <a:buNone/>
            </a:pPr>
            <a:endParaRPr lang="fr-FR" sz="1100" b="1" dirty="0" smtClean="0">
              <a:solidFill>
                <a:schemeClr val="tx2"/>
              </a:solidFill>
              <a:latin typeface="Arial Narrow" pitchFamily="34" charset="0"/>
            </a:endParaRPr>
          </a:p>
          <a:p>
            <a:pPr>
              <a:buFont typeface="Wingdings" pitchFamily="2" charset="2"/>
              <a:buChar char="Ø"/>
            </a:pPr>
            <a:r>
              <a:rPr lang="fr-FR" sz="2400" b="1" dirty="0" smtClean="0">
                <a:solidFill>
                  <a:srgbClr val="C00000"/>
                </a:solidFill>
                <a:effectLst>
                  <a:outerShdw blurRad="38100" dist="38100" dir="2700000" algn="tl">
                    <a:srgbClr val="000000">
                      <a:alpha val="43137"/>
                    </a:srgbClr>
                  </a:outerShdw>
                </a:effectLst>
                <a:latin typeface="Arial Narrow" pitchFamily="34" charset="0"/>
              </a:rPr>
              <a:t>AUTRES APPROCHES DE LA DEMANDE/DES BESOINS EN EAU D’IRRIGATION</a:t>
            </a:r>
          </a:p>
          <a:p>
            <a:pPr lvl="1">
              <a:buFont typeface="Wingdings" pitchFamily="2" charset="2"/>
              <a:buChar char="v"/>
            </a:pPr>
            <a:r>
              <a:rPr lang="fr-FR" sz="2000" b="1" i="1" dirty="0" smtClean="0">
                <a:solidFill>
                  <a:srgbClr val="7030A0"/>
                </a:solidFill>
                <a:effectLst>
                  <a:outerShdw blurRad="38100" dist="38100" dir="2700000" algn="tl">
                    <a:srgbClr val="000000">
                      <a:alpha val="43137"/>
                    </a:srgbClr>
                  </a:outerShdw>
                </a:effectLst>
                <a:latin typeface="Arial Narrow" pitchFamily="34" charset="0"/>
              </a:rPr>
              <a:t>Approche de la demande actuelle par la mesure de la consommation/des prélèvements par système d’irrigation</a:t>
            </a:r>
          </a:p>
          <a:p>
            <a:pPr lvl="1">
              <a:buFont typeface="Wingdings" pitchFamily="2" charset="2"/>
              <a:buChar char="v"/>
            </a:pPr>
            <a:r>
              <a:rPr lang="fr-FR" sz="2000" b="1" i="1" dirty="0" smtClean="0">
                <a:solidFill>
                  <a:srgbClr val="7030A0"/>
                </a:solidFill>
                <a:effectLst>
                  <a:outerShdw blurRad="38100" dist="38100" dir="2700000" algn="tl">
                    <a:srgbClr val="000000">
                      <a:alpha val="43137"/>
                    </a:srgbClr>
                  </a:outerShdw>
                </a:effectLst>
                <a:latin typeface="Arial Narrow" pitchFamily="34" charset="0"/>
              </a:rPr>
              <a:t>Approche  prospective de la demande par les filières de production et leur stratégie de développement</a:t>
            </a:r>
          </a:p>
          <a:p>
            <a:pPr lvl="1">
              <a:buFont typeface="Wingdings" pitchFamily="2" charset="2"/>
              <a:buChar char="v"/>
            </a:pPr>
            <a:r>
              <a:rPr lang="fr-FR" sz="2000" b="1" i="1" dirty="0" smtClean="0">
                <a:solidFill>
                  <a:srgbClr val="7030A0"/>
                </a:solidFill>
                <a:effectLst>
                  <a:outerShdw blurRad="38100" dist="38100" dir="2700000" algn="tl">
                    <a:srgbClr val="000000">
                      <a:alpha val="43137"/>
                    </a:srgbClr>
                  </a:outerShdw>
                </a:effectLst>
                <a:latin typeface="Arial Narrow" pitchFamily="34" charset="0"/>
              </a:rPr>
              <a:t>Approche de la demande par le rationnement de l’offre a priori/a posteriori</a:t>
            </a:r>
          </a:p>
          <a:p>
            <a:pPr>
              <a:buNone/>
            </a:pP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1"/>
            <a:ext cx="8229600" cy="1081076"/>
          </a:xfrm>
        </p:spPr>
        <p:txBody>
          <a:bodyPr/>
          <a:lstStyle/>
          <a:p>
            <a:pPr algn="ctr"/>
            <a:r>
              <a:rPr lang="fr-FR" sz="2400" b="1" dirty="0" smtClean="0">
                <a:solidFill>
                  <a:srgbClr val="C00000"/>
                </a:solidFill>
              </a:rPr>
              <a:t>2 – REVUE-AUDIT DES DIFFERENTES PRISES EN COMPTE DE LA DEMANDE EN EAU D’IRRIGATION DANS LES ETUDES DE PLANIFICATION DES RESSOURCES EN EAU </a:t>
            </a:r>
            <a:endParaRPr lang="fr-FR" sz="2400" b="1" dirty="0">
              <a:solidFill>
                <a:srgbClr val="C00000"/>
              </a:solidFill>
            </a:endParaRPr>
          </a:p>
        </p:txBody>
      </p:sp>
      <p:sp>
        <p:nvSpPr>
          <p:cNvPr id="3" name="Espace réservé du contenu 2"/>
          <p:cNvSpPr>
            <a:spLocks noGrp="1"/>
          </p:cNvSpPr>
          <p:nvPr>
            <p:ph idx="1"/>
          </p:nvPr>
        </p:nvSpPr>
        <p:spPr>
          <a:xfrm>
            <a:off x="142845" y="2357431"/>
            <a:ext cx="9001156" cy="4286279"/>
          </a:xfrm>
        </p:spPr>
        <p:txBody>
          <a:bodyPr/>
          <a:lstStyle/>
          <a:p>
            <a:pPr>
              <a:buFont typeface="Wingdings" pitchFamily="2" charset="2"/>
              <a:buChar char="ü"/>
            </a:pPr>
            <a:r>
              <a:rPr lang="fr-CH" b="1" dirty="0" smtClean="0">
                <a:solidFill>
                  <a:schemeClr val="tx2"/>
                </a:solidFill>
                <a:latin typeface="+mj-lt"/>
              </a:rPr>
              <a:t>Le Plan National de l’Eau (PNE) 1993 – 1998 (Centre et Est)</a:t>
            </a:r>
          </a:p>
          <a:p>
            <a:pPr>
              <a:buFont typeface="Wingdings" pitchFamily="2" charset="2"/>
              <a:buChar char="ü"/>
            </a:pPr>
            <a:r>
              <a:rPr lang="fr-FR" b="1" dirty="0" smtClean="0">
                <a:solidFill>
                  <a:schemeClr val="tx2"/>
                </a:solidFill>
                <a:latin typeface="+mj-lt"/>
              </a:rPr>
              <a:t>Le plan régional de l’eau (PRE) 2004 (région Ouest)</a:t>
            </a:r>
          </a:p>
          <a:p>
            <a:pPr>
              <a:buFont typeface="Wingdings" pitchFamily="2" charset="2"/>
              <a:buChar char="ü"/>
            </a:pPr>
            <a:r>
              <a:rPr lang="fr-FR" b="1" dirty="0" smtClean="0">
                <a:solidFill>
                  <a:schemeClr val="tx2"/>
                </a:solidFill>
                <a:latin typeface="+mj-lt"/>
              </a:rPr>
              <a:t>Le plan de gestion intégrée des ressources en eau (PGIRE) 2004 – 2006 (Région Chéliff –</a:t>
            </a:r>
            <a:r>
              <a:rPr lang="fr-FR" b="1" dirty="0" err="1" smtClean="0">
                <a:solidFill>
                  <a:schemeClr val="tx2"/>
                </a:solidFill>
                <a:latin typeface="+mj-lt"/>
              </a:rPr>
              <a:t>Zahrez</a:t>
            </a:r>
            <a:r>
              <a:rPr lang="fr-FR" b="1" dirty="0" smtClean="0">
                <a:solidFill>
                  <a:schemeClr val="tx2"/>
                </a:solidFill>
                <a:latin typeface="+mj-lt"/>
              </a:rPr>
              <a:t> et Hauts Plateaux)</a:t>
            </a:r>
          </a:p>
          <a:p>
            <a:pPr>
              <a:buFont typeface="Wingdings" pitchFamily="2" charset="2"/>
              <a:buChar char="ü"/>
            </a:pPr>
            <a:r>
              <a:rPr lang="fr-CH" b="1" dirty="0" smtClean="0">
                <a:solidFill>
                  <a:schemeClr val="tx2"/>
                </a:solidFill>
                <a:latin typeface="+mj-lt"/>
              </a:rPr>
              <a:t>Le cadastre hydraulique</a:t>
            </a:r>
          </a:p>
          <a:p>
            <a:pPr>
              <a:buFont typeface="Wingdings" pitchFamily="2" charset="2"/>
              <a:buChar char="ü"/>
            </a:pPr>
            <a:r>
              <a:rPr lang="fr-FR" b="1" dirty="0" smtClean="0">
                <a:solidFill>
                  <a:schemeClr val="tx2"/>
                </a:solidFill>
                <a:latin typeface="+mj-lt"/>
              </a:rPr>
              <a:t>Le Plan National de l’Eau (PNE) 2006 (Centre et Est)</a:t>
            </a:r>
          </a:p>
          <a:p>
            <a:pPr>
              <a:buFont typeface="Wingdings" pitchFamily="2" charset="2"/>
              <a:buChar char="ü"/>
            </a:pPr>
            <a:r>
              <a:rPr lang="fr-FR" b="1" dirty="0" smtClean="0">
                <a:solidFill>
                  <a:schemeClr val="tx2"/>
                </a:solidFill>
                <a:latin typeface="+mj-lt"/>
              </a:rPr>
              <a:t>Les Plans Directeurs d’Aménagement des Ressources en Eau (PDARE) 2007</a:t>
            </a:r>
            <a:endParaRPr lang="fr-CH" b="1" dirty="0" smtClean="0">
              <a:solidFill>
                <a:schemeClr val="tx2"/>
              </a:solidFill>
              <a:latin typeface="+mj-lt"/>
            </a:endParaRPr>
          </a:p>
          <a:p>
            <a:pPr>
              <a:buNone/>
            </a:pP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642942"/>
          </a:xfrm>
        </p:spPr>
        <p:txBody>
          <a:bodyPr/>
          <a:lstStyle/>
          <a:p>
            <a:pPr algn="ctr"/>
            <a:r>
              <a:rPr lang="fr-CH" sz="2400" b="1" dirty="0" smtClean="0">
                <a:solidFill>
                  <a:srgbClr val="C00000"/>
                </a:solidFill>
              </a:rPr>
              <a:t>Le Plan National de l’Eau (PNE) 1993 – 1998 (Centre et Est)</a:t>
            </a:r>
            <a:endParaRPr lang="fr-FR" sz="2400" b="1" dirty="0">
              <a:solidFill>
                <a:srgbClr val="C00000"/>
              </a:solidFill>
            </a:endParaRPr>
          </a:p>
        </p:txBody>
      </p:sp>
      <p:sp>
        <p:nvSpPr>
          <p:cNvPr id="3" name="Espace réservé du contenu 2"/>
          <p:cNvSpPr>
            <a:spLocks noGrp="1"/>
          </p:cNvSpPr>
          <p:nvPr>
            <p:ph idx="1"/>
          </p:nvPr>
        </p:nvSpPr>
        <p:spPr>
          <a:xfrm>
            <a:off x="142845" y="1214423"/>
            <a:ext cx="9001156" cy="5643577"/>
          </a:xfrm>
        </p:spPr>
        <p:txBody>
          <a:bodyPr/>
          <a:lstStyle/>
          <a:p>
            <a:pPr algn="ctr">
              <a:buNone/>
            </a:pPr>
            <a:r>
              <a:rPr lang="fr-FR" sz="2000" b="1" dirty="0" smtClean="0">
                <a:solidFill>
                  <a:schemeClr val="accent1"/>
                </a:solidFill>
                <a:latin typeface="+mj-lt"/>
              </a:rPr>
              <a:t>METHODOLOGIE ADOPTEE</a:t>
            </a:r>
          </a:p>
          <a:p>
            <a:pPr>
              <a:buFont typeface="Wingdings" pitchFamily="2" charset="2"/>
              <a:buChar char="ü"/>
            </a:pPr>
            <a:r>
              <a:rPr lang="fr-FR" sz="1800" b="1" dirty="0" smtClean="0">
                <a:solidFill>
                  <a:schemeClr val="tx2"/>
                </a:solidFill>
                <a:latin typeface="+mj-lt"/>
              </a:rPr>
              <a:t> </a:t>
            </a:r>
            <a:r>
              <a:rPr lang="fr-FR" sz="1800" b="1" dirty="0" smtClean="0">
                <a:solidFill>
                  <a:schemeClr val="tx2"/>
                </a:solidFill>
                <a:latin typeface="+mj-lt"/>
              </a:rPr>
              <a:t>Calcul </a:t>
            </a:r>
            <a:r>
              <a:rPr lang="fr-FR" sz="1800" b="1" dirty="0" smtClean="0">
                <a:solidFill>
                  <a:schemeClr val="tx2"/>
                </a:solidFill>
                <a:latin typeface="+mj-lt"/>
              </a:rPr>
              <a:t>théorique classique des besoins en eau par la formule de </a:t>
            </a:r>
            <a:r>
              <a:rPr lang="fr-FR" sz="1800" b="1" dirty="0" err="1" smtClean="0">
                <a:solidFill>
                  <a:schemeClr val="tx2"/>
                </a:solidFill>
                <a:latin typeface="+mj-lt"/>
              </a:rPr>
              <a:t>Penman</a:t>
            </a:r>
            <a:r>
              <a:rPr lang="fr-FR" sz="1800" b="1" dirty="0" smtClean="0">
                <a:solidFill>
                  <a:schemeClr val="tx2"/>
                </a:solidFill>
                <a:latin typeface="+mj-lt"/>
              </a:rPr>
              <a:t> appliquée à des assolements théoriques.</a:t>
            </a:r>
          </a:p>
          <a:p>
            <a:pPr>
              <a:buFont typeface="Wingdings" pitchFamily="2" charset="2"/>
              <a:buChar char="ü"/>
            </a:pPr>
            <a:r>
              <a:rPr lang="fr-FR" sz="1800" b="1" dirty="0" smtClean="0">
                <a:solidFill>
                  <a:schemeClr val="tx2"/>
                </a:solidFill>
                <a:latin typeface="+mj-lt"/>
              </a:rPr>
              <a:t> </a:t>
            </a:r>
            <a:r>
              <a:rPr lang="fr-FR" sz="1800" b="1" dirty="0" smtClean="0">
                <a:solidFill>
                  <a:schemeClr val="tx2"/>
                </a:solidFill>
                <a:latin typeface="+mj-lt"/>
              </a:rPr>
              <a:t>Le </a:t>
            </a:r>
            <a:r>
              <a:rPr lang="fr-FR" sz="1800" b="1" dirty="0" smtClean="0">
                <a:solidFill>
                  <a:schemeClr val="tx2"/>
                </a:solidFill>
                <a:latin typeface="+mj-lt"/>
              </a:rPr>
              <a:t>PNE 2006 cite des éléments qualifiés d’importants (sic) à exploiter concernant l’efficience des réseaux qui se résument aux normes objectives globales suivantes simplifiées :</a:t>
            </a:r>
          </a:p>
          <a:p>
            <a:pPr lvl="1">
              <a:buFont typeface="Wingdings" pitchFamily="2" charset="2"/>
              <a:buChar char="§"/>
            </a:pPr>
            <a:r>
              <a:rPr lang="fr-FR" sz="1800" b="1" i="1" dirty="0" smtClean="0">
                <a:solidFill>
                  <a:schemeClr val="accent2"/>
                </a:solidFill>
                <a:latin typeface="+mj-lt"/>
              </a:rPr>
              <a:t>Pour </a:t>
            </a:r>
            <a:r>
              <a:rPr lang="fr-FR" sz="1800" b="1" i="1" dirty="0" smtClean="0">
                <a:solidFill>
                  <a:schemeClr val="accent2"/>
                </a:solidFill>
                <a:latin typeface="+mj-lt"/>
              </a:rPr>
              <a:t>les GPI – Efficience adduction : 90% ; distribution : 90% ; parcelle : 70 %. Ce qui donne une efficience globale de 57% (65% en cas d rationnement de 20 ou 40</a:t>
            </a:r>
            <a:r>
              <a:rPr lang="fr-FR" sz="1800" b="1" i="1" dirty="0" smtClean="0">
                <a:solidFill>
                  <a:schemeClr val="accent2"/>
                </a:solidFill>
                <a:latin typeface="+mj-lt"/>
              </a:rPr>
              <a:t>%).</a:t>
            </a:r>
          </a:p>
          <a:p>
            <a:pPr lvl="1">
              <a:buFont typeface="Wingdings" pitchFamily="2" charset="2"/>
              <a:buChar char="§"/>
            </a:pPr>
            <a:r>
              <a:rPr lang="fr-FR" sz="1800" b="1" i="1" dirty="0" smtClean="0">
                <a:solidFill>
                  <a:schemeClr val="accent2"/>
                </a:solidFill>
                <a:latin typeface="+mj-lt"/>
              </a:rPr>
              <a:t>Pour </a:t>
            </a:r>
            <a:r>
              <a:rPr lang="fr-FR" sz="1800" b="1" i="1" dirty="0" smtClean="0">
                <a:solidFill>
                  <a:schemeClr val="accent2"/>
                </a:solidFill>
                <a:latin typeface="+mj-lt"/>
              </a:rPr>
              <a:t>la PMH : efficience moyenne globale de 70</a:t>
            </a:r>
            <a:r>
              <a:rPr lang="fr-FR" sz="1800" b="1" i="1" dirty="0" smtClean="0">
                <a:solidFill>
                  <a:schemeClr val="accent2"/>
                </a:solidFill>
                <a:latin typeface="+mj-lt"/>
              </a:rPr>
              <a:t>%.</a:t>
            </a:r>
          </a:p>
          <a:p>
            <a:pPr lvl="1">
              <a:buFont typeface="Wingdings" pitchFamily="2" charset="2"/>
              <a:buChar char="§"/>
            </a:pPr>
            <a:r>
              <a:rPr lang="fr-FR" sz="1800" b="1" i="1" dirty="0" smtClean="0">
                <a:solidFill>
                  <a:schemeClr val="accent2"/>
                </a:solidFill>
                <a:latin typeface="+mj-lt"/>
              </a:rPr>
              <a:t>Proposition </a:t>
            </a:r>
            <a:r>
              <a:rPr lang="fr-FR" sz="1800" b="1" i="1" dirty="0" smtClean="0">
                <a:solidFill>
                  <a:schemeClr val="accent2"/>
                </a:solidFill>
                <a:latin typeface="+mj-lt"/>
              </a:rPr>
              <a:t>de scénarios </a:t>
            </a:r>
            <a:r>
              <a:rPr lang="fr-FR" sz="1800" b="1" i="1" dirty="0" smtClean="0">
                <a:solidFill>
                  <a:schemeClr val="accent2"/>
                </a:solidFill>
                <a:latin typeface="+mj-lt"/>
              </a:rPr>
              <a:t>de rationnement 20 </a:t>
            </a:r>
            <a:r>
              <a:rPr lang="fr-FR" sz="1800" b="1" i="1" dirty="0" smtClean="0">
                <a:solidFill>
                  <a:schemeClr val="accent2"/>
                </a:solidFill>
                <a:latin typeface="+mj-lt"/>
              </a:rPr>
              <a:t>ou 40% sans justification ni analyse des potentiels impacts positifs ou </a:t>
            </a:r>
            <a:r>
              <a:rPr lang="fr-FR" sz="1800" b="1" i="1" dirty="0" smtClean="0">
                <a:solidFill>
                  <a:schemeClr val="accent2"/>
                </a:solidFill>
                <a:latin typeface="+mj-lt"/>
              </a:rPr>
              <a:t>négatifs</a:t>
            </a:r>
          </a:p>
          <a:p>
            <a:pPr lvl="1">
              <a:buFont typeface="Wingdings" pitchFamily="2" charset="2"/>
              <a:buChar char="§"/>
            </a:pPr>
            <a:r>
              <a:rPr lang="fr-FR" sz="1800" b="1" i="1" dirty="0" smtClean="0">
                <a:solidFill>
                  <a:schemeClr val="accent2"/>
                </a:solidFill>
                <a:latin typeface="+mj-lt"/>
              </a:rPr>
              <a:t>Application </a:t>
            </a:r>
            <a:r>
              <a:rPr lang="fr-FR" sz="1800" b="1" i="1" dirty="0" smtClean="0">
                <a:solidFill>
                  <a:schemeClr val="accent2"/>
                </a:solidFill>
                <a:latin typeface="+mj-lt"/>
              </a:rPr>
              <a:t>de la méthode à l’étude de cas du GPI </a:t>
            </a:r>
            <a:r>
              <a:rPr lang="fr-FR" sz="1800" b="1" i="1" dirty="0" err="1" smtClean="0">
                <a:solidFill>
                  <a:schemeClr val="accent2"/>
                </a:solidFill>
                <a:latin typeface="+mj-lt"/>
              </a:rPr>
              <a:t>Habra</a:t>
            </a:r>
            <a:r>
              <a:rPr lang="fr-FR" sz="1800" b="1" i="1" dirty="0" smtClean="0">
                <a:solidFill>
                  <a:schemeClr val="accent2"/>
                </a:solidFill>
                <a:latin typeface="+mj-lt"/>
              </a:rPr>
              <a:t> (plus irrigué actuellement faute de dotation)</a:t>
            </a:r>
            <a:endParaRPr lang="fr-FR" sz="1800" b="1" i="1" dirty="0">
              <a:solidFill>
                <a:schemeClr val="accent2"/>
              </a:solidFill>
              <a:latin typeface="+mj-lt"/>
            </a:endParaRPr>
          </a:p>
          <a:p>
            <a:pPr>
              <a:buFont typeface="Wingdings" pitchFamily="2" charset="2"/>
              <a:buChar char="Ø"/>
            </a:pPr>
            <a:r>
              <a:rPr lang="fr-FR" sz="2000" b="1" i="1" dirty="0" smtClean="0">
                <a:solidFill>
                  <a:srgbClr val="C00000"/>
                </a:solidFill>
                <a:latin typeface="+mj-lt"/>
              </a:rPr>
              <a:t> Méthode peu pertinente dans l’ensemble, trop centrée sur les systèmes théoriques des GPI sans investigations de terrain (période de troubles des années 90</a:t>
            </a:r>
            <a:r>
              <a:rPr lang="fr-FR" sz="2000" b="1" i="1" dirty="0" smtClean="0">
                <a:solidFill>
                  <a:srgbClr val="C00000"/>
                </a:solidFill>
                <a:latin typeface="+mj-lt"/>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7"/>
            <a:ext cx="8229600" cy="571504"/>
          </a:xfrm>
        </p:spPr>
        <p:txBody>
          <a:bodyPr/>
          <a:lstStyle/>
          <a:p>
            <a:pPr algn="ctr"/>
            <a:r>
              <a:rPr lang="fr-FR" sz="2400" b="1" dirty="0" smtClean="0">
                <a:solidFill>
                  <a:srgbClr val="C00000"/>
                </a:solidFill>
              </a:rPr>
              <a:t>Le </a:t>
            </a:r>
            <a:r>
              <a:rPr lang="fr-FR" sz="2400" b="1" dirty="0" smtClean="0">
                <a:solidFill>
                  <a:srgbClr val="C00000"/>
                </a:solidFill>
              </a:rPr>
              <a:t>Plan </a:t>
            </a:r>
            <a:r>
              <a:rPr lang="fr-FR" sz="2400" b="1" dirty="0" smtClean="0">
                <a:solidFill>
                  <a:srgbClr val="C00000"/>
                </a:solidFill>
              </a:rPr>
              <a:t>R</a:t>
            </a:r>
            <a:r>
              <a:rPr lang="fr-FR" sz="2400" b="1" dirty="0" smtClean="0">
                <a:solidFill>
                  <a:srgbClr val="C00000"/>
                </a:solidFill>
              </a:rPr>
              <a:t>égional </a:t>
            </a:r>
            <a:r>
              <a:rPr lang="fr-FR" sz="2400" b="1" dirty="0" smtClean="0">
                <a:solidFill>
                  <a:srgbClr val="C00000"/>
                </a:solidFill>
              </a:rPr>
              <a:t>de </a:t>
            </a:r>
            <a:r>
              <a:rPr lang="fr-FR" sz="2400" b="1" dirty="0" smtClean="0">
                <a:solidFill>
                  <a:srgbClr val="C00000"/>
                </a:solidFill>
              </a:rPr>
              <a:t>l’Eau </a:t>
            </a:r>
            <a:r>
              <a:rPr lang="fr-FR" sz="2400" b="1" dirty="0" smtClean="0">
                <a:solidFill>
                  <a:srgbClr val="C00000"/>
                </a:solidFill>
              </a:rPr>
              <a:t>(PRE) 2004 (région Ouest)</a:t>
            </a:r>
            <a:endParaRPr lang="fr-FR" sz="2400" b="1" dirty="0">
              <a:solidFill>
                <a:srgbClr val="C00000"/>
              </a:solidFill>
            </a:endParaRPr>
          </a:p>
        </p:txBody>
      </p:sp>
      <p:sp>
        <p:nvSpPr>
          <p:cNvPr id="3" name="Espace réservé du contenu 2"/>
          <p:cNvSpPr>
            <a:spLocks noGrp="1"/>
          </p:cNvSpPr>
          <p:nvPr>
            <p:ph idx="1"/>
          </p:nvPr>
        </p:nvSpPr>
        <p:spPr>
          <a:xfrm>
            <a:off x="214281" y="1000109"/>
            <a:ext cx="8786875" cy="5643601"/>
          </a:xfrm>
        </p:spPr>
        <p:txBody>
          <a:bodyPr/>
          <a:lstStyle/>
          <a:p>
            <a:pPr algn="ctr">
              <a:buNone/>
            </a:pPr>
            <a:r>
              <a:rPr lang="fr-FR" sz="2000" b="1" dirty="0" smtClean="0">
                <a:solidFill>
                  <a:schemeClr val="accent1"/>
                </a:solidFill>
                <a:latin typeface="+mj-lt"/>
              </a:rPr>
              <a:t>METHODOLOGIE ADOPTEE</a:t>
            </a:r>
          </a:p>
          <a:p>
            <a:pPr>
              <a:buFont typeface="Wingdings" pitchFamily="2" charset="2"/>
              <a:buChar char="ü"/>
            </a:pPr>
            <a:r>
              <a:rPr lang="fr-FR" sz="1800" b="1" dirty="0" smtClean="0">
                <a:solidFill>
                  <a:schemeClr val="tx2"/>
                </a:solidFill>
                <a:latin typeface="+mj-lt"/>
              </a:rPr>
              <a:t> </a:t>
            </a:r>
            <a:r>
              <a:rPr lang="fr-FR" sz="1800" b="1" dirty="0" smtClean="0">
                <a:solidFill>
                  <a:schemeClr val="tx2"/>
                </a:solidFill>
                <a:latin typeface="+mj-lt"/>
              </a:rPr>
              <a:t>Projection </a:t>
            </a:r>
            <a:r>
              <a:rPr lang="fr-FR" sz="1800" b="1" dirty="0" smtClean="0">
                <a:solidFill>
                  <a:schemeClr val="tx2"/>
                </a:solidFill>
                <a:latin typeface="+mj-lt"/>
              </a:rPr>
              <a:t>de la demande différents scénarios </a:t>
            </a:r>
            <a:r>
              <a:rPr lang="fr-FR" sz="1800" b="1" dirty="0" smtClean="0">
                <a:solidFill>
                  <a:schemeClr val="tx2"/>
                </a:solidFill>
                <a:latin typeface="+mj-lt"/>
              </a:rPr>
              <a:t>à </a:t>
            </a:r>
            <a:r>
              <a:rPr lang="fr-FR" sz="1800" b="1" dirty="0" smtClean="0">
                <a:solidFill>
                  <a:schemeClr val="tx2"/>
                </a:solidFill>
                <a:latin typeface="+mj-lt"/>
              </a:rPr>
              <a:t>partir </a:t>
            </a:r>
            <a:r>
              <a:rPr lang="fr-FR" sz="1800" b="1" dirty="0" smtClean="0">
                <a:solidFill>
                  <a:schemeClr val="tx2"/>
                </a:solidFill>
                <a:latin typeface="+mj-lt"/>
              </a:rPr>
              <a:t>de 3 </a:t>
            </a:r>
            <a:r>
              <a:rPr lang="fr-FR" sz="1800" b="1" dirty="0" smtClean="0">
                <a:solidFill>
                  <a:schemeClr val="tx2"/>
                </a:solidFill>
                <a:latin typeface="+mj-lt"/>
              </a:rPr>
              <a:t>paramètres principaux :</a:t>
            </a:r>
          </a:p>
          <a:p>
            <a:pPr lvl="1">
              <a:buFont typeface="Wingdings" pitchFamily="2" charset="2"/>
              <a:buChar char="§"/>
            </a:pPr>
            <a:r>
              <a:rPr lang="fr-FR" sz="1600" b="1" dirty="0" smtClean="0">
                <a:solidFill>
                  <a:schemeClr val="tx2"/>
                </a:solidFill>
                <a:latin typeface="+mj-lt"/>
              </a:rPr>
              <a:t>L’assolement </a:t>
            </a:r>
            <a:r>
              <a:rPr lang="fr-FR" sz="1600" b="1" dirty="0" smtClean="0">
                <a:solidFill>
                  <a:schemeClr val="tx2"/>
                </a:solidFill>
                <a:latin typeface="+mj-lt"/>
              </a:rPr>
              <a:t>(</a:t>
            </a:r>
            <a:r>
              <a:rPr lang="fr-FR" sz="1600" b="1" dirty="0" smtClean="0">
                <a:solidFill>
                  <a:schemeClr val="tx2"/>
                </a:solidFill>
                <a:latin typeface="+mj-lt"/>
              </a:rPr>
              <a:t>v1)</a:t>
            </a:r>
          </a:p>
          <a:p>
            <a:pPr lvl="1">
              <a:buFont typeface="Wingdings" pitchFamily="2" charset="2"/>
              <a:buChar char="§"/>
            </a:pPr>
            <a:r>
              <a:rPr lang="fr-FR" sz="1600" b="1" dirty="0" smtClean="0">
                <a:solidFill>
                  <a:schemeClr val="tx2"/>
                </a:solidFill>
                <a:latin typeface="+mj-lt"/>
              </a:rPr>
              <a:t>La </a:t>
            </a:r>
            <a:r>
              <a:rPr lang="fr-FR" sz="1600" b="1" dirty="0" smtClean="0">
                <a:solidFill>
                  <a:schemeClr val="tx2"/>
                </a:solidFill>
                <a:latin typeface="+mj-lt"/>
              </a:rPr>
              <a:t>technique d’irrigation et la formation à l’irrigation (v2</a:t>
            </a:r>
            <a:r>
              <a:rPr lang="fr-FR" sz="1600" b="1" dirty="0" smtClean="0">
                <a:solidFill>
                  <a:schemeClr val="tx2"/>
                </a:solidFill>
                <a:latin typeface="+mj-lt"/>
              </a:rPr>
              <a:t>)</a:t>
            </a:r>
          </a:p>
          <a:p>
            <a:pPr lvl="1">
              <a:buFont typeface="Wingdings" pitchFamily="2" charset="2"/>
              <a:buChar char="§"/>
            </a:pPr>
            <a:r>
              <a:rPr lang="fr-FR" sz="1600" b="1" dirty="0" smtClean="0">
                <a:solidFill>
                  <a:schemeClr val="tx2"/>
                </a:solidFill>
                <a:latin typeface="+mj-lt"/>
              </a:rPr>
              <a:t>Le </a:t>
            </a:r>
            <a:r>
              <a:rPr lang="fr-FR" sz="1600" b="1" dirty="0" smtClean="0">
                <a:solidFill>
                  <a:schemeClr val="tx2"/>
                </a:solidFill>
                <a:latin typeface="+mj-lt"/>
              </a:rPr>
              <a:t>paramètre climatique (année sèche, moyenne, humide) (v3).</a:t>
            </a:r>
          </a:p>
          <a:p>
            <a:pPr>
              <a:buFont typeface="Wingdings" pitchFamily="2" charset="2"/>
              <a:buChar char="ü"/>
            </a:pPr>
            <a:r>
              <a:rPr lang="fr-FR" sz="1800" b="1" dirty="0" smtClean="0">
                <a:solidFill>
                  <a:schemeClr val="tx2"/>
                </a:solidFill>
                <a:latin typeface="+mj-lt"/>
              </a:rPr>
              <a:t>Pour le bilan et les scénarios projetés, trois situations sont grossièrement considérées :</a:t>
            </a:r>
          </a:p>
          <a:p>
            <a:pPr lvl="1">
              <a:buFont typeface="Wingdings" pitchFamily="2" charset="2"/>
              <a:buChar char="§"/>
            </a:pPr>
            <a:r>
              <a:rPr lang="fr-FR" sz="1600" b="1" dirty="0" smtClean="0">
                <a:solidFill>
                  <a:schemeClr val="tx2"/>
                </a:solidFill>
                <a:latin typeface="+mj-lt"/>
              </a:rPr>
              <a:t>A</a:t>
            </a:r>
            <a:r>
              <a:rPr lang="fr-FR" sz="1600" b="1" dirty="0" smtClean="0">
                <a:solidFill>
                  <a:schemeClr val="tx2"/>
                </a:solidFill>
                <a:latin typeface="+mj-lt"/>
              </a:rPr>
              <a:t>nnée </a:t>
            </a:r>
            <a:r>
              <a:rPr lang="fr-FR" sz="1600" b="1" dirty="0" smtClean="0">
                <a:solidFill>
                  <a:schemeClr val="tx2"/>
                </a:solidFill>
                <a:latin typeface="+mj-lt"/>
              </a:rPr>
              <a:t>sèche : diminution des précipitations de 50% (</a:t>
            </a:r>
            <a:r>
              <a:rPr lang="fr-FR" sz="1600" b="1" dirty="0" err="1" smtClean="0">
                <a:solidFill>
                  <a:schemeClr val="tx2"/>
                </a:solidFill>
                <a:latin typeface="+mj-lt"/>
              </a:rPr>
              <a:t>coef</a:t>
            </a:r>
            <a:r>
              <a:rPr lang="fr-FR" sz="1600" b="1" dirty="0" smtClean="0">
                <a:solidFill>
                  <a:schemeClr val="tx2"/>
                </a:solidFill>
                <a:latin typeface="+mj-lt"/>
              </a:rPr>
              <a:t>. </a:t>
            </a:r>
            <a:r>
              <a:rPr lang="fr-FR" sz="1600" b="1" dirty="0" smtClean="0">
                <a:solidFill>
                  <a:schemeClr val="tx2"/>
                </a:solidFill>
                <a:latin typeface="+mj-lt"/>
              </a:rPr>
              <a:t>de majoration des besoins </a:t>
            </a:r>
            <a:r>
              <a:rPr lang="fr-FR" sz="1600" b="1" dirty="0" smtClean="0">
                <a:solidFill>
                  <a:schemeClr val="tx2"/>
                </a:solidFill>
                <a:latin typeface="+mj-lt"/>
              </a:rPr>
              <a:t> </a:t>
            </a:r>
            <a:r>
              <a:rPr lang="fr-FR" sz="1600" b="1" dirty="0" smtClean="0">
                <a:solidFill>
                  <a:schemeClr val="tx2"/>
                </a:solidFill>
                <a:latin typeface="+mj-lt"/>
              </a:rPr>
              <a:t>1.2</a:t>
            </a:r>
            <a:r>
              <a:rPr lang="fr-FR" sz="1600" b="1" dirty="0" smtClean="0">
                <a:solidFill>
                  <a:schemeClr val="tx2"/>
                </a:solidFill>
                <a:latin typeface="+mj-lt"/>
              </a:rPr>
              <a:t>).</a:t>
            </a:r>
          </a:p>
          <a:p>
            <a:pPr lvl="1">
              <a:buFont typeface="Wingdings" pitchFamily="2" charset="2"/>
              <a:buChar char="§"/>
            </a:pPr>
            <a:r>
              <a:rPr lang="fr-FR" sz="1600" b="1" dirty="0" smtClean="0">
                <a:solidFill>
                  <a:schemeClr val="tx2"/>
                </a:solidFill>
                <a:latin typeface="+mj-lt"/>
              </a:rPr>
              <a:t>Année </a:t>
            </a:r>
            <a:r>
              <a:rPr lang="fr-FR" sz="1600" b="1" dirty="0" smtClean="0">
                <a:solidFill>
                  <a:schemeClr val="tx2"/>
                </a:solidFill>
                <a:latin typeface="+mj-lt"/>
              </a:rPr>
              <a:t>moyenne : pluviosité moyenne (données PNE </a:t>
            </a:r>
            <a:r>
              <a:rPr lang="fr-FR" sz="1600" b="1" dirty="0" smtClean="0">
                <a:solidFill>
                  <a:schemeClr val="tx2"/>
                </a:solidFill>
                <a:latin typeface="+mj-lt"/>
              </a:rPr>
              <a:t>1993)</a:t>
            </a:r>
          </a:p>
          <a:p>
            <a:pPr lvl="1">
              <a:buFont typeface="Wingdings" pitchFamily="2" charset="2"/>
              <a:buChar char="§"/>
            </a:pPr>
            <a:r>
              <a:rPr lang="fr-FR" sz="1600" b="1" dirty="0" smtClean="0">
                <a:solidFill>
                  <a:schemeClr val="tx2"/>
                </a:solidFill>
                <a:latin typeface="+mj-lt"/>
              </a:rPr>
              <a:t>A</a:t>
            </a:r>
            <a:r>
              <a:rPr lang="fr-FR" sz="1600" b="1" dirty="0" smtClean="0">
                <a:solidFill>
                  <a:schemeClr val="tx2"/>
                </a:solidFill>
                <a:latin typeface="+mj-lt"/>
              </a:rPr>
              <a:t>nnée </a:t>
            </a:r>
            <a:r>
              <a:rPr lang="fr-FR" sz="1600" b="1" dirty="0" smtClean="0">
                <a:solidFill>
                  <a:schemeClr val="tx2"/>
                </a:solidFill>
                <a:latin typeface="+mj-lt"/>
              </a:rPr>
              <a:t>humide : augmentation des précipitations de 50% (</a:t>
            </a:r>
            <a:r>
              <a:rPr lang="fr-FR" sz="1600" b="1" dirty="0" err="1" smtClean="0">
                <a:solidFill>
                  <a:schemeClr val="tx2"/>
                </a:solidFill>
                <a:latin typeface="+mj-lt"/>
              </a:rPr>
              <a:t>coef</a:t>
            </a:r>
            <a:r>
              <a:rPr lang="fr-FR" sz="1600" b="1" dirty="0" smtClean="0">
                <a:solidFill>
                  <a:schemeClr val="tx2"/>
                </a:solidFill>
                <a:latin typeface="+mj-lt"/>
              </a:rPr>
              <a:t>. de </a:t>
            </a:r>
            <a:r>
              <a:rPr lang="fr-FR" sz="1600" b="1" dirty="0" smtClean="0">
                <a:solidFill>
                  <a:schemeClr val="tx2"/>
                </a:solidFill>
                <a:latin typeface="+mj-lt"/>
              </a:rPr>
              <a:t>réduction des besoins </a:t>
            </a:r>
            <a:r>
              <a:rPr lang="fr-FR" sz="1600" b="1" dirty="0" smtClean="0">
                <a:solidFill>
                  <a:schemeClr val="tx2"/>
                </a:solidFill>
                <a:latin typeface="+mj-lt"/>
              </a:rPr>
              <a:t>80%)</a:t>
            </a:r>
          </a:p>
          <a:p>
            <a:pPr>
              <a:buFont typeface="Wingdings" pitchFamily="2" charset="2"/>
              <a:buChar char="ü"/>
            </a:pPr>
            <a:r>
              <a:rPr lang="fr-FR" sz="1800" b="1" dirty="0" smtClean="0">
                <a:solidFill>
                  <a:schemeClr val="tx2"/>
                </a:solidFill>
                <a:latin typeface="+mj-lt"/>
              </a:rPr>
              <a:t>Trois niveaux d’assolement théoriques non </a:t>
            </a:r>
            <a:r>
              <a:rPr lang="fr-FR" sz="1800" b="1" dirty="0" smtClean="0">
                <a:solidFill>
                  <a:schemeClr val="tx2"/>
                </a:solidFill>
                <a:latin typeface="+mj-lt"/>
              </a:rPr>
              <a:t>explicites </a:t>
            </a:r>
            <a:r>
              <a:rPr lang="fr-FR" sz="1800" b="1" dirty="0" smtClean="0">
                <a:solidFill>
                  <a:schemeClr val="tx2"/>
                </a:solidFill>
                <a:latin typeface="+mj-lt"/>
              </a:rPr>
              <a:t>sont considérés sur la base du modèle de mise en valeur </a:t>
            </a:r>
            <a:r>
              <a:rPr lang="fr-FR" sz="1800" b="1" dirty="0" smtClean="0">
                <a:solidFill>
                  <a:schemeClr val="tx2"/>
                </a:solidFill>
                <a:latin typeface="+mj-lt"/>
              </a:rPr>
              <a:t>GPI :</a:t>
            </a:r>
            <a:endParaRPr lang="fr-FR" sz="1800" b="1" dirty="0" smtClean="0">
              <a:solidFill>
                <a:schemeClr val="tx2"/>
              </a:solidFill>
              <a:latin typeface="+mj-lt"/>
            </a:endParaRPr>
          </a:p>
          <a:p>
            <a:pPr lvl="1">
              <a:buFont typeface="Wingdings" pitchFamily="2" charset="2"/>
              <a:buChar char="§"/>
            </a:pPr>
            <a:r>
              <a:rPr lang="fr-FR" sz="1600" b="1" dirty="0" smtClean="0">
                <a:solidFill>
                  <a:schemeClr val="tx2"/>
                </a:solidFill>
                <a:latin typeface="+mj-lt"/>
              </a:rPr>
              <a:t>Niveau </a:t>
            </a:r>
            <a:r>
              <a:rPr lang="fr-FR" sz="1600" b="1" dirty="0" smtClean="0">
                <a:solidFill>
                  <a:schemeClr val="tx2"/>
                </a:solidFill>
                <a:latin typeface="+mj-lt"/>
              </a:rPr>
              <a:t>1 (actuel): assolement-type retenu pour chaque périmètre (données PNE 1993</a:t>
            </a:r>
            <a:r>
              <a:rPr lang="fr-FR" sz="1600" b="1" dirty="0" smtClean="0">
                <a:solidFill>
                  <a:schemeClr val="tx2"/>
                </a:solidFill>
                <a:latin typeface="+mj-lt"/>
              </a:rPr>
              <a:t>)</a:t>
            </a:r>
            <a:endParaRPr lang="fr-FR" sz="1600" b="1" dirty="0" smtClean="0">
              <a:solidFill>
                <a:schemeClr val="tx2"/>
              </a:solidFill>
              <a:latin typeface="+mj-lt"/>
            </a:endParaRPr>
          </a:p>
          <a:p>
            <a:pPr lvl="1">
              <a:buFont typeface="Wingdings" pitchFamily="2" charset="2"/>
              <a:buChar char="§"/>
            </a:pPr>
            <a:r>
              <a:rPr lang="fr-FR" sz="1600" b="1" dirty="0" smtClean="0">
                <a:solidFill>
                  <a:schemeClr val="tx2"/>
                </a:solidFill>
                <a:latin typeface="+mj-lt"/>
              </a:rPr>
              <a:t>Niveau </a:t>
            </a:r>
            <a:r>
              <a:rPr lang="fr-FR" sz="1600" b="1" dirty="0" smtClean="0">
                <a:solidFill>
                  <a:schemeClr val="tx2"/>
                </a:solidFill>
                <a:latin typeface="+mj-lt"/>
              </a:rPr>
              <a:t>2 : assolement basé sur des cultures consommant beaucoup d’eau </a:t>
            </a:r>
            <a:r>
              <a:rPr lang="fr-FR" sz="1600" b="1" dirty="0" smtClean="0">
                <a:solidFill>
                  <a:schemeClr val="tx2"/>
                </a:solidFill>
                <a:latin typeface="+mj-lt"/>
              </a:rPr>
              <a:t>d’irrigation</a:t>
            </a:r>
            <a:endParaRPr lang="fr-FR" sz="1600" b="1" dirty="0" smtClean="0">
              <a:solidFill>
                <a:schemeClr val="tx2"/>
              </a:solidFill>
              <a:latin typeface="+mj-lt"/>
            </a:endParaRPr>
          </a:p>
          <a:p>
            <a:pPr lvl="1">
              <a:buFont typeface="Wingdings" pitchFamily="2" charset="2"/>
              <a:buChar char="§"/>
            </a:pPr>
            <a:r>
              <a:rPr lang="fr-FR" sz="1600" b="1" dirty="0" smtClean="0">
                <a:solidFill>
                  <a:schemeClr val="tx2"/>
                </a:solidFill>
                <a:latin typeface="+mj-lt"/>
              </a:rPr>
              <a:t>Niveau </a:t>
            </a:r>
            <a:r>
              <a:rPr lang="fr-FR" sz="1600" b="1" dirty="0" smtClean="0">
                <a:solidFill>
                  <a:schemeClr val="tx2"/>
                </a:solidFill>
                <a:latin typeface="+mj-lt"/>
              </a:rPr>
              <a:t>3: assolement basé sur des cultures consommant peu d’eau d’irrigation : céréales et fourrages d’hiver, maraîchage </a:t>
            </a:r>
            <a:r>
              <a:rPr lang="fr-FR" sz="1600" b="1" dirty="0" smtClean="0">
                <a:solidFill>
                  <a:schemeClr val="tx2"/>
                </a:solidFill>
                <a:latin typeface="+mj-lt"/>
              </a:rPr>
              <a:t>d’hiver</a:t>
            </a:r>
          </a:p>
          <a:p>
            <a:pPr>
              <a:buFont typeface="Wingdings" pitchFamily="2" charset="2"/>
              <a:buChar char="ü"/>
            </a:pPr>
            <a:r>
              <a:rPr lang="fr-FR" sz="1800" b="1" dirty="0" smtClean="0">
                <a:solidFill>
                  <a:schemeClr val="tx2"/>
                </a:solidFill>
                <a:latin typeface="+mj-lt"/>
              </a:rPr>
              <a:t>Trois niveaux d’efficience pratique :</a:t>
            </a:r>
          </a:p>
          <a:p>
            <a:pPr lvl="1">
              <a:buFont typeface="Wingdings" pitchFamily="2" charset="2"/>
              <a:buChar char="§"/>
            </a:pPr>
            <a:r>
              <a:rPr lang="fr-FR" sz="1600" b="1" dirty="0" smtClean="0">
                <a:solidFill>
                  <a:schemeClr val="tx2"/>
                </a:solidFill>
                <a:latin typeface="+mj-lt"/>
              </a:rPr>
              <a:t>•	Niveau 1 (moyen, données PNE 1993</a:t>
            </a:r>
            <a:r>
              <a:rPr lang="fr-FR" sz="1600" b="1" dirty="0" smtClean="0">
                <a:solidFill>
                  <a:schemeClr val="tx2"/>
                </a:solidFill>
                <a:latin typeface="+mj-lt"/>
              </a:rPr>
              <a:t>)</a:t>
            </a:r>
            <a:endParaRPr lang="fr-FR" sz="1600" b="1" dirty="0" smtClean="0">
              <a:solidFill>
                <a:schemeClr val="tx2"/>
              </a:solidFill>
              <a:latin typeface="+mj-lt"/>
            </a:endParaRPr>
          </a:p>
          <a:p>
            <a:pPr lvl="1">
              <a:buFont typeface="Wingdings" pitchFamily="2" charset="2"/>
              <a:buChar char="§"/>
            </a:pPr>
            <a:r>
              <a:rPr lang="fr-FR" sz="1600" b="1" dirty="0" smtClean="0">
                <a:solidFill>
                  <a:schemeClr val="tx2"/>
                </a:solidFill>
                <a:latin typeface="+mj-lt"/>
              </a:rPr>
              <a:t>•	Niveau 2 : 88% par rapport au niveau </a:t>
            </a:r>
            <a:r>
              <a:rPr lang="fr-FR" sz="1600" b="1" dirty="0" smtClean="0">
                <a:solidFill>
                  <a:schemeClr val="tx2"/>
                </a:solidFill>
                <a:latin typeface="+mj-lt"/>
              </a:rPr>
              <a:t>1 (réduction des pertes en réseau et à la parcelle)</a:t>
            </a:r>
            <a:endParaRPr lang="fr-FR" sz="1600" b="1" dirty="0" smtClean="0">
              <a:solidFill>
                <a:schemeClr val="tx2"/>
              </a:solidFill>
              <a:latin typeface="+mj-lt"/>
            </a:endParaRPr>
          </a:p>
          <a:p>
            <a:pPr lvl="1">
              <a:buFont typeface="Wingdings" pitchFamily="2" charset="2"/>
              <a:buChar char="§"/>
            </a:pPr>
            <a:r>
              <a:rPr lang="fr-FR" sz="1600" b="1" dirty="0" smtClean="0">
                <a:solidFill>
                  <a:schemeClr val="tx2"/>
                </a:solidFill>
                <a:latin typeface="+mj-lt"/>
              </a:rPr>
              <a:t>•	Niveau 3 permettant une réduction encore plus grande (80% par rapport au niveau 2).</a:t>
            </a:r>
          </a:p>
          <a:p>
            <a:pPr lvl="1">
              <a:buFont typeface="Wingdings" pitchFamily="2" charset="2"/>
              <a:buChar char="§"/>
            </a:pPr>
            <a:endParaRPr lang="fr-FR" sz="1600" b="1" dirty="0" smtClean="0">
              <a:solidFill>
                <a:schemeClr val="tx2"/>
              </a:solidFill>
              <a:latin typeface="+mj-lt"/>
            </a:endParaRPr>
          </a:p>
          <a:p>
            <a:pPr lvl="1">
              <a:buFont typeface="Wingdings" pitchFamily="2" charset="2"/>
              <a:buChar char="§"/>
            </a:pPr>
            <a:endParaRPr lang="fr-FR" sz="1600" b="1" dirty="0" smtClean="0">
              <a:solidFill>
                <a:schemeClr val="tx2"/>
              </a:solidFill>
              <a:latin typeface="+mj-lt"/>
            </a:endParaRPr>
          </a:p>
          <a:p>
            <a:pPr>
              <a:buNone/>
            </a:pPr>
            <a:endParaRPr lang="fr-FR" sz="1800" b="1"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2919"/>
            <a:ext cx="8229600" cy="928694"/>
          </a:xfrm>
        </p:spPr>
        <p:txBody>
          <a:bodyPr/>
          <a:lstStyle/>
          <a:p>
            <a:pPr algn="ctr"/>
            <a:r>
              <a:rPr lang="fr-FR" sz="2400" b="1" dirty="0" smtClean="0">
                <a:solidFill>
                  <a:srgbClr val="C00000"/>
                </a:solidFill>
              </a:rPr>
              <a:t>Le </a:t>
            </a:r>
            <a:r>
              <a:rPr lang="fr-FR" sz="2400" b="1" dirty="0" smtClean="0">
                <a:solidFill>
                  <a:srgbClr val="C00000"/>
                </a:solidFill>
              </a:rPr>
              <a:t>Plan </a:t>
            </a:r>
            <a:r>
              <a:rPr lang="fr-FR" sz="2400" b="1" dirty="0" smtClean="0">
                <a:solidFill>
                  <a:srgbClr val="C00000"/>
                </a:solidFill>
              </a:rPr>
              <a:t>de </a:t>
            </a:r>
            <a:r>
              <a:rPr lang="fr-FR" sz="2400" b="1" dirty="0" smtClean="0">
                <a:solidFill>
                  <a:srgbClr val="C00000"/>
                </a:solidFill>
              </a:rPr>
              <a:t>Gestion </a:t>
            </a:r>
            <a:r>
              <a:rPr lang="fr-FR" sz="2400" b="1" dirty="0" smtClean="0">
                <a:solidFill>
                  <a:srgbClr val="C00000"/>
                </a:solidFill>
              </a:rPr>
              <a:t>I</a:t>
            </a:r>
            <a:r>
              <a:rPr lang="fr-FR" sz="2400" b="1" dirty="0" smtClean="0">
                <a:solidFill>
                  <a:srgbClr val="C00000"/>
                </a:solidFill>
              </a:rPr>
              <a:t>ntégrée </a:t>
            </a:r>
            <a:r>
              <a:rPr lang="fr-FR" sz="2400" b="1" dirty="0" smtClean="0">
                <a:solidFill>
                  <a:srgbClr val="C00000"/>
                </a:solidFill>
              </a:rPr>
              <a:t>des </a:t>
            </a:r>
            <a:r>
              <a:rPr lang="fr-FR" sz="2400" b="1" dirty="0" smtClean="0">
                <a:solidFill>
                  <a:srgbClr val="C00000"/>
                </a:solidFill>
              </a:rPr>
              <a:t>Ressources </a:t>
            </a:r>
            <a:r>
              <a:rPr lang="fr-FR" sz="2400" b="1" dirty="0" smtClean="0">
                <a:solidFill>
                  <a:srgbClr val="C00000"/>
                </a:solidFill>
              </a:rPr>
              <a:t>en </a:t>
            </a:r>
            <a:r>
              <a:rPr lang="fr-FR" sz="2400" b="1" dirty="0" smtClean="0">
                <a:solidFill>
                  <a:srgbClr val="C00000"/>
                </a:solidFill>
              </a:rPr>
              <a:t>Eau </a:t>
            </a:r>
            <a:r>
              <a:rPr lang="fr-FR" sz="2400" b="1" dirty="0" smtClean="0">
                <a:solidFill>
                  <a:srgbClr val="C00000"/>
                </a:solidFill>
              </a:rPr>
              <a:t>(PGIRE) 2004 – 2006 (Région Chéliff –</a:t>
            </a:r>
            <a:r>
              <a:rPr lang="fr-FR" sz="2400" b="1" dirty="0" err="1" smtClean="0">
                <a:solidFill>
                  <a:srgbClr val="C00000"/>
                </a:solidFill>
              </a:rPr>
              <a:t>Zahrez</a:t>
            </a:r>
            <a:r>
              <a:rPr lang="fr-FR" sz="2400" b="1" dirty="0" smtClean="0">
                <a:solidFill>
                  <a:srgbClr val="C00000"/>
                </a:solidFill>
              </a:rPr>
              <a:t> et Hauts Plateaux)</a:t>
            </a:r>
            <a:endParaRPr lang="fr-FR" sz="2400" b="1" dirty="0">
              <a:solidFill>
                <a:srgbClr val="C00000"/>
              </a:solidFill>
            </a:endParaRPr>
          </a:p>
        </p:txBody>
      </p:sp>
      <p:sp>
        <p:nvSpPr>
          <p:cNvPr id="3" name="Espace réservé du contenu 2"/>
          <p:cNvSpPr>
            <a:spLocks noGrp="1"/>
          </p:cNvSpPr>
          <p:nvPr>
            <p:ph idx="1"/>
          </p:nvPr>
        </p:nvSpPr>
        <p:spPr>
          <a:xfrm>
            <a:off x="457200" y="1928803"/>
            <a:ext cx="8229600" cy="4395799"/>
          </a:xfrm>
        </p:spPr>
        <p:txBody>
          <a:bodyPr/>
          <a:lstStyle/>
          <a:p>
            <a:pPr algn="ctr">
              <a:buNone/>
            </a:pPr>
            <a:r>
              <a:rPr lang="fr-FR" sz="2000" b="1" dirty="0" smtClean="0">
                <a:solidFill>
                  <a:schemeClr val="accent1"/>
                </a:solidFill>
                <a:latin typeface="+mj-lt"/>
              </a:rPr>
              <a:t>METHODOLOGIE </a:t>
            </a:r>
            <a:r>
              <a:rPr lang="fr-FR" sz="2000" b="1" dirty="0" smtClean="0">
                <a:solidFill>
                  <a:schemeClr val="accent1"/>
                </a:solidFill>
                <a:latin typeface="+mj-lt"/>
              </a:rPr>
              <a:t>ADOPTEE</a:t>
            </a:r>
          </a:p>
          <a:p>
            <a:pPr>
              <a:buFont typeface="Wingdings" pitchFamily="2" charset="2"/>
              <a:buChar char="Ø"/>
            </a:pPr>
            <a:r>
              <a:rPr lang="fr-FR" sz="2000" b="1" dirty="0" smtClean="0">
                <a:solidFill>
                  <a:schemeClr val="tx2"/>
                </a:solidFill>
                <a:latin typeface="+mj-lt"/>
              </a:rPr>
              <a:t>Approche simplifiée et rapide basée sur :</a:t>
            </a:r>
            <a:endParaRPr lang="fr-FR" sz="2000" b="1" dirty="0" smtClean="0">
              <a:solidFill>
                <a:schemeClr val="tx2"/>
              </a:solidFill>
              <a:latin typeface="+mj-lt"/>
            </a:endParaRPr>
          </a:p>
          <a:p>
            <a:pPr lvl="1">
              <a:buFont typeface="Wingdings" pitchFamily="2" charset="2"/>
              <a:buChar char="q"/>
            </a:pPr>
            <a:r>
              <a:rPr lang="fr-FR" sz="1800" i="1" dirty="0" smtClean="0"/>
              <a:t>« Le calcul de la </a:t>
            </a:r>
            <a:r>
              <a:rPr lang="fr-FR" sz="1800" i="1" dirty="0" smtClean="0"/>
              <a:t>demande théorique nette </a:t>
            </a:r>
            <a:r>
              <a:rPr lang="fr-FR" sz="1800" i="1" dirty="0" smtClean="0"/>
              <a:t>par multiplication de la </a:t>
            </a:r>
            <a:r>
              <a:rPr lang="fr-FR" sz="1800" i="1" dirty="0" smtClean="0"/>
              <a:t>demande moyenne en eau unitaire par la superficie irrigable de chaque </a:t>
            </a:r>
            <a:r>
              <a:rPr lang="fr-FR" sz="1800" i="1" dirty="0" smtClean="0"/>
              <a:t>périmètre  pour les GPI »</a:t>
            </a:r>
          </a:p>
          <a:p>
            <a:pPr lvl="1">
              <a:buFont typeface="Wingdings" pitchFamily="2" charset="2"/>
              <a:buChar char="q"/>
            </a:pPr>
            <a:r>
              <a:rPr lang="fr-FR" sz="1800" i="1" dirty="0" smtClean="0"/>
              <a:t>L’estimation grossière et uniforme d’un besoin de 5 000 M »/ha pour la PMH dans un contexte de superficies mal appréhendées</a:t>
            </a:r>
          </a:p>
          <a:p>
            <a:pPr>
              <a:buNone/>
            </a:pPr>
            <a:endParaRPr lang="fr-FR" sz="1800" i="1" dirty="0" smtClean="0">
              <a:solidFill>
                <a:srgbClr val="C00000"/>
              </a:solidFill>
            </a:endParaRPr>
          </a:p>
          <a:p>
            <a:pPr>
              <a:buFont typeface="Wingdings" pitchFamily="2" charset="2"/>
              <a:buChar char="Ø"/>
            </a:pPr>
            <a:r>
              <a:rPr lang="fr-FR" sz="2000" b="1" i="1" dirty="0" smtClean="0">
                <a:solidFill>
                  <a:srgbClr val="C00000"/>
                </a:solidFill>
                <a:latin typeface="+mj-lt"/>
              </a:rPr>
              <a:t>Dans l’ensemble la </a:t>
            </a:r>
            <a:r>
              <a:rPr lang="fr-FR" sz="2000" b="1" i="1" dirty="0" smtClean="0">
                <a:solidFill>
                  <a:srgbClr val="C00000"/>
                </a:solidFill>
                <a:latin typeface="+mj-lt"/>
              </a:rPr>
              <a:t>projection de l’irrigation est limitée à </a:t>
            </a:r>
            <a:r>
              <a:rPr lang="fr-FR" sz="2000" b="1" i="1" dirty="0" smtClean="0">
                <a:solidFill>
                  <a:srgbClr val="C00000"/>
                </a:solidFill>
                <a:latin typeface="+mj-lt"/>
              </a:rPr>
              <a:t>des considérations de superficies</a:t>
            </a:r>
            <a:r>
              <a:rPr lang="fr-FR" sz="2000" b="1" i="1" dirty="0" smtClean="0">
                <a:solidFill>
                  <a:srgbClr val="C00000"/>
                </a:solidFill>
                <a:latin typeface="+mj-lt"/>
              </a:rPr>
              <a:t>, </a:t>
            </a:r>
            <a:r>
              <a:rPr lang="fr-FR" sz="2000" b="1" i="1" dirty="0" smtClean="0">
                <a:solidFill>
                  <a:srgbClr val="C00000"/>
                </a:solidFill>
                <a:latin typeface="+mj-lt"/>
              </a:rPr>
              <a:t>sans </a:t>
            </a:r>
            <a:r>
              <a:rPr lang="fr-FR" sz="2000" b="1" i="1" dirty="0" smtClean="0">
                <a:solidFill>
                  <a:srgbClr val="C00000"/>
                </a:solidFill>
                <a:latin typeface="+mj-lt"/>
              </a:rPr>
              <a:t>autre forme d’approche de la demande en eau d’irrigation proprement dite en termes de volumes par GPI, par wilaya, par ha, </a:t>
            </a:r>
            <a:r>
              <a:rPr lang="fr-FR" sz="2000" b="1" i="1" dirty="0" smtClean="0">
                <a:solidFill>
                  <a:srgbClr val="C00000"/>
                </a:solidFill>
                <a:latin typeface="+mj-lt"/>
              </a:rPr>
              <a:t>par exploitation, par système d’irrigation, de </a:t>
            </a:r>
            <a:r>
              <a:rPr lang="fr-FR" sz="2000" b="1" i="1" dirty="0" smtClean="0">
                <a:solidFill>
                  <a:srgbClr val="C00000"/>
                </a:solidFill>
                <a:latin typeface="+mj-lt"/>
              </a:rPr>
              <a:t>besoins nets, bruts, etc. </a:t>
            </a:r>
            <a:endParaRPr lang="fr-FR" sz="2000" b="1" i="1" dirty="0">
              <a:solidFill>
                <a:srgbClr val="C00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357166"/>
            <a:ext cx="9001156" cy="428628"/>
          </a:xfrm>
        </p:spPr>
        <p:txBody>
          <a:bodyPr/>
          <a:lstStyle/>
          <a:p>
            <a:pPr algn="ctr"/>
            <a:r>
              <a:rPr lang="fr-CH" sz="2800" b="1" dirty="0" smtClean="0">
                <a:solidFill>
                  <a:srgbClr val="C00000"/>
                </a:solidFill>
              </a:rPr>
              <a:t>Le </a:t>
            </a:r>
            <a:r>
              <a:rPr lang="fr-CH" sz="2800" b="1" dirty="0" smtClean="0">
                <a:solidFill>
                  <a:srgbClr val="C00000"/>
                </a:solidFill>
              </a:rPr>
              <a:t>Cadastre </a:t>
            </a:r>
            <a:r>
              <a:rPr lang="fr-CH" sz="2800" b="1" dirty="0" smtClean="0">
                <a:solidFill>
                  <a:srgbClr val="C00000"/>
                </a:solidFill>
              </a:rPr>
              <a:t>H</a:t>
            </a:r>
            <a:r>
              <a:rPr lang="fr-CH" sz="2800" b="1" dirty="0" smtClean="0">
                <a:solidFill>
                  <a:srgbClr val="C00000"/>
                </a:solidFill>
              </a:rPr>
              <a:t>ydraulique : </a:t>
            </a:r>
            <a:r>
              <a:rPr lang="fr-CH" sz="2800" b="1" dirty="0" smtClean="0">
                <a:solidFill>
                  <a:srgbClr val="C00000"/>
                </a:solidFill>
                <a:effectLst>
                  <a:outerShdw blurRad="38100" dist="38100" dir="2700000" algn="tl">
                    <a:srgbClr val="000000">
                      <a:alpha val="43137"/>
                    </a:srgbClr>
                  </a:outerShdw>
                </a:effectLst>
              </a:rPr>
              <a:t>constat global</a:t>
            </a:r>
            <a:endParaRPr lang="fr-FR" sz="28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14281" y="785795"/>
            <a:ext cx="8786875" cy="5857915"/>
          </a:xfrm>
        </p:spPr>
        <p:txBody>
          <a:bodyPr/>
          <a:lstStyle/>
          <a:p>
            <a:pPr>
              <a:buFont typeface="Wingdings" pitchFamily="2" charset="2"/>
              <a:buChar char="q"/>
            </a:pPr>
            <a:r>
              <a:rPr lang="fr-FR" sz="2000" b="1" dirty="0" smtClean="0">
                <a:solidFill>
                  <a:schemeClr val="accent1"/>
                </a:solidFill>
                <a:latin typeface="+mj-lt"/>
              </a:rPr>
              <a:t>Il </a:t>
            </a:r>
            <a:r>
              <a:rPr lang="fr-FR" sz="2000" b="1" dirty="0" smtClean="0">
                <a:solidFill>
                  <a:schemeClr val="accent1"/>
                </a:solidFill>
                <a:latin typeface="+mj-lt"/>
              </a:rPr>
              <a:t>n‘apporte pas pour l’instant de nouvelles données et donnes originales pour la connaissance, l’évaluation et la projection de la demande sociale en eau d’irrigation ni des besoins théoriques et pratiques, autres que celles disponibles au niveau du MRE et du MADR (pas de fichier exploitations/exploitants en irrigué, pas de typologie des systèmes d’irrigation, pas de registre « cadastral » du « foncier » hydraulique en matière de droits acquis et </a:t>
            </a:r>
            <a:r>
              <a:rPr lang="fr-FR" sz="2000" b="1" dirty="0" smtClean="0">
                <a:solidFill>
                  <a:schemeClr val="accent1"/>
                </a:solidFill>
                <a:latin typeface="+mj-lt"/>
              </a:rPr>
              <a:t>coutumiers</a:t>
            </a:r>
            <a:r>
              <a:rPr lang="fr-FR" sz="2000" b="1" dirty="0" smtClean="0">
                <a:solidFill>
                  <a:schemeClr val="accent1"/>
                </a:solidFill>
                <a:latin typeface="+mj-lt"/>
              </a:rPr>
              <a:t>, etc.</a:t>
            </a:r>
          </a:p>
          <a:p>
            <a:pPr>
              <a:buFont typeface="Wingdings" pitchFamily="2" charset="2"/>
              <a:buChar char="q"/>
            </a:pPr>
            <a:r>
              <a:rPr lang="fr-FR" sz="2000" b="1" dirty="0" smtClean="0">
                <a:solidFill>
                  <a:schemeClr val="accent1"/>
                </a:solidFill>
                <a:latin typeface="+mj-lt"/>
              </a:rPr>
              <a:t>Il </a:t>
            </a:r>
            <a:r>
              <a:rPr lang="fr-FR" sz="2000" b="1" dirty="0" smtClean="0">
                <a:solidFill>
                  <a:schemeClr val="accent1"/>
                </a:solidFill>
                <a:latin typeface="+mj-lt"/>
              </a:rPr>
              <a:t>ne permet pas non plus une approche fiable, même approchée de la consommation effective actuelle de la PMH. On sait qu’un des facteurs limitant de premier rang est la quantité de forages et puits non formellement autorisés, donc non répertoriés officiellement au niveau des DHW . </a:t>
            </a:r>
          </a:p>
          <a:p>
            <a:pPr>
              <a:buFont typeface="Wingdings" pitchFamily="2" charset="2"/>
              <a:buChar char="q"/>
            </a:pPr>
            <a:r>
              <a:rPr lang="fr-FR" sz="2000" b="1" dirty="0" smtClean="0">
                <a:solidFill>
                  <a:schemeClr val="accent1"/>
                </a:solidFill>
                <a:latin typeface="+mj-lt"/>
              </a:rPr>
              <a:t>Il </a:t>
            </a:r>
            <a:r>
              <a:rPr lang="fr-FR" sz="2000" b="1" dirty="0" smtClean="0">
                <a:solidFill>
                  <a:schemeClr val="accent1"/>
                </a:solidFill>
                <a:latin typeface="+mj-lt"/>
              </a:rPr>
              <a:t>réalise un éclatement territorial des statistiques communales et de wilaya en matière hydraulique et agricoles qui en complique parfois sa lecture et son utilisation.</a:t>
            </a:r>
          </a:p>
          <a:p>
            <a:pPr>
              <a:buFont typeface="Wingdings" pitchFamily="2" charset="2"/>
              <a:buChar char="q"/>
            </a:pPr>
            <a:r>
              <a:rPr lang="fr-FR" sz="2000" b="1" dirty="0" smtClean="0">
                <a:solidFill>
                  <a:schemeClr val="accent1"/>
                </a:solidFill>
                <a:latin typeface="+mj-lt"/>
              </a:rPr>
              <a:t>Il </a:t>
            </a:r>
            <a:r>
              <a:rPr lang="fr-FR" sz="2000" b="1" dirty="0" smtClean="0">
                <a:solidFill>
                  <a:schemeClr val="accent1"/>
                </a:solidFill>
                <a:latin typeface="+mj-lt"/>
              </a:rPr>
              <a:t>reste notoirement perfectible et à considérer pour l’amélioration de la planification de l’eau dans l’avenir, de concert avec l’implication des ABH, de la question de leurs missions et rôles effectifs, ainsi que celles des autres acteurs institutionnels à impliquer directement dans cette planification.</a:t>
            </a:r>
          </a:p>
          <a:p>
            <a:pPr>
              <a:buNone/>
            </a:pPr>
            <a:endParaRPr lang="fr-FR" sz="20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42845" y="0"/>
            <a:ext cx="9001156" cy="715645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152382"/>
          </a:xfrm>
        </p:spPr>
        <p:txBody>
          <a:bodyPr/>
          <a:lstStyle/>
          <a:p>
            <a:pPr algn="ctr"/>
            <a:r>
              <a:rPr lang="fr-FR" sz="2400" b="1" dirty="0" smtClean="0">
                <a:solidFill>
                  <a:srgbClr val="C00000"/>
                </a:solidFill>
              </a:rPr>
              <a:t>Le Plan National de l’Eau (PNE) 2006 (Centre et Est)</a:t>
            </a:r>
            <a:endParaRPr lang="fr-FR" sz="2400" b="1" dirty="0">
              <a:solidFill>
                <a:srgbClr val="C00000"/>
              </a:solidFill>
            </a:endParaRPr>
          </a:p>
        </p:txBody>
      </p:sp>
      <p:sp>
        <p:nvSpPr>
          <p:cNvPr id="3" name="Espace réservé du contenu 2"/>
          <p:cNvSpPr>
            <a:spLocks noGrp="1"/>
          </p:cNvSpPr>
          <p:nvPr>
            <p:ph idx="1"/>
          </p:nvPr>
        </p:nvSpPr>
        <p:spPr>
          <a:xfrm>
            <a:off x="214283" y="928670"/>
            <a:ext cx="8715436" cy="5929329"/>
          </a:xfrm>
        </p:spPr>
        <p:txBody>
          <a:bodyPr/>
          <a:lstStyle/>
          <a:p>
            <a:pPr algn="ctr">
              <a:buNone/>
            </a:pPr>
            <a:r>
              <a:rPr lang="fr-FR" sz="2000" b="1" dirty="0" smtClean="0">
                <a:solidFill>
                  <a:schemeClr val="accent1"/>
                </a:solidFill>
                <a:latin typeface="+mj-lt"/>
              </a:rPr>
              <a:t>METHODOLOGIE </a:t>
            </a:r>
            <a:r>
              <a:rPr lang="fr-FR" sz="2000" b="1" dirty="0" smtClean="0">
                <a:solidFill>
                  <a:schemeClr val="accent1"/>
                </a:solidFill>
                <a:latin typeface="+mj-lt"/>
              </a:rPr>
              <a:t>ADOPTEE</a:t>
            </a:r>
          </a:p>
          <a:p>
            <a:pPr>
              <a:buFont typeface="Wingdings" pitchFamily="2" charset="2"/>
              <a:buChar char="ü"/>
            </a:pPr>
            <a:r>
              <a:rPr lang="fr-FR" sz="1800" b="1" dirty="0" smtClean="0">
                <a:solidFill>
                  <a:schemeClr val="accent1"/>
                </a:solidFill>
                <a:latin typeface="+mj-lt"/>
              </a:rPr>
              <a:t>Actualisation </a:t>
            </a:r>
            <a:r>
              <a:rPr lang="fr-FR" sz="1800" b="1" dirty="0" smtClean="0">
                <a:solidFill>
                  <a:schemeClr val="accent1"/>
                </a:solidFill>
                <a:latin typeface="+mj-lt"/>
              </a:rPr>
              <a:t>des données sur les superficies irriguées et cartographie via un SIG (GPI existant, en construction et prévus – Zones de PMH « connues </a:t>
            </a:r>
            <a:r>
              <a:rPr lang="fr-FR" sz="1800" b="1" dirty="0" smtClean="0">
                <a:solidFill>
                  <a:schemeClr val="accent1"/>
                </a:solidFill>
                <a:latin typeface="+mj-lt"/>
              </a:rPr>
              <a:t>» : RGA 2001 et Statistiques DHW/DHA).</a:t>
            </a:r>
            <a:endParaRPr lang="fr-FR" sz="1800" b="1" dirty="0" smtClean="0">
              <a:solidFill>
                <a:schemeClr val="accent1"/>
              </a:solidFill>
              <a:latin typeface="+mj-lt"/>
            </a:endParaRPr>
          </a:p>
          <a:p>
            <a:pPr>
              <a:buFont typeface="Wingdings" pitchFamily="2" charset="2"/>
              <a:buChar char="ü"/>
            </a:pPr>
            <a:r>
              <a:rPr lang="fr-FR" sz="1800" b="1" dirty="0" smtClean="0">
                <a:solidFill>
                  <a:schemeClr val="accent1"/>
                </a:solidFill>
                <a:latin typeface="+mj-lt"/>
              </a:rPr>
              <a:t>Reconduction </a:t>
            </a:r>
            <a:r>
              <a:rPr lang="fr-FR" sz="1800" b="1" dirty="0" smtClean="0">
                <a:solidFill>
                  <a:schemeClr val="accent1"/>
                </a:solidFill>
                <a:latin typeface="+mj-lt"/>
              </a:rPr>
              <a:t>de l’approche empirico-théorique par le calcul des besoins en eau des plantes à partir de la méthode FAO/</a:t>
            </a:r>
            <a:r>
              <a:rPr lang="fr-FR" sz="1800" b="1" dirty="0" err="1" smtClean="0">
                <a:solidFill>
                  <a:schemeClr val="accent1"/>
                </a:solidFill>
                <a:latin typeface="+mj-lt"/>
              </a:rPr>
              <a:t>Penman</a:t>
            </a:r>
            <a:r>
              <a:rPr lang="fr-FR" sz="1800" b="1" dirty="0" smtClean="0">
                <a:solidFill>
                  <a:schemeClr val="accent1"/>
                </a:solidFill>
                <a:latin typeface="+mj-lt"/>
              </a:rPr>
              <a:t> ; la carte des ETP élaborée par l’ANRH et, ça et là, des données produites par l’AGID au travers d’études agro-économiques de faisabilité de nouveaux périmètres notamment.</a:t>
            </a:r>
          </a:p>
          <a:p>
            <a:pPr>
              <a:buFont typeface="Wingdings" pitchFamily="2" charset="2"/>
              <a:buChar char="ü"/>
            </a:pPr>
            <a:r>
              <a:rPr lang="fr-FR" sz="1800" b="1" dirty="0" smtClean="0">
                <a:solidFill>
                  <a:schemeClr val="accent1"/>
                </a:solidFill>
                <a:latin typeface="+mj-lt"/>
              </a:rPr>
              <a:t>Approche </a:t>
            </a:r>
            <a:r>
              <a:rPr lang="fr-FR" sz="1800" b="1" dirty="0" smtClean="0">
                <a:solidFill>
                  <a:schemeClr val="accent1"/>
                </a:solidFill>
                <a:latin typeface="+mj-lt"/>
              </a:rPr>
              <a:t>des consommations effectives au niveau des périmètres GPI (données ONID ex AGID) et des statistiques hydrauliques des DHW/DHA pour la PMH et confrontation aux superficies cultivées et besoins théoriques/pratiques pour ajustement </a:t>
            </a:r>
            <a:endParaRPr lang="fr-FR" sz="1800" b="1" dirty="0" smtClean="0">
              <a:solidFill>
                <a:schemeClr val="accent1"/>
              </a:solidFill>
              <a:latin typeface="+mj-lt"/>
            </a:endParaRPr>
          </a:p>
          <a:p>
            <a:pPr>
              <a:buFont typeface="Wingdings" pitchFamily="2" charset="2"/>
              <a:buChar char="ü"/>
            </a:pPr>
            <a:r>
              <a:rPr lang="fr-FR" sz="1800" b="1" dirty="0" smtClean="0">
                <a:solidFill>
                  <a:schemeClr val="accent1"/>
                </a:solidFill>
                <a:latin typeface="+mj-lt"/>
              </a:rPr>
              <a:t>Besoins pratiques et efficiences selon mode d’arrosage à la parcelle  GPI 55% à 75% - PMH 65% à 85%</a:t>
            </a:r>
          </a:p>
          <a:p>
            <a:pPr>
              <a:buFont typeface="Wingdings" pitchFamily="2" charset="2"/>
              <a:buChar char="ü"/>
            </a:pPr>
            <a:r>
              <a:rPr lang="fr-FR" sz="1800" b="1" dirty="0" smtClean="0">
                <a:solidFill>
                  <a:schemeClr val="accent1"/>
                </a:solidFill>
                <a:latin typeface="+mj-lt"/>
              </a:rPr>
              <a:t>Projection de la demande future :</a:t>
            </a:r>
          </a:p>
          <a:p>
            <a:pPr lvl="1">
              <a:buFont typeface="Wingdings" pitchFamily="2" charset="2"/>
              <a:buChar char="ü"/>
            </a:pPr>
            <a:r>
              <a:rPr lang="fr-FR" sz="1600" b="1" dirty="0" smtClean="0">
                <a:solidFill>
                  <a:srgbClr val="C00000"/>
                </a:solidFill>
                <a:latin typeface="+mj-lt"/>
              </a:rPr>
              <a:t>GPI : 2 scénarios : au « fil de l’eau » de la politique actuelle ou en optimisant les dotations unitaires aux ressources disponibles projetées.</a:t>
            </a:r>
          </a:p>
          <a:p>
            <a:pPr lvl="1">
              <a:buFont typeface="Wingdings" pitchFamily="2" charset="2"/>
              <a:buChar char="ü"/>
            </a:pPr>
            <a:r>
              <a:rPr lang="fr-FR" sz="1600" b="1" dirty="0" smtClean="0">
                <a:solidFill>
                  <a:srgbClr val="C00000"/>
                </a:solidFill>
                <a:latin typeface="+mj-lt"/>
              </a:rPr>
              <a:t>PMH : hypothèse d’un taux d’accroissement annuel moyen des superficies de 1,1% pour 2030 avec un besoin brut moyen faible de 5450 m3/Ha (4000 m3/Ha à la plante), toutes situations confondues</a:t>
            </a:r>
          </a:p>
          <a:p>
            <a:pPr algn="ctr">
              <a:buNone/>
            </a:pPr>
            <a:endParaRPr lang="fr-FR" sz="1800" b="1" dirty="0" smtClean="0">
              <a:solidFill>
                <a:schemeClr val="accent1"/>
              </a:solidFill>
              <a:latin typeface="+mj-lt"/>
            </a:endParaRPr>
          </a:p>
          <a:p>
            <a:pPr>
              <a:buNone/>
            </a:pPr>
            <a:endParaRPr lang="fr-FR" sz="2000" b="1" dirty="0" smtClean="0">
              <a:solidFill>
                <a:schemeClr val="accent1"/>
              </a:solidFill>
              <a:latin typeface="+mj-lt"/>
            </a:endParaRPr>
          </a:p>
          <a:p>
            <a:pPr algn="ctr">
              <a:buNone/>
            </a:pPr>
            <a:endParaRPr lang="fr-FR" sz="20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500042"/>
            <a:ext cx="8929719" cy="428628"/>
          </a:xfrm>
        </p:spPr>
        <p:txBody>
          <a:bodyPr/>
          <a:lstStyle/>
          <a:p>
            <a:pPr algn="ctr"/>
            <a:r>
              <a:rPr lang="fr-FR" sz="2400" b="1" dirty="0" smtClean="0">
                <a:solidFill>
                  <a:srgbClr val="C00000"/>
                </a:solidFill>
              </a:rPr>
              <a:t>Les Plans Directeurs d’Aménagement des Ressources en Eau (PDARE</a:t>
            </a:r>
            <a:r>
              <a:rPr lang="fr-FR" sz="2400" b="1" dirty="0" smtClean="0">
                <a:solidFill>
                  <a:srgbClr val="C00000"/>
                </a:solidFill>
              </a:rPr>
              <a:t>)</a:t>
            </a:r>
            <a:endParaRPr lang="fr-FR" sz="2400" b="1" dirty="0">
              <a:solidFill>
                <a:srgbClr val="C00000"/>
              </a:solidFill>
            </a:endParaRPr>
          </a:p>
        </p:txBody>
      </p:sp>
      <p:sp>
        <p:nvSpPr>
          <p:cNvPr id="3" name="Espace réservé du contenu 2"/>
          <p:cNvSpPr>
            <a:spLocks noGrp="1"/>
          </p:cNvSpPr>
          <p:nvPr>
            <p:ph idx="1"/>
          </p:nvPr>
        </p:nvSpPr>
        <p:spPr>
          <a:xfrm>
            <a:off x="214283" y="928671"/>
            <a:ext cx="8715436" cy="5643601"/>
          </a:xfrm>
        </p:spPr>
        <p:txBody>
          <a:bodyPr/>
          <a:lstStyle/>
          <a:p>
            <a:pPr algn="ctr">
              <a:buNone/>
            </a:pPr>
            <a:r>
              <a:rPr lang="fr-FR" sz="2000" b="1" dirty="0" smtClean="0">
                <a:latin typeface="+mj-lt"/>
              </a:rPr>
              <a:t>METHODOLOGIE </a:t>
            </a:r>
            <a:r>
              <a:rPr lang="fr-FR" sz="2000" b="1" dirty="0" smtClean="0">
                <a:latin typeface="+mj-lt"/>
              </a:rPr>
              <a:t>GLOBALE : variantes de bilans cumulatives intégrant à la fois des hypothèses de ressources additionnelles et d’économie sur la demande</a:t>
            </a:r>
          </a:p>
          <a:p>
            <a:pPr algn="ctr">
              <a:buNone/>
            </a:pPr>
            <a:r>
              <a:rPr lang="fr-FR" sz="1400" b="1" dirty="0" smtClean="0">
                <a:latin typeface="+mj-lt"/>
              </a:rPr>
              <a:t>…./….</a:t>
            </a:r>
          </a:p>
          <a:p>
            <a:pPr>
              <a:buFont typeface="Wingdings" pitchFamily="2" charset="2"/>
              <a:buChar char="Ø"/>
            </a:pPr>
            <a:r>
              <a:rPr lang="fr-FR" sz="1800" b="1" dirty="0" smtClean="0">
                <a:solidFill>
                  <a:schemeClr val="accent1"/>
                </a:solidFill>
                <a:latin typeface="+mj-lt"/>
              </a:rPr>
              <a:t>« SCENARIOS » SPECIFIQUES D’EVOLUTION DE LA DEMANDE EN EAU D’IRRIGATION</a:t>
            </a:r>
          </a:p>
          <a:p>
            <a:pPr lvl="1">
              <a:buFont typeface="Wingdings" pitchFamily="2" charset="2"/>
              <a:buChar char="§"/>
            </a:pPr>
            <a:r>
              <a:rPr lang="fr-FR" sz="1600" b="1" dirty="0" smtClean="0">
                <a:solidFill>
                  <a:schemeClr val="accent1"/>
                </a:solidFill>
                <a:latin typeface="+mj-lt"/>
              </a:rPr>
              <a:t>Hypothèses à </a:t>
            </a:r>
            <a:r>
              <a:rPr lang="fr-FR" sz="1600" b="1" dirty="0" smtClean="0">
                <a:solidFill>
                  <a:schemeClr val="accent1"/>
                </a:solidFill>
                <a:latin typeface="+mj-lt"/>
              </a:rPr>
              <a:t>priori d’évolution des superficies cultivées </a:t>
            </a:r>
            <a:r>
              <a:rPr lang="fr-FR" sz="1600" b="1" dirty="0" smtClean="0">
                <a:solidFill>
                  <a:schemeClr val="accent1"/>
                </a:solidFill>
                <a:latin typeface="+mj-lt"/>
              </a:rPr>
              <a:t> (3 niveaux pour les GPI – Pas de « scénario » a priori pour la PMH, ajustement final à la variante d’équilibre)</a:t>
            </a:r>
            <a:endParaRPr lang="fr-FR" sz="1600" b="1" dirty="0" smtClean="0">
              <a:solidFill>
                <a:schemeClr val="accent1"/>
              </a:solidFill>
              <a:latin typeface="+mj-lt"/>
            </a:endParaRPr>
          </a:p>
          <a:p>
            <a:pPr lvl="1">
              <a:buFont typeface="Wingdings" pitchFamily="2" charset="2"/>
              <a:buChar char="§"/>
            </a:pPr>
            <a:r>
              <a:rPr lang="fr-FR" sz="1600" b="1" dirty="0" smtClean="0">
                <a:solidFill>
                  <a:schemeClr val="accent1"/>
                </a:solidFill>
                <a:latin typeface="+mj-lt"/>
              </a:rPr>
              <a:t>Hypothèses </a:t>
            </a:r>
            <a:r>
              <a:rPr lang="fr-FR" sz="1600" b="1" dirty="0" smtClean="0">
                <a:solidFill>
                  <a:schemeClr val="accent1"/>
                </a:solidFill>
                <a:latin typeface="+mj-lt"/>
              </a:rPr>
              <a:t>d’efficience des systèmes d’irrigation, principalement au niveau du mode d’arrosage à la </a:t>
            </a:r>
            <a:r>
              <a:rPr lang="fr-FR" sz="1600" b="1" dirty="0" smtClean="0">
                <a:solidFill>
                  <a:schemeClr val="accent1"/>
                </a:solidFill>
                <a:latin typeface="+mj-lt"/>
              </a:rPr>
              <a:t>parcelle : 3 niveaux techniques (NT) d’efficience : niveau actuel ; niveau d’économie 2 (10% à 20%) ; niveau d’économie 3 (20% à 40%)</a:t>
            </a:r>
            <a:endParaRPr lang="fr-FR" sz="1600" b="1" dirty="0" smtClean="0">
              <a:solidFill>
                <a:schemeClr val="accent1"/>
              </a:solidFill>
              <a:latin typeface="+mj-lt"/>
            </a:endParaRPr>
          </a:p>
          <a:p>
            <a:pPr lvl="1">
              <a:buFont typeface="Wingdings" pitchFamily="2" charset="2"/>
              <a:buChar char="§"/>
            </a:pPr>
            <a:r>
              <a:rPr lang="fr-FR" sz="1600" b="1" dirty="0" smtClean="0">
                <a:solidFill>
                  <a:schemeClr val="accent1"/>
                </a:solidFill>
                <a:latin typeface="+mj-lt"/>
              </a:rPr>
              <a:t>Hypothèses </a:t>
            </a:r>
            <a:r>
              <a:rPr lang="fr-FR" sz="1600" b="1" dirty="0" smtClean="0">
                <a:solidFill>
                  <a:schemeClr val="accent1"/>
                </a:solidFill>
                <a:latin typeface="+mj-lt"/>
              </a:rPr>
              <a:t>à priori sur les dotations/besoins à </a:t>
            </a:r>
            <a:r>
              <a:rPr lang="fr-FR" sz="1600" b="1" dirty="0" smtClean="0">
                <a:solidFill>
                  <a:schemeClr val="accent1"/>
                </a:solidFill>
                <a:latin typeface="+mj-lt"/>
              </a:rPr>
              <a:t>l’hectare : soit a priori (5000 m3/Ha) ; soit a posteriori à partir de superficies et des volumes alloués</a:t>
            </a:r>
          </a:p>
          <a:p>
            <a:pPr>
              <a:buFont typeface="Wingdings" pitchFamily="2" charset="2"/>
              <a:buChar char="Ø"/>
            </a:pPr>
            <a:r>
              <a:rPr lang="fr-FR" sz="1800" b="1" dirty="0" smtClean="0">
                <a:solidFill>
                  <a:srgbClr val="FF3300"/>
                </a:solidFill>
                <a:latin typeface="+mj-lt"/>
              </a:rPr>
              <a:t>De manière générale </a:t>
            </a:r>
            <a:r>
              <a:rPr lang="fr-FR" sz="1800" b="1" dirty="0" smtClean="0">
                <a:solidFill>
                  <a:srgbClr val="FF3300"/>
                </a:solidFill>
                <a:latin typeface="+mj-lt"/>
              </a:rPr>
              <a:t>les GPI sont « servis » à l‘optimum dans un souci de valorisation des équipements en place ou en cours, voire d’un nouveau développement. Par contre, la PMH, bien qu’existant dans les faits sur le terrain et mal connue quant à ses dimensions tant surfaciques que de </a:t>
            </a:r>
            <a:r>
              <a:rPr lang="fr-FR" sz="1800" b="1" dirty="0" smtClean="0">
                <a:solidFill>
                  <a:srgbClr val="FF3300"/>
                </a:solidFill>
                <a:latin typeface="+mj-lt"/>
              </a:rPr>
              <a:t>consommation, est traitée </a:t>
            </a:r>
            <a:r>
              <a:rPr lang="fr-FR" sz="1800" b="1" dirty="0" smtClean="0">
                <a:solidFill>
                  <a:srgbClr val="FF3300"/>
                </a:solidFill>
                <a:latin typeface="+mj-lt"/>
              </a:rPr>
              <a:t>artificiellement en dernier ressort comme une variable d’ajustement du bilan final pour son équilibre. Les superficies retenues dans les variantes finales de bilan équilibré résultent de « scénarios » d’économie d’eau maximum théorique au niveau des dotations unitaires à l‘hectare, sans scénario économique et social évolutif réaliste  du </a:t>
            </a:r>
            <a:r>
              <a:rPr lang="fr-FR" sz="1800" b="1" dirty="0" smtClean="0">
                <a:solidFill>
                  <a:srgbClr val="FF3300"/>
                </a:solidFill>
                <a:latin typeface="+mj-lt"/>
              </a:rPr>
              <a:t>sous-secteur.</a:t>
            </a:r>
            <a:endParaRPr lang="fr-FR" sz="1800" b="1" dirty="0" smtClean="0">
              <a:solidFill>
                <a:srgbClr val="FF3300"/>
              </a:solidFill>
              <a:latin typeface="+mj-lt"/>
            </a:endParaRPr>
          </a:p>
          <a:p>
            <a:pPr lvl="1">
              <a:buFont typeface="Wingdings" pitchFamily="2" charset="2"/>
              <a:buChar char="§"/>
            </a:pPr>
            <a:endParaRPr lang="fr-FR" sz="1600" b="1" dirty="0" smtClean="0">
              <a:solidFill>
                <a:schemeClr val="accent1"/>
              </a:solidFill>
              <a:latin typeface="+mj-lt"/>
            </a:endParaRPr>
          </a:p>
          <a:p>
            <a:pPr>
              <a:buNone/>
            </a:pPr>
            <a:endParaRPr lang="fr-FR" sz="1800" b="1" dirty="0" smtClean="0">
              <a:solidFill>
                <a:schemeClr val="tx2"/>
              </a:solidFill>
              <a:latin typeface="+mj-lt"/>
            </a:endParaRPr>
          </a:p>
          <a:p>
            <a:pPr>
              <a:buNone/>
            </a:pPr>
            <a:endParaRPr lang="fr-FR" sz="2000" b="1" dirty="0" smtClean="0">
              <a:solidFill>
                <a:schemeClr val="accent1"/>
              </a:solidFill>
              <a:latin typeface="+mj-lt"/>
            </a:endParaRPr>
          </a:p>
          <a:p>
            <a:pPr algn="ctr">
              <a:buNone/>
            </a:pPr>
            <a:endParaRPr lang="fr-FR" sz="20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1500198"/>
          </a:xfrm>
        </p:spPr>
        <p:txBody>
          <a:bodyPr/>
          <a:lstStyle/>
          <a:p>
            <a:pPr algn="ctr"/>
            <a:r>
              <a:rPr lang="fr-FR" sz="3200" dirty="0" smtClean="0">
                <a:solidFill>
                  <a:srgbClr val="C00000"/>
                </a:solidFill>
                <a:latin typeface="Cambria" pitchFamily="18" charset="0"/>
              </a:rPr>
              <a:t/>
            </a:r>
            <a:br>
              <a:rPr lang="fr-FR" sz="3200" dirty="0" smtClean="0">
                <a:solidFill>
                  <a:srgbClr val="C00000"/>
                </a:solidFill>
                <a:latin typeface="Cambria" pitchFamily="18" charset="0"/>
              </a:rPr>
            </a:br>
            <a:r>
              <a:rPr lang="fr-FR" sz="2800" b="1" dirty="0" smtClean="0">
                <a:solidFill>
                  <a:srgbClr val="C00000"/>
                </a:solidFill>
                <a:latin typeface="Arial Narrow" pitchFamily="34" charset="0"/>
              </a:rPr>
              <a:t>Contenu du rapport d’audit sur la demande en eau d’irrigation</a:t>
            </a:r>
            <a:r>
              <a:rPr lang="fr-FR" sz="2400" b="1" dirty="0" smtClean="0">
                <a:solidFill>
                  <a:srgbClr val="C00000"/>
                </a:solidFill>
                <a:latin typeface="Arial Narrow" pitchFamily="34" charset="0"/>
              </a:rPr>
              <a:t/>
            </a:r>
            <a:br>
              <a:rPr lang="fr-FR" sz="2400" b="1" dirty="0" smtClean="0">
                <a:solidFill>
                  <a:srgbClr val="C00000"/>
                </a:solidFill>
                <a:latin typeface="Arial Narrow" pitchFamily="34" charset="0"/>
              </a:rPr>
            </a:br>
            <a:endParaRPr lang="fr-FR" sz="2400" dirty="0">
              <a:solidFill>
                <a:srgbClr val="C00000"/>
              </a:solidFill>
              <a:latin typeface="Arial Narrow" pitchFamily="34" charset="0"/>
            </a:endParaRPr>
          </a:p>
        </p:txBody>
      </p:sp>
      <p:sp>
        <p:nvSpPr>
          <p:cNvPr id="3" name="Espace réservé du contenu 2"/>
          <p:cNvSpPr>
            <a:spLocks noGrp="1"/>
          </p:cNvSpPr>
          <p:nvPr>
            <p:ph idx="1"/>
          </p:nvPr>
        </p:nvSpPr>
        <p:spPr>
          <a:xfrm>
            <a:off x="457200" y="2071678"/>
            <a:ext cx="8229600" cy="4572032"/>
          </a:xfrm>
        </p:spPr>
        <p:txBody>
          <a:bodyPr/>
          <a:lstStyle/>
          <a:p>
            <a:pPr marL="342900" indent="-342900">
              <a:buFont typeface="+mj-lt"/>
              <a:buAutoNum type="arabicPeriod"/>
            </a:pPr>
            <a:r>
              <a:rPr lang="fr-FR" sz="1800" b="1" dirty="0" smtClean="0">
                <a:solidFill>
                  <a:schemeClr val="tx2"/>
                </a:solidFill>
                <a:latin typeface="+mj-lt"/>
              </a:rPr>
              <a:t>MULTI-DIMENSIONNALITÉ DE LA DEMANDE EN EAU D’IRRIGATION</a:t>
            </a:r>
          </a:p>
          <a:p>
            <a:pPr marL="342900" indent="-342900">
              <a:buFont typeface="+mj-lt"/>
              <a:buAutoNum type="arabicPeriod"/>
            </a:pPr>
            <a:endParaRPr lang="fr-FR" sz="1800" b="1" dirty="0" smtClean="0">
              <a:solidFill>
                <a:schemeClr val="tx2"/>
              </a:solidFill>
              <a:latin typeface="+mj-lt"/>
            </a:endParaRPr>
          </a:p>
          <a:p>
            <a:pPr marL="342900" indent="-342900">
              <a:buFont typeface="+mj-lt"/>
              <a:buAutoNum type="arabicPeriod"/>
            </a:pPr>
            <a:r>
              <a:rPr lang="fr-FR" sz="1800" b="1" dirty="0" smtClean="0">
                <a:solidFill>
                  <a:schemeClr val="tx2"/>
                </a:solidFill>
                <a:latin typeface="+mj-lt"/>
              </a:rPr>
              <a:t>REVUE DES DIFFERENTES PRISES EN COMPTE DE LA DEMANDE EN EAU D’IRRIGATION DANS LES ETUDES DE PLANIFICATION DES RESSOURCES EN EAU</a:t>
            </a:r>
          </a:p>
          <a:p>
            <a:pPr marL="342900" indent="-342900">
              <a:buFont typeface="+mj-lt"/>
              <a:buAutoNum type="arabicPeriod"/>
            </a:pPr>
            <a:endParaRPr lang="fr-FR" sz="1800" b="1" dirty="0" smtClean="0">
              <a:solidFill>
                <a:schemeClr val="tx2"/>
              </a:solidFill>
              <a:latin typeface="+mj-lt"/>
            </a:endParaRPr>
          </a:p>
          <a:p>
            <a:pPr marL="342900" indent="-342900">
              <a:buFont typeface="+mj-lt"/>
              <a:buAutoNum type="arabicPeriod"/>
            </a:pPr>
            <a:r>
              <a:rPr lang="fr-FR" sz="1800" b="1" dirty="0" smtClean="0">
                <a:solidFill>
                  <a:schemeClr val="tx2"/>
                </a:solidFill>
                <a:latin typeface="+mj-lt"/>
              </a:rPr>
              <a:t>LES REFERENTIELS STATISTIQUES AGRICOLES ET HYDRAULIQUES DISPONIBLES POUR L’APPROCHE DE LA DEMANDE ACTUELLE EN EAU D’IRRIGATION</a:t>
            </a:r>
          </a:p>
          <a:p>
            <a:pPr marL="342900" indent="-342900">
              <a:buFont typeface="+mj-lt"/>
              <a:buAutoNum type="arabicPeriod"/>
            </a:pPr>
            <a:endParaRPr lang="fr-FR" sz="1800" b="1" dirty="0" smtClean="0">
              <a:solidFill>
                <a:schemeClr val="tx2"/>
              </a:solidFill>
              <a:latin typeface="+mj-lt"/>
            </a:endParaRPr>
          </a:p>
          <a:p>
            <a:pPr marL="342900" indent="-342900">
              <a:buFont typeface="+mj-lt"/>
              <a:buAutoNum type="arabicPeriod"/>
            </a:pPr>
            <a:r>
              <a:rPr lang="fr-FR" sz="1800" b="1" dirty="0" smtClean="0">
                <a:solidFill>
                  <a:schemeClr val="tx2"/>
                </a:solidFill>
                <a:latin typeface="+mj-lt"/>
              </a:rPr>
              <a:t>POLITIQUE DE DEVELOPPEMENT HYDRO-AGRICOLE ET RURAL CONDITIONNANT LA DEMANDE EN EAU D’IRRIGATION</a:t>
            </a:r>
          </a:p>
          <a:p>
            <a:pPr marL="342900" indent="-342900">
              <a:buFont typeface="+mj-lt"/>
              <a:buAutoNum type="arabicPeriod"/>
            </a:pPr>
            <a:endParaRPr lang="fr-FR" sz="1800" b="1" dirty="0" smtClean="0">
              <a:solidFill>
                <a:schemeClr val="tx2"/>
              </a:solidFill>
              <a:latin typeface="+mj-lt"/>
            </a:endParaRPr>
          </a:p>
          <a:p>
            <a:pPr marL="342900" indent="-342900">
              <a:buFont typeface="+mj-lt"/>
              <a:buAutoNum type="arabicPeriod"/>
            </a:pPr>
            <a:r>
              <a:rPr lang="fr-FR" sz="1800" b="1" dirty="0" smtClean="0">
                <a:solidFill>
                  <a:schemeClr val="tx2"/>
                </a:solidFill>
                <a:latin typeface="+mj-lt"/>
              </a:rPr>
              <a:t>PREMIÈRES ORIENTATIONS METHODOLOGIQUES POUR UNE MEILLEURE PRISE EN COMPTE DE LA DEMANDE EN EAU D’IRRIGATION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0"/>
            <a:ext cx="10144164" cy="714377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3"/>
            <a:ext cx="8229600" cy="571504"/>
          </a:xfrm>
        </p:spPr>
        <p:txBody>
          <a:bodyPr/>
          <a:lstStyle/>
          <a:p>
            <a:pPr algn="ctr"/>
            <a:r>
              <a:rPr lang="fr-FR" sz="3200" b="1" dirty="0" smtClean="0">
                <a:solidFill>
                  <a:srgbClr val="C00000"/>
                </a:solidFill>
              </a:rPr>
              <a:t>En guise de conclusion générale de l’audit, </a:t>
            </a:r>
            <a:br>
              <a:rPr lang="fr-FR" sz="3200" b="1" dirty="0" smtClean="0">
                <a:solidFill>
                  <a:srgbClr val="C00000"/>
                </a:solidFill>
              </a:rPr>
            </a:br>
            <a:r>
              <a:rPr lang="fr-FR" sz="3200" b="1" dirty="0" smtClean="0">
                <a:solidFill>
                  <a:srgbClr val="C00000"/>
                </a:solidFill>
                <a:effectLst>
                  <a:outerShdw blurRad="38100" dist="38100" dir="2700000" algn="tl">
                    <a:srgbClr val="000000">
                      <a:alpha val="43137"/>
                    </a:srgbClr>
                  </a:outerShdw>
                </a:effectLst>
              </a:rPr>
              <a:t>force est de constater que </a:t>
            </a:r>
            <a:r>
              <a:rPr lang="fr-FR" sz="3200" b="1" dirty="0" smtClean="0">
                <a:solidFill>
                  <a:srgbClr val="C00000"/>
                </a:solidFill>
              </a:rPr>
              <a:t>:</a:t>
            </a:r>
            <a:endParaRPr lang="fr-FR" sz="3200" b="1" dirty="0">
              <a:solidFill>
                <a:srgbClr val="C00000"/>
              </a:solidFill>
            </a:endParaRPr>
          </a:p>
        </p:txBody>
      </p:sp>
      <p:sp>
        <p:nvSpPr>
          <p:cNvPr id="3" name="Espace réservé du contenu 2"/>
          <p:cNvSpPr>
            <a:spLocks noGrp="1"/>
          </p:cNvSpPr>
          <p:nvPr>
            <p:ph idx="1"/>
          </p:nvPr>
        </p:nvSpPr>
        <p:spPr>
          <a:xfrm>
            <a:off x="357157" y="1071547"/>
            <a:ext cx="8501123" cy="5643601"/>
          </a:xfrm>
        </p:spPr>
        <p:txBody>
          <a:bodyPr/>
          <a:lstStyle/>
          <a:p>
            <a:pPr lvl="0">
              <a:buFont typeface="Wingdings" pitchFamily="2" charset="2"/>
              <a:buChar char="Ø"/>
            </a:pPr>
            <a:r>
              <a:rPr lang="fr-FR" sz="1800" b="1" dirty="0" smtClean="0">
                <a:solidFill>
                  <a:schemeClr val="tx2"/>
                </a:solidFill>
                <a:latin typeface="Arial Narrow" pitchFamily="34" charset="0"/>
              </a:rPr>
              <a:t>La priorité donnée à l’AEP dans le PNE se traduit dans l’ensemble par une faiblesse de la prise en compte de la demande en eau agricole tant dans les méthodes que dans la fiabilité des données et référentiels normatifs de base disponibles (statistiques des exploitations irriguées/irrigants, superficies cultivées, normes systémiques de consommations réelles).</a:t>
            </a:r>
          </a:p>
          <a:p>
            <a:pPr lvl="0">
              <a:buFont typeface="Wingdings" pitchFamily="2" charset="2"/>
              <a:buChar char="Ø"/>
            </a:pPr>
            <a:endParaRPr lang="fr-FR" sz="800" b="1" dirty="0" smtClean="0">
              <a:solidFill>
                <a:schemeClr val="tx2"/>
              </a:solidFill>
              <a:latin typeface="Arial Narrow" pitchFamily="34" charset="0"/>
            </a:endParaRPr>
          </a:p>
          <a:p>
            <a:pPr lvl="0">
              <a:buFont typeface="Wingdings" pitchFamily="2" charset="2"/>
              <a:buChar char="Ø"/>
            </a:pPr>
            <a:r>
              <a:rPr lang="fr-FR" sz="1800" b="1" dirty="0" smtClean="0">
                <a:solidFill>
                  <a:schemeClr val="tx2"/>
                </a:solidFill>
                <a:latin typeface="Arial Narrow" pitchFamily="34" charset="0"/>
              </a:rPr>
              <a:t>Il n’y a pas eu jusqu’à présent d’approche conséquente de la demande sociale ni systémique en eau d’irrigation.</a:t>
            </a:r>
          </a:p>
          <a:p>
            <a:pPr lvl="0">
              <a:buFont typeface="Wingdings" pitchFamily="2" charset="2"/>
              <a:buChar char="Ø"/>
            </a:pPr>
            <a:endParaRPr lang="fr-FR" sz="800" b="1" dirty="0" smtClean="0">
              <a:solidFill>
                <a:schemeClr val="tx2"/>
              </a:solidFill>
              <a:latin typeface="Arial Narrow" pitchFamily="34" charset="0"/>
            </a:endParaRPr>
          </a:p>
          <a:p>
            <a:pPr lvl="0">
              <a:buFont typeface="Wingdings" pitchFamily="2" charset="2"/>
              <a:buChar char="Ø"/>
            </a:pPr>
            <a:r>
              <a:rPr lang="fr-FR" sz="1800" b="1" dirty="0" smtClean="0">
                <a:solidFill>
                  <a:schemeClr val="tx2"/>
                </a:solidFill>
                <a:latin typeface="Arial Narrow" pitchFamily="34" charset="0"/>
              </a:rPr>
              <a:t>L’approche de la demande est en fait dans le meilleur des cas une approche des besoins théoriques/pratiques traduits en terme de m3/Ha/an de manière plus ou moins </a:t>
            </a:r>
            <a:r>
              <a:rPr lang="fr-FR" sz="1800" b="1" dirty="0" err="1" smtClean="0">
                <a:solidFill>
                  <a:schemeClr val="tx2"/>
                </a:solidFill>
                <a:latin typeface="Arial Narrow" pitchFamily="34" charset="0"/>
              </a:rPr>
              <a:t>multivariée</a:t>
            </a:r>
            <a:r>
              <a:rPr lang="fr-FR" sz="1800" b="1" dirty="0" smtClean="0">
                <a:solidFill>
                  <a:schemeClr val="tx2"/>
                </a:solidFill>
                <a:latin typeface="Arial Narrow" pitchFamily="34" charset="0"/>
              </a:rPr>
              <a:t> et détaillée par rapport au deux sous-secteur GPI/PMH, et de superficies par type de culture sur une base de statistiques agricoles et PMH non consolidées. On dispose ainsi dans les différents documents d’un foisonnement de normes de besoins contradictoires et hétérogènes.</a:t>
            </a:r>
          </a:p>
          <a:p>
            <a:pPr lvl="0">
              <a:buFont typeface="Wingdings" pitchFamily="2" charset="2"/>
              <a:buChar char="Ø"/>
            </a:pPr>
            <a:endParaRPr lang="fr-FR" sz="800" b="1" dirty="0" smtClean="0">
              <a:solidFill>
                <a:schemeClr val="tx2"/>
              </a:solidFill>
              <a:latin typeface="Arial Narrow" pitchFamily="34" charset="0"/>
            </a:endParaRPr>
          </a:p>
          <a:p>
            <a:pPr lvl="0">
              <a:buFont typeface="Wingdings" pitchFamily="2" charset="2"/>
              <a:buChar char="Ø"/>
            </a:pPr>
            <a:r>
              <a:rPr lang="fr-FR" sz="1800" b="1" dirty="0" smtClean="0">
                <a:solidFill>
                  <a:schemeClr val="tx2"/>
                </a:solidFill>
                <a:latin typeface="Arial Narrow" pitchFamily="34" charset="0"/>
              </a:rPr>
              <a:t>Faute de données de référence à l’exploitation irriguée, d’une part, et de fiabilité des estimations des volumes effectivement mobilisés par type de mobilisation (cadastre hydraulique) d’autre part, aucune approche des consommations effectives par système d’irrigation ne peut être envisagée à ce stade.</a:t>
            </a:r>
          </a:p>
          <a:p>
            <a:pPr lvl="0">
              <a:buNone/>
            </a:pPr>
            <a:endParaRPr lang="fr-FR" sz="1600" b="1" dirty="0" smtClean="0">
              <a:solidFill>
                <a:schemeClr val="tx2"/>
              </a:solidFill>
              <a:latin typeface="Arial Narrow" pitchFamily="34" charset="0"/>
            </a:endParaRPr>
          </a:p>
          <a:p>
            <a:pPr>
              <a:buNone/>
            </a:pPr>
            <a:endParaRPr lang="fr-FR" sz="14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53"/>
            <a:ext cx="8229600" cy="785818"/>
          </a:xfrm>
        </p:spPr>
        <p:txBody>
          <a:bodyPr/>
          <a:lstStyle/>
          <a:p>
            <a:pPr algn="ctr"/>
            <a:r>
              <a:rPr lang="fr-FR" sz="2400" b="1" dirty="0" smtClean="0">
                <a:solidFill>
                  <a:srgbClr val="C00000"/>
                </a:solidFill>
              </a:rPr>
              <a:t>Conclusion de l’audit (suite)</a:t>
            </a:r>
            <a:endParaRPr lang="fr-FR" sz="2400" b="1" dirty="0">
              <a:solidFill>
                <a:srgbClr val="C00000"/>
              </a:solidFill>
            </a:endParaRPr>
          </a:p>
        </p:txBody>
      </p:sp>
      <p:sp>
        <p:nvSpPr>
          <p:cNvPr id="3" name="Espace réservé du contenu 2"/>
          <p:cNvSpPr>
            <a:spLocks noGrp="1"/>
          </p:cNvSpPr>
          <p:nvPr>
            <p:ph idx="1"/>
          </p:nvPr>
        </p:nvSpPr>
        <p:spPr>
          <a:xfrm>
            <a:off x="457200" y="1071547"/>
            <a:ext cx="8229600" cy="5572163"/>
          </a:xfrm>
        </p:spPr>
        <p:txBody>
          <a:bodyPr/>
          <a:lstStyle/>
          <a:p>
            <a:pPr lvl="0">
              <a:buFont typeface="Wingdings" pitchFamily="2" charset="2"/>
              <a:buChar char="Ø"/>
            </a:pPr>
            <a:endParaRPr lang="fr-FR" sz="1800" b="1" dirty="0" smtClean="0">
              <a:solidFill>
                <a:schemeClr val="tx2"/>
              </a:solidFill>
              <a:latin typeface="Arial Narrow" pitchFamily="34" charset="0"/>
            </a:endParaRPr>
          </a:p>
          <a:p>
            <a:pPr lvl="0">
              <a:buFont typeface="Wingdings" pitchFamily="2" charset="2"/>
              <a:buChar char="Ø"/>
            </a:pPr>
            <a:r>
              <a:rPr lang="fr-FR" sz="1800" b="1" dirty="0" smtClean="0">
                <a:solidFill>
                  <a:schemeClr val="tx2"/>
                </a:solidFill>
                <a:latin typeface="Arial Narrow" pitchFamily="34" charset="0"/>
              </a:rPr>
              <a:t>La demande en eau d’irrigation est globalement traitée en priorité pour les </a:t>
            </a:r>
            <a:r>
              <a:rPr lang="fr-FR" sz="2000" b="1" dirty="0" smtClean="0">
                <a:solidFill>
                  <a:srgbClr val="C00000"/>
                </a:solidFill>
                <a:latin typeface="Arial Narrow" pitchFamily="34" charset="0"/>
              </a:rPr>
              <a:t>GPI</a:t>
            </a:r>
            <a:r>
              <a:rPr lang="fr-FR" sz="1800" b="1" dirty="0" smtClean="0">
                <a:solidFill>
                  <a:srgbClr val="C00000"/>
                </a:solidFill>
                <a:latin typeface="Arial Narrow" pitchFamily="34" charset="0"/>
              </a:rPr>
              <a:t> </a:t>
            </a:r>
            <a:r>
              <a:rPr lang="fr-FR" sz="1800" b="1" dirty="0" smtClean="0">
                <a:solidFill>
                  <a:schemeClr val="tx2"/>
                </a:solidFill>
                <a:latin typeface="Arial Narrow" pitchFamily="34" charset="0"/>
              </a:rPr>
              <a:t>avec l’objectif de satisfaire les superficies équipées irrigables existantes ou en cours de construction, puis éventuellement de nouveaux périmètres. Ceci, dans un contexte où la gestion socio-institutionnelle et la performance agro-économique du modèle « grande hydraulique gérée par l’Etat » n’a pas fait ses preuves jusqu’à présent, faute de dotation en eau au premier chef, mais pas seulement.</a:t>
            </a:r>
          </a:p>
          <a:p>
            <a:pPr lvl="0">
              <a:buNone/>
            </a:pPr>
            <a:endParaRPr lang="fr-FR" sz="800" b="1" dirty="0" smtClean="0">
              <a:solidFill>
                <a:schemeClr val="tx2"/>
              </a:solidFill>
              <a:latin typeface="Arial Narrow" pitchFamily="34" charset="0"/>
            </a:endParaRPr>
          </a:p>
          <a:p>
            <a:pPr lvl="0">
              <a:buFont typeface="Wingdings" pitchFamily="2" charset="2"/>
              <a:buChar char="Ø"/>
            </a:pPr>
            <a:r>
              <a:rPr lang="fr-FR" sz="1800" b="1" dirty="0" smtClean="0">
                <a:solidFill>
                  <a:schemeClr val="tx2"/>
                </a:solidFill>
                <a:latin typeface="Arial Narrow" pitchFamily="34" charset="0"/>
              </a:rPr>
              <a:t>La</a:t>
            </a:r>
            <a:r>
              <a:rPr lang="fr-FR" sz="2000" b="1" dirty="0" smtClean="0">
                <a:solidFill>
                  <a:srgbClr val="C00000"/>
                </a:solidFill>
                <a:latin typeface="Arial Narrow" pitchFamily="34" charset="0"/>
              </a:rPr>
              <a:t> PMH </a:t>
            </a:r>
            <a:r>
              <a:rPr lang="fr-FR" sz="1800" b="1" dirty="0" smtClean="0">
                <a:solidFill>
                  <a:schemeClr val="tx2"/>
                </a:solidFill>
                <a:latin typeface="Arial Narrow" pitchFamily="34" charset="0"/>
              </a:rPr>
              <a:t>est servie en dernier ressort comme une variable d’ajustement des ressources mobilisables résiduelles estimées disponibles, dans un contexte où : </a:t>
            </a:r>
          </a:p>
          <a:p>
            <a:pPr lvl="1">
              <a:buFont typeface="Wingdings" pitchFamily="2" charset="2"/>
              <a:buChar char="q"/>
            </a:pPr>
            <a:r>
              <a:rPr lang="fr-FR" sz="1800" b="1" i="1" dirty="0" smtClean="0">
                <a:solidFill>
                  <a:schemeClr val="tx2"/>
                </a:solidFill>
                <a:latin typeface="Arial Narrow" pitchFamily="34" charset="0"/>
              </a:rPr>
              <a:t>Elle est fortement consommatrice d’eau souterraine de manière non contrôlée et difficilement contrôlable actuellement.</a:t>
            </a:r>
          </a:p>
          <a:p>
            <a:pPr lvl="1">
              <a:buFont typeface="Wingdings" pitchFamily="2" charset="2"/>
              <a:buChar char="q"/>
            </a:pPr>
            <a:r>
              <a:rPr lang="fr-FR" sz="1800" b="1" i="1" dirty="0" smtClean="0">
                <a:solidFill>
                  <a:schemeClr val="tx2"/>
                </a:solidFill>
                <a:latin typeface="Arial Narrow" pitchFamily="34" charset="0"/>
              </a:rPr>
              <a:t>La connaissance des superficies irriguées n’est pas consolidée.</a:t>
            </a:r>
          </a:p>
          <a:p>
            <a:pPr lvl="1">
              <a:buFont typeface="Wingdings" pitchFamily="2" charset="2"/>
              <a:buChar char="q"/>
            </a:pPr>
            <a:r>
              <a:rPr lang="fr-FR" sz="1800" b="1" i="1" dirty="0" smtClean="0">
                <a:solidFill>
                  <a:schemeClr val="tx2"/>
                </a:solidFill>
                <a:latin typeface="Arial Narrow" pitchFamily="34" charset="0"/>
              </a:rPr>
              <a:t>On manque de normes réalistes de référence sur les consommations effectives.</a:t>
            </a:r>
          </a:p>
          <a:p>
            <a:pPr lvl="1">
              <a:buFont typeface="Wingdings" pitchFamily="2" charset="2"/>
              <a:buChar char="q"/>
            </a:pPr>
            <a:r>
              <a:rPr lang="fr-FR" sz="1800" b="1" i="1" dirty="0" smtClean="0">
                <a:solidFill>
                  <a:schemeClr val="tx2"/>
                </a:solidFill>
                <a:latin typeface="Arial Narrow" pitchFamily="34" charset="0"/>
              </a:rPr>
              <a:t>La stratégie actuelle des irrigants et leur profil socio-économique reste mal connus pour permettre une prospective évolutive d’avenir.</a:t>
            </a:r>
          </a:p>
          <a:p>
            <a:pPr lvl="1">
              <a:buFont typeface="Wingdings" pitchFamily="2" charset="2"/>
              <a:buChar char="q"/>
            </a:pPr>
            <a:r>
              <a:rPr lang="fr-FR" sz="1800" b="1" i="1" dirty="0" smtClean="0">
                <a:solidFill>
                  <a:schemeClr val="tx2"/>
                </a:solidFill>
                <a:latin typeface="Arial Narrow" pitchFamily="34" charset="0"/>
              </a:rPr>
              <a:t>L’Etat continue à encourager le développement de systèmes d’irrigation plus ou moins économes d’eau via sa politique de subventions à l‘agriculture.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3"/>
            <a:ext cx="8229600" cy="500066"/>
          </a:xfrm>
        </p:spPr>
        <p:txBody>
          <a:bodyPr/>
          <a:lstStyle/>
          <a:p>
            <a:pPr algn="ctr"/>
            <a:r>
              <a:rPr lang="fr-FR" sz="2400" b="1" dirty="0" smtClean="0">
                <a:solidFill>
                  <a:srgbClr val="C00000"/>
                </a:solidFill>
              </a:rPr>
              <a:t>Conclusion de l’audit (suite et fin)</a:t>
            </a:r>
            <a:endParaRPr lang="fr-FR" sz="2400" b="1" dirty="0">
              <a:solidFill>
                <a:srgbClr val="C00000"/>
              </a:solidFill>
            </a:endParaRPr>
          </a:p>
        </p:txBody>
      </p:sp>
      <p:sp>
        <p:nvSpPr>
          <p:cNvPr id="3" name="Espace réservé du contenu 2"/>
          <p:cNvSpPr>
            <a:spLocks noGrp="1"/>
          </p:cNvSpPr>
          <p:nvPr>
            <p:ph idx="1"/>
          </p:nvPr>
        </p:nvSpPr>
        <p:spPr>
          <a:xfrm>
            <a:off x="457200" y="1214422"/>
            <a:ext cx="8229600" cy="5643578"/>
          </a:xfrm>
        </p:spPr>
        <p:txBody>
          <a:bodyPr/>
          <a:lstStyle/>
          <a:p>
            <a:pPr>
              <a:buFont typeface="Wingdings" pitchFamily="2" charset="2"/>
              <a:buChar char="Ø"/>
            </a:pPr>
            <a:r>
              <a:rPr lang="fr-FR" sz="1800" b="1" dirty="0" smtClean="0">
                <a:solidFill>
                  <a:schemeClr val="tx2"/>
                </a:solidFill>
                <a:effectLst>
                  <a:outerShdw blurRad="38100" dist="38100" dir="2700000" algn="tl">
                    <a:srgbClr val="000000">
                      <a:alpha val="43137"/>
                    </a:srgbClr>
                  </a:outerShdw>
                </a:effectLst>
                <a:latin typeface="+mj-lt"/>
              </a:rPr>
              <a:t>AU PLAN DES MÉTHODES ET OUTILS DE PLANIFICATION EN MATIERE D’IDENTIFICATION ET L’ESTIMATION DE LA DEMANDE EN EAU D’IRRIGATION, ON PEUT RETENIR EN RÉSUMÉ LES ÉLÉMENTS LIMITANT SUIVANTS:</a:t>
            </a:r>
          </a:p>
          <a:p>
            <a:pPr lvl="1">
              <a:buFont typeface="Wingdings" pitchFamily="2" charset="2"/>
              <a:buChar char="ü"/>
            </a:pPr>
            <a:r>
              <a:rPr lang="fr-FR" sz="1800" b="1" dirty="0" smtClean="0">
                <a:solidFill>
                  <a:schemeClr val="tx2"/>
                </a:solidFill>
                <a:latin typeface="+mj-lt"/>
              </a:rPr>
              <a:t>Des années de base non consolidées : superficies, systèmes irrigation/culturaux, dotations/besoins  …</a:t>
            </a:r>
          </a:p>
          <a:p>
            <a:pPr lvl="1">
              <a:buFont typeface="Wingdings" pitchFamily="2" charset="2"/>
              <a:buChar char="ü"/>
            </a:pPr>
            <a:r>
              <a:rPr lang="fr-FR" sz="1800" b="1" dirty="0" smtClean="0">
                <a:solidFill>
                  <a:schemeClr val="tx2"/>
                </a:solidFill>
                <a:latin typeface="+mj-lt"/>
              </a:rPr>
              <a:t>Manque de véritables scénarios prospectifs différenciés  ou insuffisamment développés.</a:t>
            </a:r>
          </a:p>
          <a:p>
            <a:pPr lvl="1">
              <a:buFont typeface="Wingdings" pitchFamily="2" charset="2"/>
              <a:buChar char="ü"/>
            </a:pPr>
            <a:r>
              <a:rPr lang="fr-FR" sz="1800" b="1" dirty="0" smtClean="0">
                <a:solidFill>
                  <a:schemeClr val="tx2"/>
                </a:solidFill>
                <a:latin typeface="+mj-lt"/>
              </a:rPr>
              <a:t>Des objectifs de projection du sous-secteur GPI trop systématiques.</a:t>
            </a:r>
          </a:p>
          <a:p>
            <a:pPr lvl="1">
              <a:buFont typeface="Wingdings" pitchFamily="2" charset="2"/>
              <a:buChar char="ü"/>
            </a:pPr>
            <a:r>
              <a:rPr lang="fr-FR" sz="1800" b="1" dirty="0" smtClean="0">
                <a:solidFill>
                  <a:schemeClr val="tx2"/>
                </a:solidFill>
                <a:latin typeface="+mj-lt"/>
              </a:rPr>
              <a:t>Un manque de critères, paramètres et variables pour la projection du sous-secteur de la PMH.</a:t>
            </a:r>
          </a:p>
          <a:p>
            <a:pPr lvl="1">
              <a:buFont typeface="Wingdings" pitchFamily="2" charset="2"/>
              <a:buChar char="ü"/>
            </a:pPr>
            <a:r>
              <a:rPr lang="fr-FR" sz="1800" b="1" dirty="0" smtClean="0">
                <a:solidFill>
                  <a:schemeClr val="tx2"/>
                </a:solidFill>
                <a:latin typeface="+mj-lt"/>
              </a:rPr>
              <a:t>Un manque de prise en compte des aspects coûts/ VA/ effets, et impacts agro-économiques et socio-économiques des sous-secteurs GPI et PMH pour la planification stratégique de leur demande en eau respective.</a:t>
            </a:r>
          </a:p>
          <a:p>
            <a:pPr lvl="1">
              <a:buFont typeface="Wingdings" pitchFamily="2" charset="2"/>
              <a:buChar char="ü"/>
            </a:pPr>
            <a:r>
              <a:rPr lang="fr-FR" sz="1800" b="1" dirty="0" smtClean="0">
                <a:solidFill>
                  <a:schemeClr val="tx2"/>
                </a:solidFill>
                <a:latin typeface="+mj-lt"/>
              </a:rPr>
              <a:t>La limite du principe méthodologique général de l’approche de la « demande » par le rationnement à posteriori et par l’offre disponible restante.</a:t>
            </a:r>
          </a:p>
          <a:p>
            <a:pPr lvl="1">
              <a:buFont typeface="Wingdings" pitchFamily="2" charset="2"/>
              <a:buChar char="ü"/>
            </a:pPr>
            <a:r>
              <a:rPr lang="fr-FR" sz="1800" b="1" dirty="0" smtClean="0">
                <a:solidFill>
                  <a:schemeClr val="tx2"/>
                </a:solidFill>
                <a:latin typeface="+mj-lt"/>
              </a:rPr>
              <a:t>Le manque d’objectifs et de recommandations d’amélioration des données/variables de base, des outils et des méthodes</a:t>
            </a:r>
          </a:p>
          <a:p>
            <a:pPr>
              <a:buNone/>
            </a:pPr>
            <a:endParaRPr lang="fr-FR"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1428760"/>
          </a:xfrm>
        </p:spPr>
        <p:txBody>
          <a:bodyPr/>
          <a:lstStyle/>
          <a:p>
            <a:pPr algn="ctr"/>
            <a:r>
              <a:rPr lang="fr-FR" sz="2400" b="1" dirty="0" smtClean="0">
                <a:solidFill>
                  <a:srgbClr val="C00000"/>
                </a:solidFill>
              </a:rPr>
              <a:t>3 - LES REFERENTIELS STATISTIQUES AGRICOLES ET HYDRAULIQUES DISPONIBLES POUR L’APPROCHE DE LA DEMANDE ACTUELLE EN EAU D’IRRIGATION</a:t>
            </a:r>
            <a:endParaRPr lang="fr-FR" sz="2400" b="1" dirty="0">
              <a:solidFill>
                <a:srgbClr val="C00000"/>
              </a:solidFill>
            </a:endParaRPr>
          </a:p>
        </p:txBody>
      </p:sp>
      <p:sp>
        <p:nvSpPr>
          <p:cNvPr id="3" name="Espace réservé du contenu 2"/>
          <p:cNvSpPr>
            <a:spLocks noGrp="1"/>
          </p:cNvSpPr>
          <p:nvPr>
            <p:ph idx="1"/>
          </p:nvPr>
        </p:nvSpPr>
        <p:spPr>
          <a:xfrm>
            <a:off x="457200" y="2500307"/>
            <a:ext cx="8229600" cy="3824295"/>
          </a:xfrm>
        </p:spPr>
        <p:txBody>
          <a:bodyPr/>
          <a:lstStyle/>
          <a:p>
            <a:pPr>
              <a:buFont typeface="Wingdings" pitchFamily="2" charset="2"/>
              <a:buChar char="q"/>
            </a:pPr>
            <a:r>
              <a:rPr lang="fr-CH" sz="2400" b="1" cap="small" dirty="0" smtClean="0">
                <a:solidFill>
                  <a:schemeClr val="tx2"/>
                </a:solidFill>
                <a:latin typeface="+mj-lt"/>
              </a:rPr>
              <a:t>Le Recensement Général de l’Agriculture (RGA) 2001	</a:t>
            </a:r>
            <a:endParaRPr lang="fr-FR" sz="2400" b="1" cap="small" dirty="0" smtClean="0">
              <a:solidFill>
                <a:schemeClr val="tx2"/>
              </a:solidFill>
              <a:latin typeface="+mj-lt"/>
            </a:endParaRPr>
          </a:p>
          <a:p>
            <a:pPr>
              <a:buFont typeface="Wingdings" pitchFamily="2" charset="2"/>
              <a:buChar char="q"/>
            </a:pPr>
            <a:r>
              <a:rPr lang="fr-CH" sz="2400" b="1" cap="small" dirty="0" smtClean="0">
                <a:solidFill>
                  <a:schemeClr val="tx2"/>
                </a:solidFill>
                <a:latin typeface="+mj-lt"/>
              </a:rPr>
              <a:t>Les Séries B 2000/2001 – 2006/2007 des statistiques agricoles</a:t>
            </a:r>
            <a:endParaRPr lang="fr-FR" sz="2400" b="1" cap="small" dirty="0" smtClean="0">
              <a:solidFill>
                <a:schemeClr val="tx2"/>
              </a:solidFill>
              <a:latin typeface="+mj-lt"/>
            </a:endParaRPr>
          </a:p>
          <a:p>
            <a:pPr>
              <a:buFont typeface="Wingdings" pitchFamily="2" charset="2"/>
              <a:buChar char="q"/>
            </a:pPr>
            <a:r>
              <a:rPr lang="fr-CH" sz="2400" b="1" cap="small" dirty="0" smtClean="0">
                <a:solidFill>
                  <a:schemeClr val="tx2"/>
                </a:solidFill>
                <a:latin typeface="+mj-lt"/>
              </a:rPr>
              <a:t>Les données sur les Grands Périmètres Irrigués (GPI)</a:t>
            </a:r>
            <a:endParaRPr lang="fr-FR" sz="2400" b="1" cap="small" dirty="0" smtClean="0">
              <a:solidFill>
                <a:schemeClr val="tx2"/>
              </a:solidFill>
              <a:latin typeface="+mj-lt"/>
            </a:endParaRPr>
          </a:p>
          <a:p>
            <a:pPr>
              <a:buFont typeface="Wingdings" pitchFamily="2" charset="2"/>
              <a:buChar char="q"/>
            </a:pPr>
            <a:r>
              <a:rPr lang="fr-CH" sz="2400" b="1" cap="small" dirty="0" smtClean="0">
                <a:solidFill>
                  <a:schemeClr val="tx2"/>
                </a:solidFill>
                <a:latin typeface="+mj-lt"/>
              </a:rPr>
              <a:t>Les statistiques de la Petite et Moyenne Hydraulique (PMH) de la DHA</a:t>
            </a:r>
          </a:p>
          <a:p>
            <a:pPr lvl="1">
              <a:buFont typeface="Wingdings" pitchFamily="2" charset="2"/>
              <a:buChar char="Ø"/>
            </a:pPr>
            <a:r>
              <a:rPr lang="fr-FR" sz="2000" b="1" cap="small" dirty="0" smtClean="0">
                <a:solidFill>
                  <a:schemeClr val="tx2"/>
                </a:solidFill>
                <a:latin typeface="+mj-lt"/>
              </a:rPr>
              <a:t>Les statistiques annuelles des DHW</a:t>
            </a:r>
          </a:p>
          <a:p>
            <a:pPr lvl="1">
              <a:buFont typeface="Wingdings" pitchFamily="2" charset="2"/>
              <a:buChar char="Ø"/>
            </a:pPr>
            <a:r>
              <a:rPr lang="fr-FR" sz="2000" b="1" cap="small" dirty="0" smtClean="0">
                <a:solidFill>
                  <a:schemeClr val="tx2"/>
                </a:solidFill>
                <a:latin typeface="+mj-lt"/>
              </a:rPr>
              <a:t>L’Etude d’inventaire et de développement de la PMH et ses résultats attendus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5"/>
            <a:ext cx="8229600" cy="500066"/>
          </a:xfrm>
        </p:spPr>
        <p:txBody>
          <a:bodyPr/>
          <a:lstStyle/>
          <a:p>
            <a:pPr algn="ctr"/>
            <a:r>
              <a:rPr lang="fr-FR" sz="2400" b="1" dirty="0" smtClean="0">
                <a:solidFill>
                  <a:srgbClr val="C00000"/>
                </a:solidFill>
              </a:rPr>
              <a:t>Les statistiques agricoles : </a:t>
            </a:r>
            <a:r>
              <a:rPr lang="fr-FR" sz="2400" b="1" dirty="0" smtClean="0">
                <a:solidFill>
                  <a:srgbClr val="C00000"/>
                </a:solidFill>
              </a:rPr>
              <a:t>le RGA 2001</a:t>
            </a:r>
            <a:endParaRPr lang="fr-FR" sz="2400" b="1" dirty="0">
              <a:solidFill>
                <a:srgbClr val="C00000"/>
              </a:solidFill>
            </a:endParaRPr>
          </a:p>
        </p:txBody>
      </p:sp>
      <p:pic>
        <p:nvPicPr>
          <p:cNvPr id="8194" name="Picture 2"/>
          <p:cNvPicPr>
            <a:picLocks noGrp="1" noChangeAspect="1" noChangeArrowheads="1"/>
          </p:cNvPicPr>
          <p:nvPr>
            <p:ph idx="1"/>
          </p:nvPr>
        </p:nvPicPr>
        <p:blipFill>
          <a:blip r:embed="rId2"/>
          <a:srcRect/>
          <a:stretch>
            <a:fillRect/>
          </a:stretch>
        </p:blipFill>
        <p:spPr bwMode="auto">
          <a:xfrm>
            <a:off x="0" y="1000108"/>
            <a:ext cx="8786842" cy="2357454"/>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a:srcRect/>
          <a:stretch>
            <a:fillRect/>
          </a:stretch>
        </p:blipFill>
        <p:spPr bwMode="auto">
          <a:xfrm>
            <a:off x="428596" y="2857496"/>
            <a:ext cx="8286808" cy="4000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346" y="0"/>
            <a:ext cx="4489483" cy="68580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3643306" y="0"/>
            <a:ext cx="5940425" cy="341312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3643306" y="3214686"/>
            <a:ext cx="5940425" cy="379571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500065"/>
          </a:xfrm>
        </p:spPr>
        <p:txBody>
          <a:bodyPr/>
          <a:lstStyle/>
          <a:p>
            <a:pPr algn="ctr"/>
            <a:r>
              <a:rPr lang="fr-FR" sz="2400" b="1" dirty="0" smtClean="0">
                <a:solidFill>
                  <a:srgbClr val="C00000"/>
                </a:solidFill>
              </a:rPr>
              <a:t>Les statistiques agricoles : </a:t>
            </a:r>
            <a:r>
              <a:rPr lang="fr-FR" sz="2400" b="1" dirty="0" smtClean="0">
                <a:solidFill>
                  <a:srgbClr val="C00000"/>
                </a:solidFill>
              </a:rPr>
              <a:t>les </a:t>
            </a:r>
            <a:r>
              <a:rPr lang="fr-FR" sz="2400" b="1" dirty="0" smtClean="0">
                <a:solidFill>
                  <a:srgbClr val="C00000"/>
                </a:solidFill>
              </a:rPr>
              <a:t>Séries B</a:t>
            </a:r>
            <a:endParaRPr lang="fr-FR" sz="2400" b="1" dirty="0">
              <a:solidFill>
                <a:srgbClr val="C00000"/>
              </a:solidFill>
            </a:endParaRPr>
          </a:p>
        </p:txBody>
      </p:sp>
      <p:pic>
        <p:nvPicPr>
          <p:cNvPr id="10243" name="Picture 3"/>
          <p:cNvPicPr>
            <a:picLocks noChangeAspect="1" noChangeArrowheads="1"/>
          </p:cNvPicPr>
          <p:nvPr/>
        </p:nvPicPr>
        <p:blipFill>
          <a:blip r:embed="rId2"/>
          <a:srcRect/>
          <a:stretch>
            <a:fillRect/>
          </a:stretch>
        </p:blipFill>
        <p:spPr bwMode="auto">
          <a:xfrm>
            <a:off x="-428660" y="928670"/>
            <a:ext cx="5429288" cy="592933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3"/>
          <a:srcRect/>
          <a:stretch>
            <a:fillRect/>
          </a:stretch>
        </p:blipFill>
        <p:spPr bwMode="auto">
          <a:xfrm>
            <a:off x="4572000" y="1000108"/>
            <a:ext cx="5816599"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 y="0"/>
            <a:ext cx="4786314" cy="68580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357687" y="0"/>
            <a:ext cx="5000660"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357188"/>
            <a:ext cx="8229600" cy="428625"/>
          </a:xfrm>
        </p:spPr>
        <p:txBody>
          <a:bodyPr/>
          <a:lstStyle/>
          <a:p>
            <a:pPr algn="ctr"/>
            <a:r>
              <a:rPr lang="fr-FR" sz="2400" b="1" dirty="0" smtClean="0">
                <a:solidFill>
                  <a:srgbClr val="C00000"/>
                </a:solidFill>
              </a:rPr>
              <a:t>LES STATISTIQUES DES GPI</a:t>
            </a:r>
            <a:endParaRPr lang="fr-FR" sz="2400" b="1" dirty="0">
              <a:solidFill>
                <a:srgbClr val="C00000"/>
              </a:solidFill>
            </a:endParaRPr>
          </a:p>
        </p:txBody>
      </p:sp>
      <p:pic>
        <p:nvPicPr>
          <p:cNvPr id="12290" name="Picture 2"/>
          <p:cNvPicPr>
            <a:picLocks noChangeAspect="1" noChangeArrowheads="1"/>
          </p:cNvPicPr>
          <p:nvPr/>
        </p:nvPicPr>
        <p:blipFill>
          <a:blip r:embed="rId2"/>
          <a:srcRect/>
          <a:stretch>
            <a:fillRect/>
          </a:stretch>
        </p:blipFill>
        <p:spPr bwMode="auto">
          <a:xfrm>
            <a:off x="214282" y="785794"/>
            <a:ext cx="8715436" cy="3640137"/>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214282" y="4429132"/>
            <a:ext cx="8715436" cy="24288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00109"/>
            <a:ext cx="8229600" cy="785818"/>
          </a:xfrm>
        </p:spPr>
        <p:txBody>
          <a:bodyPr/>
          <a:lstStyle/>
          <a:p>
            <a:pPr algn="ctr"/>
            <a:r>
              <a:rPr lang="fr-FR" sz="3200" b="1" dirty="0" smtClean="0">
                <a:solidFill>
                  <a:srgbClr val="C00000"/>
                </a:solidFill>
                <a:latin typeface="Arial Narrow" pitchFamily="34" charset="0"/>
              </a:rPr>
              <a:t>Contenu des Annexes</a:t>
            </a:r>
            <a:endParaRPr lang="fr-FR" sz="3200" dirty="0"/>
          </a:p>
        </p:txBody>
      </p:sp>
      <p:sp>
        <p:nvSpPr>
          <p:cNvPr id="3" name="Espace réservé du contenu 2"/>
          <p:cNvSpPr>
            <a:spLocks noGrp="1"/>
          </p:cNvSpPr>
          <p:nvPr>
            <p:ph idx="1"/>
          </p:nvPr>
        </p:nvSpPr>
        <p:spPr>
          <a:xfrm>
            <a:off x="457200" y="2143116"/>
            <a:ext cx="8229600" cy="4181484"/>
          </a:xfrm>
        </p:spPr>
        <p:txBody>
          <a:bodyPr/>
          <a:lstStyle/>
          <a:p>
            <a:pPr>
              <a:buFont typeface="Wingdings" pitchFamily="2" charset="2"/>
              <a:buChar char="v"/>
            </a:pPr>
            <a:r>
              <a:rPr lang="fr-FR" b="1" dirty="0" smtClean="0">
                <a:solidFill>
                  <a:schemeClr val="tx2"/>
                </a:solidFill>
                <a:latin typeface="+mj-lt"/>
              </a:rPr>
              <a:t>Lexique et définitions</a:t>
            </a:r>
          </a:p>
          <a:p>
            <a:pPr>
              <a:buFont typeface="Wingdings" pitchFamily="2" charset="2"/>
              <a:buChar char="v"/>
            </a:pPr>
            <a:r>
              <a:rPr lang="fr-FR" b="1" dirty="0" smtClean="0">
                <a:solidFill>
                  <a:schemeClr val="tx2"/>
                </a:solidFill>
                <a:latin typeface="+mj-lt"/>
              </a:rPr>
              <a:t>Cadrage historique de l’irrigation en Algérie</a:t>
            </a:r>
          </a:p>
          <a:p>
            <a:pPr lvl="1">
              <a:buFont typeface="Wingdings" pitchFamily="2" charset="2"/>
              <a:buChar char="Ø"/>
            </a:pPr>
            <a:r>
              <a:rPr lang="fr-FR" b="1" dirty="0" smtClean="0">
                <a:solidFill>
                  <a:schemeClr val="tx2"/>
                </a:solidFill>
                <a:latin typeface="Arial Narrow" pitchFamily="34" charset="0"/>
              </a:rPr>
              <a:t>Irrigations antiques, tribales et arabo-andalouses</a:t>
            </a:r>
          </a:p>
          <a:p>
            <a:pPr lvl="1">
              <a:buFont typeface="Wingdings" pitchFamily="2" charset="2"/>
              <a:buChar char="Ø"/>
            </a:pPr>
            <a:r>
              <a:rPr lang="fr-FR" b="1" dirty="0" smtClean="0">
                <a:solidFill>
                  <a:schemeClr val="tx2"/>
                </a:solidFill>
                <a:latin typeface="Arial Narrow" pitchFamily="34" charset="0"/>
              </a:rPr>
              <a:t>Politique d’irrigation coloniale</a:t>
            </a:r>
          </a:p>
          <a:p>
            <a:pPr lvl="1">
              <a:buFont typeface="Wingdings" pitchFamily="2" charset="2"/>
              <a:buChar char="Ø"/>
            </a:pPr>
            <a:r>
              <a:rPr lang="fr-FR" b="1" dirty="0" smtClean="0">
                <a:solidFill>
                  <a:schemeClr val="tx2"/>
                </a:solidFill>
                <a:latin typeface="Arial Narrow" pitchFamily="34" charset="0"/>
              </a:rPr>
              <a:t>La politique hydro-agricole de l’Algérie indépendante</a:t>
            </a:r>
          </a:p>
          <a:p>
            <a:pPr>
              <a:buFont typeface="Wingdings" pitchFamily="2" charset="2"/>
              <a:buChar char="v"/>
            </a:pPr>
            <a:r>
              <a:rPr lang="fr-FR" b="1" dirty="0" smtClean="0">
                <a:solidFill>
                  <a:schemeClr val="tx2"/>
                </a:solidFill>
                <a:latin typeface="+mj-lt"/>
              </a:rPr>
              <a:t>Hiérarchisation des systèmes d’irrigation</a:t>
            </a:r>
          </a:p>
          <a:p>
            <a:pPr>
              <a:buFont typeface="Wingdings" pitchFamily="2" charset="2"/>
              <a:buChar char="v"/>
            </a:pPr>
            <a:r>
              <a:rPr lang="fr-FR" b="1" dirty="0" smtClean="0">
                <a:solidFill>
                  <a:schemeClr val="tx2"/>
                </a:solidFill>
                <a:latin typeface="+mj-lt"/>
              </a:rPr>
              <a:t>Tableaux </a:t>
            </a:r>
          </a:p>
          <a:p>
            <a:pPr>
              <a:buFont typeface="Wingdings" pitchFamily="2" charset="2"/>
              <a:buChar char="v"/>
            </a:pPr>
            <a:r>
              <a:rPr lang="fr-FR" b="1" dirty="0" smtClean="0">
                <a:solidFill>
                  <a:schemeClr val="tx2"/>
                </a:solidFill>
                <a:latin typeface="+mj-lt"/>
              </a:rPr>
              <a:t>Critères d’attribution des subventions FNRDA et FNDIA</a:t>
            </a:r>
            <a:endParaRPr lang="fr-FR" b="1" dirty="0">
              <a:solidFill>
                <a:schemeClr val="tx2"/>
              </a:solidFill>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642942"/>
          </a:xfrm>
        </p:spPr>
        <p:txBody>
          <a:bodyPr/>
          <a:lstStyle/>
          <a:p>
            <a:pPr algn="ctr"/>
            <a:r>
              <a:rPr lang="fr-FR" sz="2400" b="1" dirty="0" smtClean="0">
                <a:solidFill>
                  <a:srgbClr val="C00000"/>
                </a:solidFill>
              </a:rPr>
              <a:t>LES STATISTIQUES DES GPI (suite)</a:t>
            </a:r>
            <a:endParaRPr lang="fr-FR" sz="2400" b="1" dirty="0">
              <a:solidFill>
                <a:srgbClr val="C00000"/>
              </a:solidFill>
            </a:endParaRPr>
          </a:p>
        </p:txBody>
      </p:sp>
      <p:sp>
        <p:nvSpPr>
          <p:cNvPr id="6" name="Espace réservé du contenu 5"/>
          <p:cNvSpPr>
            <a:spLocks noGrp="1"/>
          </p:cNvSpPr>
          <p:nvPr>
            <p:ph idx="1"/>
          </p:nvPr>
        </p:nvSpPr>
        <p:spPr>
          <a:xfrm>
            <a:off x="285720" y="928670"/>
            <a:ext cx="8715436" cy="5715040"/>
          </a:xfrm>
        </p:spPr>
        <p:txBody>
          <a:bodyPr/>
          <a:lstStyle/>
          <a:p>
            <a:pPr>
              <a:buNone/>
            </a:pPr>
            <a:r>
              <a:rPr lang="fr-FR" sz="1800" dirty="0" smtClean="0">
                <a:latin typeface="+mj-lt"/>
              </a:rPr>
              <a:t> </a:t>
            </a:r>
            <a:endParaRPr lang="fr-FR" sz="1800" dirty="0" smtClean="0">
              <a:latin typeface="+mj-lt"/>
            </a:endParaRPr>
          </a:p>
          <a:p>
            <a:pPr>
              <a:buNone/>
            </a:pPr>
            <a:endParaRPr lang="fr-FR" sz="1800" dirty="0" smtClean="0">
              <a:latin typeface="+mj-lt"/>
            </a:endParaRPr>
          </a:p>
          <a:p>
            <a:pPr algn="ctr">
              <a:buNone/>
            </a:pPr>
            <a:r>
              <a:rPr lang="fr-FR" sz="1800" b="1" dirty="0" smtClean="0">
                <a:solidFill>
                  <a:srgbClr val="FF3300"/>
                </a:solidFill>
                <a:latin typeface="+mj-lt"/>
              </a:rPr>
              <a:t>PROGRAMMES DE REHABILITATION ET DE NOUVEAUX PERIMETRES</a:t>
            </a:r>
            <a:endParaRPr lang="fr-FR" sz="1800" b="1" dirty="0" smtClean="0">
              <a:solidFill>
                <a:srgbClr val="FF3300"/>
              </a:solidFill>
              <a:latin typeface="+mj-lt"/>
            </a:endParaRPr>
          </a:p>
          <a:p>
            <a:pPr>
              <a:buFont typeface="Wingdings" pitchFamily="2" charset="2"/>
              <a:buChar char="§"/>
            </a:pPr>
            <a:r>
              <a:rPr lang="fr-FR" sz="1800" b="1" dirty="0" smtClean="0">
                <a:solidFill>
                  <a:schemeClr val="tx2"/>
                </a:solidFill>
                <a:latin typeface="+mj-lt"/>
              </a:rPr>
              <a:t>19 </a:t>
            </a:r>
            <a:r>
              <a:rPr lang="fr-FR" sz="1800" b="1" dirty="0" smtClean="0">
                <a:solidFill>
                  <a:schemeClr val="tx2"/>
                </a:solidFill>
                <a:latin typeface="+mj-lt"/>
              </a:rPr>
              <a:t>projets de nouveaux périmètres étudiés pour une superficie totale étudiée de 262 99 ha.</a:t>
            </a:r>
          </a:p>
          <a:p>
            <a:pPr>
              <a:buFont typeface="Wingdings" pitchFamily="2" charset="2"/>
              <a:buChar char="§"/>
            </a:pPr>
            <a:r>
              <a:rPr lang="fr-FR" sz="1800" b="1" dirty="0" smtClean="0">
                <a:solidFill>
                  <a:schemeClr val="tx2"/>
                </a:solidFill>
                <a:latin typeface="+mj-lt"/>
              </a:rPr>
              <a:t> </a:t>
            </a:r>
            <a:r>
              <a:rPr lang="fr-FR" sz="1800" b="1" dirty="0" smtClean="0">
                <a:solidFill>
                  <a:schemeClr val="tx2"/>
                </a:solidFill>
                <a:latin typeface="+mj-lt"/>
              </a:rPr>
              <a:t>Superficie </a:t>
            </a:r>
            <a:r>
              <a:rPr lang="fr-FR" sz="1800" b="1" dirty="0" smtClean="0">
                <a:solidFill>
                  <a:schemeClr val="tx2"/>
                </a:solidFill>
                <a:latin typeface="+mj-lt"/>
              </a:rPr>
              <a:t>totale à équiper : 204 275 ha (10 750 ha en moyenne par périmètre avec des variations allant de 1 200 à 37 000 ha par périmètre</a:t>
            </a:r>
            <a:r>
              <a:rPr lang="fr-FR" sz="1800" b="1" dirty="0" smtClean="0">
                <a:solidFill>
                  <a:schemeClr val="tx2"/>
                </a:solidFill>
                <a:latin typeface="+mj-lt"/>
              </a:rPr>
              <a:t>)</a:t>
            </a:r>
            <a:endParaRPr lang="fr-FR" sz="1800" b="1" dirty="0" smtClean="0">
              <a:solidFill>
                <a:schemeClr val="tx2"/>
              </a:solidFill>
              <a:latin typeface="+mj-lt"/>
            </a:endParaRPr>
          </a:p>
          <a:p>
            <a:pPr>
              <a:buFont typeface="Wingdings" pitchFamily="2" charset="2"/>
              <a:buChar char="§"/>
            </a:pPr>
            <a:r>
              <a:rPr lang="fr-FR" sz="1800" b="1" dirty="0" smtClean="0">
                <a:solidFill>
                  <a:schemeClr val="tx2"/>
                </a:solidFill>
                <a:latin typeface="+mj-lt"/>
              </a:rPr>
              <a:t> </a:t>
            </a:r>
            <a:r>
              <a:rPr lang="fr-FR" sz="1800" b="1" dirty="0" smtClean="0">
                <a:solidFill>
                  <a:schemeClr val="tx2"/>
                </a:solidFill>
                <a:latin typeface="+mj-lt"/>
              </a:rPr>
              <a:t>Superficie </a:t>
            </a:r>
            <a:r>
              <a:rPr lang="fr-FR" sz="1800" b="1" dirty="0" smtClean="0">
                <a:solidFill>
                  <a:schemeClr val="tx2"/>
                </a:solidFill>
                <a:latin typeface="+mj-lt"/>
              </a:rPr>
              <a:t>totale irrigable : 199 324 ha (97,6% du total </a:t>
            </a:r>
            <a:r>
              <a:rPr lang="fr-FR" sz="1800" b="1" dirty="0" smtClean="0">
                <a:solidFill>
                  <a:schemeClr val="tx2"/>
                </a:solidFill>
                <a:latin typeface="+mj-lt"/>
              </a:rPr>
              <a:t>équipé)</a:t>
            </a:r>
            <a:endParaRPr lang="fr-FR" sz="1800" b="1" dirty="0" smtClean="0">
              <a:solidFill>
                <a:schemeClr val="tx2"/>
              </a:solidFill>
              <a:latin typeface="+mj-lt"/>
            </a:endParaRPr>
          </a:p>
          <a:p>
            <a:pPr>
              <a:buFont typeface="Wingdings" pitchFamily="2" charset="2"/>
              <a:buChar char="§"/>
            </a:pPr>
            <a:r>
              <a:rPr lang="fr-FR" sz="1800" b="1" dirty="0" smtClean="0">
                <a:solidFill>
                  <a:schemeClr val="tx2"/>
                </a:solidFill>
                <a:latin typeface="+mj-lt"/>
              </a:rPr>
              <a:t> </a:t>
            </a:r>
            <a:r>
              <a:rPr lang="fr-FR" sz="1800" b="1" dirty="0" smtClean="0">
                <a:solidFill>
                  <a:schemeClr val="tx2"/>
                </a:solidFill>
                <a:latin typeface="+mj-lt"/>
              </a:rPr>
              <a:t>Volume </a:t>
            </a:r>
            <a:r>
              <a:rPr lang="fr-FR" sz="1800" b="1" dirty="0" smtClean="0">
                <a:solidFill>
                  <a:schemeClr val="tx2"/>
                </a:solidFill>
                <a:latin typeface="+mj-lt"/>
              </a:rPr>
              <a:t>total à allouer : 1 385 Hm3, pour une allocation moyenne à l’hectare de 6 948 m3 (variations de 3 646 à 23 </a:t>
            </a:r>
            <a:r>
              <a:rPr lang="fr-FR" sz="1800" b="1" dirty="0" smtClean="0">
                <a:solidFill>
                  <a:schemeClr val="tx2"/>
                </a:solidFill>
                <a:latin typeface="+mj-lt"/>
              </a:rPr>
              <a:t>562 m3/ha)</a:t>
            </a:r>
            <a:endParaRPr lang="fr-FR" sz="1800" b="1" dirty="0" smtClean="0">
              <a:solidFill>
                <a:schemeClr val="tx2"/>
              </a:solidFill>
              <a:latin typeface="+mj-lt"/>
            </a:endParaRPr>
          </a:p>
          <a:p>
            <a:pPr>
              <a:buFont typeface="Wingdings" pitchFamily="2" charset="2"/>
              <a:buChar char="§"/>
            </a:pPr>
            <a:r>
              <a:rPr lang="fr-FR" sz="1800" b="1" dirty="0" smtClean="0">
                <a:solidFill>
                  <a:schemeClr val="tx2"/>
                </a:solidFill>
                <a:latin typeface="+mj-lt"/>
              </a:rPr>
              <a:t> </a:t>
            </a:r>
            <a:r>
              <a:rPr lang="fr-FR" sz="1800" b="1" dirty="0" smtClean="0">
                <a:solidFill>
                  <a:schemeClr val="tx2"/>
                </a:solidFill>
                <a:latin typeface="+mj-lt"/>
              </a:rPr>
              <a:t>Taux </a:t>
            </a:r>
            <a:r>
              <a:rPr lang="fr-FR" sz="1800" b="1" dirty="0" smtClean="0">
                <a:solidFill>
                  <a:schemeClr val="tx2"/>
                </a:solidFill>
                <a:latin typeface="+mj-lt"/>
              </a:rPr>
              <a:t>de rentabilité internes variant de 4% à 17</a:t>
            </a:r>
            <a:r>
              <a:rPr lang="fr-FR" sz="1800" b="1" dirty="0" smtClean="0">
                <a:solidFill>
                  <a:schemeClr val="tx2"/>
                </a:solidFill>
                <a:latin typeface="+mj-lt"/>
              </a:rPr>
              <a:t>%</a:t>
            </a:r>
          </a:p>
          <a:p>
            <a:pPr algn="ctr">
              <a:buNone/>
            </a:pPr>
            <a:r>
              <a:rPr lang="fr-FR" sz="1800" b="1" dirty="0" smtClean="0">
                <a:solidFill>
                  <a:srgbClr val="FF3300"/>
                </a:solidFill>
                <a:latin typeface="+mj-lt"/>
              </a:rPr>
              <a:t>BILAN PROJECTIF</a:t>
            </a:r>
          </a:p>
          <a:p>
            <a:pPr>
              <a:buFont typeface="Wingdings" pitchFamily="2" charset="2"/>
              <a:buChar char="Ø"/>
            </a:pPr>
            <a:r>
              <a:rPr lang="fr-FR" sz="1800" b="1" dirty="0" smtClean="0">
                <a:solidFill>
                  <a:srgbClr val="C00000"/>
                </a:solidFill>
                <a:latin typeface="+mj-lt"/>
              </a:rPr>
              <a:t>A terme </a:t>
            </a:r>
            <a:r>
              <a:rPr lang="fr-FR" sz="1800" b="1" dirty="0" smtClean="0">
                <a:solidFill>
                  <a:srgbClr val="C00000"/>
                </a:solidFill>
                <a:latin typeface="+mj-lt"/>
              </a:rPr>
              <a:t>un sous-secteur GPI de quelque 389 000 ha irrigables, avec une demande en allocation d’eau d’irrigation de quelque 2 980 Hm3 (sur une base minorée d’une moyenne globale de 8 390 m3/ha pour les superficies équipées actuelles et de 6 950 m3/ha pour les nouveaux périmètres).</a:t>
            </a:r>
          </a:p>
          <a:p>
            <a:pPr>
              <a:buNone/>
            </a:pPr>
            <a:endParaRPr lang="fr-FR" sz="18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57188" y="704850"/>
            <a:ext cx="8786812" cy="45719"/>
          </a:xfrm>
        </p:spPr>
        <p:txBody>
          <a:bodyPr/>
          <a:lstStyle/>
          <a:p>
            <a:r>
              <a:rPr lang="fr-CH" sz="2400" b="1" cap="small" dirty="0" smtClean="0">
                <a:solidFill>
                  <a:srgbClr val="C00000"/>
                </a:solidFill>
              </a:rPr>
              <a:t>Les statistiques de la </a:t>
            </a:r>
            <a:r>
              <a:rPr lang="fr-CH" sz="2400" b="1" cap="small" dirty="0" smtClean="0">
                <a:solidFill>
                  <a:srgbClr val="C00000"/>
                </a:solidFill>
              </a:rPr>
              <a:t>PMH </a:t>
            </a:r>
            <a:br>
              <a:rPr lang="fr-CH" sz="2400" b="1" cap="small" dirty="0" smtClean="0">
                <a:solidFill>
                  <a:srgbClr val="C00000"/>
                </a:solidFill>
              </a:rPr>
            </a:br>
            <a:r>
              <a:rPr lang="fr-CH" sz="2400" b="1" cap="small" dirty="0" smtClean="0">
                <a:solidFill>
                  <a:srgbClr val="C00000"/>
                </a:solidFill>
              </a:rPr>
              <a:t>des DHW/DHA</a:t>
            </a:r>
            <a:endParaRPr lang="fr-FR" sz="2400" dirty="0">
              <a:solidFill>
                <a:srgbClr val="C00000"/>
              </a:solidFill>
            </a:endParaRPr>
          </a:p>
        </p:txBody>
      </p:sp>
      <p:pic>
        <p:nvPicPr>
          <p:cNvPr id="13314" name="Picture 2"/>
          <p:cNvPicPr>
            <a:picLocks noChangeAspect="1" noChangeArrowheads="1"/>
          </p:cNvPicPr>
          <p:nvPr/>
        </p:nvPicPr>
        <p:blipFill>
          <a:blip r:embed="rId2"/>
          <a:srcRect/>
          <a:stretch>
            <a:fillRect/>
          </a:stretch>
        </p:blipFill>
        <p:spPr bwMode="auto">
          <a:xfrm>
            <a:off x="-428660" y="1071546"/>
            <a:ext cx="5000660" cy="4714908"/>
          </a:xfrm>
          <a:prstGeom prst="rect">
            <a:avLst/>
          </a:prstGeom>
          <a:noFill/>
          <a:ln w="9525">
            <a:noFill/>
            <a:miter lim="800000"/>
            <a:headEnd/>
            <a:tailEnd/>
          </a:ln>
          <a:effectLst/>
        </p:spPr>
      </p:pic>
      <p:pic>
        <p:nvPicPr>
          <p:cNvPr id="6" name="Image 5"/>
          <p:cNvPicPr/>
          <p:nvPr/>
        </p:nvPicPr>
        <p:blipFill>
          <a:blip r:embed="rId3"/>
          <a:srcRect/>
          <a:stretch>
            <a:fillRect/>
          </a:stretch>
        </p:blipFill>
        <p:spPr bwMode="auto">
          <a:xfrm>
            <a:off x="4429124" y="0"/>
            <a:ext cx="47148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357290" y="0"/>
            <a:ext cx="6429420" cy="3786213"/>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642910" y="3548063"/>
            <a:ext cx="7786742" cy="3309937"/>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3" y="214290"/>
            <a:ext cx="8715436" cy="571504"/>
          </a:xfrm>
        </p:spPr>
        <p:txBody>
          <a:bodyPr/>
          <a:lstStyle/>
          <a:p>
            <a:pPr lvl="1" algn="ctr"/>
            <a:r>
              <a:rPr lang="fr-FR" sz="2000" b="1" cap="small" dirty="0" smtClean="0">
                <a:solidFill>
                  <a:srgbClr val="C00000"/>
                </a:solidFill>
                <a:latin typeface="Arial Black" pitchFamily="34" charset="0"/>
              </a:rPr>
              <a:t>L’Etude d’inventaire et de développement de la PMH et ses résultats attendus</a:t>
            </a:r>
            <a:endParaRPr lang="fr-FR" sz="2000" b="1" dirty="0">
              <a:solidFill>
                <a:srgbClr val="C00000"/>
              </a:solidFill>
              <a:latin typeface="Arial Black" pitchFamily="34" charset="0"/>
            </a:endParaRPr>
          </a:p>
        </p:txBody>
      </p:sp>
      <p:sp>
        <p:nvSpPr>
          <p:cNvPr id="3" name="Espace réservé du contenu 2"/>
          <p:cNvSpPr>
            <a:spLocks noGrp="1"/>
          </p:cNvSpPr>
          <p:nvPr>
            <p:ph idx="1"/>
          </p:nvPr>
        </p:nvSpPr>
        <p:spPr>
          <a:xfrm>
            <a:off x="285721" y="857232"/>
            <a:ext cx="8643999" cy="5786478"/>
          </a:xfrm>
        </p:spPr>
        <p:txBody>
          <a:bodyPr/>
          <a:lstStyle/>
          <a:p>
            <a:pPr algn="ctr">
              <a:buNone/>
            </a:pPr>
            <a:r>
              <a:rPr lang="fr-FR" sz="1800" b="1" dirty="0" smtClean="0">
                <a:solidFill>
                  <a:srgbClr val="C00000"/>
                </a:solidFill>
                <a:latin typeface="+mj-lt"/>
              </a:rPr>
              <a:t>1er Volet : Inventaire de la PMH communal par sous zone géographique irriguée :</a:t>
            </a:r>
          </a:p>
          <a:p>
            <a:pPr>
              <a:buFont typeface="Wingdings" pitchFamily="2" charset="2"/>
              <a:buChar char="ü"/>
            </a:pPr>
            <a:r>
              <a:rPr lang="fr-FR" sz="1800" b="1" dirty="0" smtClean="0">
                <a:solidFill>
                  <a:schemeClr val="tx2"/>
                </a:solidFill>
                <a:latin typeface="+mj-lt"/>
              </a:rPr>
              <a:t>Superficies irrigués physiques, développées, superficies irrigables avec distinction des superficies PMH en systèmes d’irrigation individuels, en périmètres collectifs de PMH et en PMH à l’intérieur des GPI.</a:t>
            </a:r>
          </a:p>
          <a:p>
            <a:pPr>
              <a:buFont typeface="Wingdings" pitchFamily="2" charset="2"/>
              <a:buChar char="ü"/>
            </a:pPr>
            <a:r>
              <a:rPr lang="fr-FR" sz="1800" b="1" dirty="0" smtClean="0">
                <a:solidFill>
                  <a:schemeClr val="tx2"/>
                </a:solidFill>
                <a:latin typeface="+mj-lt"/>
              </a:rPr>
              <a:t>Nombre d’exploitations irriguées par catégorie.</a:t>
            </a:r>
          </a:p>
          <a:p>
            <a:pPr>
              <a:buFont typeface="Wingdings" pitchFamily="2" charset="2"/>
              <a:buChar char="ü"/>
            </a:pPr>
            <a:r>
              <a:rPr lang="fr-FR" sz="1800" b="1" dirty="0" smtClean="0">
                <a:solidFill>
                  <a:schemeClr val="tx2"/>
                </a:solidFill>
                <a:latin typeface="+mj-lt"/>
              </a:rPr>
              <a:t>Répartition des superficies irriguées par eaux souterraines et eaux de surface.</a:t>
            </a:r>
          </a:p>
          <a:p>
            <a:pPr algn="ctr">
              <a:buNone/>
            </a:pPr>
            <a:r>
              <a:rPr lang="fr-FR" sz="1800" b="1" dirty="0" smtClean="0">
                <a:solidFill>
                  <a:srgbClr val="C00000"/>
                </a:solidFill>
                <a:latin typeface="+mj-lt"/>
              </a:rPr>
              <a:t>2ème volet : inventaire communal global des variables et paramètres suivants :</a:t>
            </a:r>
          </a:p>
          <a:p>
            <a:pPr>
              <a:buFont typeface="Wingdings" pitchFamily="2" charset="2"/>
              <a:buChar char="ü"/>
            </a:pPr>
            <a:r>
              <a:rPr lang="fr-FR" sz="1800" b="1" dirty="0" smtClean="0">
                <a:solidFill>
                  <a:schemeClr val="tx2"/>
                </a:solidFill>
                <a:latin typeface="+mj-lt"/>
              </a:rPr>
              <a:t>Superficies récoltées dans l’année par type de culture</a:t>
            </a:r>
          </a:p>
          <a:p>
            <a:pPr>
              <a:buFont typeface="Wingdings" pitchFamily="2" charset="2"/>
              <a:buChar char="ü"/>
            </a:pPr>
            <a:r>
              <a:rPr lang="fr-FR" sz="1800" b="1" dirty="0" smtClean="0">
                <a:solidFill>
                  <a:schemeClr val="tx2"/>
                </a:solidFill>
                <a:latin typeface="+mj-lt"/>
              </a:rPr>
              <a:t>Dénombrement des ouvrages et équipements de mobilisation de l’eau d’irrigation : petits barrages et retenues collinaires, puits, forages (y compris illicites), sources, nombre de motopompes.</a:t>
            </a:r>
          </a:p>
          <a:p>
            <a:pPr>
              <a:buFont typeface="Wingdings" pitchFamily="2" charset="2"/>
              <a:buChar char="ü"/>
            </a:pPr>
            <a:r>
              <a:rPr lang="fr-FR" sz="1800" b="1" dirty="0" smtClean="0">
                <a:solidFill>
                  <a:schemeClr val="tx2"/>
                </a:solidFill>
                <a:latin typeface="+mj-lt"/>
              </a:rPr>
              <a:t>Répartition des superficies irriguées physiques par mode d’arrosage à la parcelle (gravitaire, aspersion, localisée, </a:t>
            </a:r>
            <a:r>
              <a:rPr lang="fr-FR" sz="1800" b="1" dirty="0" err="1" smtClean="0">
                <a:solidFill>
                  <a:schemeClr val="tx2"/>
                </a:solidFill>
                <a:latin typeface="+mj-lt"/>
              </a:rPr>
              <a:t>citernage</a:t>
            </a:r>
            <a:r>
              <a:rPr lang="fr-FR" sz="1800" b="1" dirty="0" smtClean="0">
                <a:solidFill>
                  <a:schemeClr val="tx2"/>
                </a:solidFill>
                <a:latin typeface="+mj-lt"/>
              </a:rPr>
              <a:t>).</a:t>
            </a:r>
          </a:p>
          <a:p>
            <a:pPr>
              <a:buFont typeface="Wingdings" pitchFamily="2" charset="2"/>
              <a:buChar char="ü"/>
            </a:pPr>
            <a:r>
              <a:rPr lang="fr-FR" sz="1800" b="1" dirty="0" smtClean="0">
                <a:solidFill>
                  <a:schemeClr val="tx2"/>
                </a:solidFill>
                <a:latin typeface="+mj-lt"/>
              </a:rPr>
              <a:t>Organisations et coopératives agricoles, identités tribales principales.</a:t>
            </a:r>
          </a:p>
          <a:p>
            <a:pPr algn="ctr">
              <a:buNone/>
            </a:pPr>
            <a:r>
              <a:rPr lang="fr-FR" sz="1800" b="1" dirty="0" smtClean="0">
                <a:solidFill>
                  <a:srgbClr val="C00000"/>
                </a:solidFill>
                <a:latin typeface="+mj-lt"/>
              </a:rPr>
              <a:t>Bilan des impacts de la PMH</a:t>
            </a:r>
          </a:p>
          <a:p>
            <a:pPr lvl="0"/>
            <a:r>
              <a:rPr lang="fr-FR" sz="1800" b="1" dirty="0" smtClean="0">
                <a:solidFill>
                  <a:schemeClr val="tx2"/>
                </a:solidFill>
                <a:latin typeface="+mj-lt"/>
              </a:rPr>
              <a:t>Impact sur les ressources en eau : confrontation ressources / besoins</a:t>
            </a:r>
          </a:p>
          <a:p>
            <a:pPr lvl="0"/>
            <a:r>
              <a:rPr lang="fr-FR" sz="1800" b="1" dirty="0" smtClean="0">
                <a:solidFill>
                  <a:schemeClr val="tx2"/>
                </a:solidFill>
                <a:latin typeface="+mj-lt"/>
              </a:rPr>
              <a:t>impacts agro-économiques et sociaux : production agricole, valeurs ajoutées (par Ha, par M3), emploi.</a:t>
            </a:r>
            <a:endParaRPr lang="fr-FR" sz="1800" b="1" dirty="0" smtClean="0">
              <a:solidFill>
                <a:srgbClr val="C00000"/>
              </a:solidFill>
              <a:latin typeface="+mj-lt"/>
            </a:endParaRPr>
          </a:p>
          <a:p>
            <a:pPr>
              <a:buNone/>
            </a:pPr>
            <a:endParaRPr lang="fr-FR" sz="1800" b="1" dirty="0" smtClean="0">
              <a:solidFill>
                <a:schemeClr val="tx2"/>
              </a:solidFill>
              <a:latin typeface="+mj-lt"/>
            </a:endParaRPr>
          </a:p>
          <a:p>
            <a:pPr>
              <a:buNone/>
            </a:pPr>
            <a:endParaRPr lang="fr-FR" sz="1800" b="1" dirty="0">
              <a:solidFill>
                <a:schemeClr val="tx2"/>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04"/>
            <a:ext cx="8229600" cy="1285884"/>
          </a:xfrm>
        </p:spPr>
        <p:txBody>
          <a:bodyPr/>
          <a:lstStyle/>
          <a:p>
            <a:pPr algn="ctr"/>
            <a:r>
              <a:rPr lang="fr-FR" sz="2400" b="1" dirty="0" smtClean="0">
                <a:solidFill>
                  <a:srgbClr val="C00000"/>
                </a:solidFill>
              </a:rPr>
              <a:t>4 - POLITIQUE DE DEVELOPPEMENT HYDRO-AGRICOLE ET RURAL CONDITIONNANT LA DEMANDE EN EAU D’IRRIGATION</a:t>
            </a:r>
            <a:endParaRPr lang="fr-FR" sz="2400" b="1" dirty="0">
              <a:solidFill>
                <a:srgbClr val="C00000"/>
              </a:solidFill>
            </a:endParaRPr>
          </a:p>
        </p:txBody>
      </p:sp>
      <p:sp>
        <p:nvSpPr>
          <p:cNvPr id="3" name="Espace réservé du contenu 2"/>
          <p:cNvSpPr>
            <a:spLocks noGrp="1"/>
          </p:cNvSpPr>
          <p:nvPr>
            <p:ph idx="1"/>
          </p:nvPr>
        </p:nvSpPr>
        <p:spPr>
          <a:xfrm>
            <a:off x="457200" y="2143116"/>
            <a:ext cx="8229600" cy="4181484"/>
          </a:xfrm>
        </p:spPr>
        <p:txBody>
          <a:bodyPr/>
          <a:lstStyle/>
          <a:p>
            <a:pPr>
              <a:buFont typeface="Wingdings" pitchFamily="2" charset="2"/>
              <a:buChar char="v"/>
            </a:pPr>
            <a:r>
              <a:rPr lang="fr-CH" sz="2800" b="1" cap="small" dirty="0" smtClean="0">
                <a:solidFill>
                  <a:schemeClr val="tx2"/>
                </a:solidFill>
                <a:latin typeface="+mj-lt"/>
              </a:rPr>
              <a:t>Le PNDAR : choix techniques et politiques technologiques</a:t>
            </a:r>
            <a:endParaRPr lang="fr-FR" sz="2800" b="1" cap="small" dirty="0" smtClean="0">
              <a:solidFill>
                <a:schemeClr val="tx2"/>
              </a:solidFill>
              <a:latin typeface="+mj-lt"/>
            </a:endParaRPr>
          </a:p>
          <a:p>
            <a:pPr>
              <a:buFont typeface="Wingdings" pitchFamily="2" charset="2"/>
              <a:buChar char="v"/>
            </a:pPr>
            <a:r>
              <a:rPr lang="fr-CH" sz="2800" b="1" cap="small" dirty="0" smtClean="0">
                <a:solidFill>
                  <a:schemeClr val="tx2"/>
                </a:solidFill>
                <a:latin typeface="+mj-lt"/>
              </a:rPr>
              <a:t>La politique d’investissement de l’Etat en matière hydro-agricole</a:t>
            </a:r>
            <a:endParaRPr lang="fr-FR" sz="2800" b="1" cap="small" dirty="0" smtClean="0">
              <a:solidFill>
                <a:schemeClr val="tx2"/>
              </a:solidFill>
              <a:latin typeface="+mj-lt"/>
            </a:endParaRPr>
          </a:p>
          <a:p>
            <a:pPr>
              <a:buFont typeface="Wingdings" pitchFamily="2" charset="2"/>
              <a:buChar char="v"/>
            </a:pPr>
            <a:r>
              <a:rPr lang="fr-CH" sz="2800" b="1" cap="small" dirty="0" smtClean="0">
                <a:solidFill>
                  <a:schemeClr val="tx2"/>
                </a:solidFill>
                <a:latin typeface="+mj-lt"/>
              </a:rPr>
              <a:t>La politique de développement agricole et la stratégie alimentaire</a:t>
            </a:r>
            <a:endParaRPr lang="fr-FR" sz="2800" b="1" cap="small" dirty="0" smtClean="0">
              <a:solidFill>
                <a:schemeClr val="tx2"/>
              </a:solidFill>
              <a:latin typeface="+mj-lt"/>
            </a:endParaRPr>
          </a:p>
          <a:p>
            <a:pPr lvl="1">
              <a:buFont typeface="Wingdings" pitchFamily="2" charset="2"/>
              <a:buChar char="§"/>
            </a:pPr>
            <a:r>
              <a:rPr lang="fr-CH" sz="2200" b="1" cap="small" dirty="0" smtClean="0">
                <a:solidFill>
                  <a:schemeClr val="tx2"/>
                </a:solidFill>
                <a:latin typeface="+mj-lt"/>
              </a:rPr>
              <a:t>Orientations agricoles et acquis du PNDAR</a:t>
            </a:r>
            <a:endParaRPr lang="fr-FR" sz="2200" b="1" cap="small" dirty="0" smtClean="0">
              <a:solidFill>
                <a:schemeClr val="tx2"/>
              </a:solidFill>
              <a:latin typeface="+mj-lt"/>
            </a:endParaRPr>
          </a:p>
          <a:p>
            <a:pPr lvl="1">
              <a:buFont typeface="Wingdings" pitchFamily="2" charset="2"/>
              <a:buChar char="§"/>
            </a:pPr>
            <a:r>
              <a:rPr lang="fr-CH" sz="2200" b="1" cap="small" dirty="0" smtClean="0">
                <a:solidFill>
                  <a:schemeClr val="tx2"/>
                </a:solidFill>
                <a:latin typeface="+mj-lt"/>
              </a:rPr>
              <a:t>Le Schéma Directeur de Développement Agricole (SDDA) et le SNAT</a:t>
            </a:r>
            <a:endParaRPr lang="fr-FR" sz="2200" b="1" cap="small" dirty="0" smtClean="0">
              <a:solidFill>
                <a:schemeClr val="tx2"/>
              </a:solidFill>
              <a:latin typeface="+mj-lt"/>
            </a:endParaRPr>
          </a:p>
          <a:p>
            <a:pPr>
              <a:buNone/>
            </a:pPr>
            <a:endParaRPr lang="fr-FR" sz="2400" dirty="0">
              <a:solidFill>
                <a:schemeClr val="tx2"/>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3"/>
            <a:ext cx="8229600" cy="500066"/>
          </a:xfrm>
        </p:spPr>
        <p:txBody>
          <a:bodyPr/>
          <a:lstStyle/>
          <a:p>
            <a:pPr algn="ctr"/>
            <a:r>
              <a:rPr lang="fr-CH" sz="2800" b="1" cap="small" dirty="0" smtClean="0">
                <a:solidFill>
                  <a:srgbClr val="C00000"/>
                </a:solidFill>
                <a:effectLst>
                  <a:outerShdw blurRad="38100" dist="38100" dir="2700000" algn="tl">
                    <a:srgbClr val="000000">
                      <a:alpha val="43137"/>
                    </a:srgbClr>
                  </a:outerShdw>
                </a:effectLst>
              </a:rPr>
              <a:t>Le PNDAR : choix et politiques technologiques</a:t>
            </a:r>
            <a:endParaRPr lang="fr-FR" sz="28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14283" y="1071547"/>
            <a:ext cx="8715436" cy="5572163"/>
          </a:xfrm>
        </p:spPr>
        <p:txBody>
          <a:bodyPr/>
          <a:lstStyle/>
          <a:p>
            <a:pPr>
              <a:buFont typeface="Wingdings" pitchFamily="2" charset="2"/>
              <a:buChar char="v"/>
            </a:pPr>
            <a:r>
              <a:rPr lang="fr-FR" sz="2000" b="1" dirty="0" smtClean="0">
                <a:latin typeface="+mj-lt"/>
              </a:rPr>
              <a:t>Subvention </a:t>
            </a:r>
            <a:r>
              <a:rPr lang="fr-FR" sz="2000" b="1" dirty="0" smtClean="0">
                <a:latin typeface="+mj-lt"/>
              </a:rPr>
              <a:t>d’équipements d’irrigation modernes, par forages, pompages, aspersion et goutte à </a:t>
            </a:r>
            <a:r>
              <a:rPr lang="fr-FR" sz="2000" b="1" dirty="0" smtClean="0">
                <a:latin typeface="+mj-lt"/>
              </a:rPr>
              <a:t>goutte (FNRDA/FNDIA – GCA – Forêts – HCDS – CDARS)</a:t>
            </a:r>
          </a:p>
          <a:p>
            <a:pPr>
              <a:buFont typeface="Wingdings" pitchFamily="2" charset="2"/>
              <a:buChar char="v"/>
            </a:pPr>
            <a:r>
              <a:rPr lang="fr-FR" sz="2000" b="1" dirty="0" smtClean="0">
                <a:latin typeface="+mj-lt"/>
              </a:rPr>
              <a:t>Encouragement à l’exploitation individuelle des ressources souterraines</a:t>
            </a:r>
          </a:p>
          <a:p>
            <a:pPr>
              <a:buFont typeface="Wingdings" pitchFamily="2" charset="2"/>
              <a:buChar char="v"/>
            </a:pPr>
            <a:r>
              <a:rPr lang="fr-FR" sz="2000" b="1" dirty="0" smtClean="0">
                <a:latin typeface="+mj-lt"/>
              </a:rPr>
              <a:t>Solutions techniques limité au « menu » des subventions </a:t>
            </a:r>
          </a:p>
          <a:p>
            <a:pPr>
              <a:buFont typeface="Wingdings" pitchFamily="2" charset="2"/>
              <a:buChar char="v"/>
            </a:pPr>
            <a:r>
              <a:rPr lang="fr-FR" sz="2000" b="1" dirty="0" smtClean="0">
                <a:latin typeface="+mj-lt"/>
              </a:rPr>
              <a:t>Manque de suivi et d’encadrement </a:t>
            </a:r>
            <a:r>
              <a:rPr lang="fr-FR" sz="2000" b="1" dirty="0" smtClean="0">
                <a:latin typeface="+mj-lt"/>
              </a:rPr>
              <a:t>des réalisations et de la gestion de l’irrigation</a:t>
            </a:r>
          </a:p>
          <a:p>
            <a:pPr>
              <a:buFont typeface="Wingdings" pitchFamily="2" charset="2"/>
              <a:buChar char="v"/>
            </a:pPr>
            <a:r>
              <a:rPr lang="fr-FR" sz="2000" b="1" dirty="0" smtClean="0">
                <a:latin typeface="+mj-lt"/>
              </a:rPr>
              <a:t>Limite du programme de réalisation des retenues collinaires</a:t>
            </a:r>
          </a:p>
          <a:p>
            <a:pPr>
              <a:buFont typeface="Wingdings" pitchFamily="2" charset="2"/>
              <a:buChar char="v"/>
            </a:pPr>
            <a:r>
              <a:rPr lang="fr-FR" sz="2000" b="1" dirty="0" smtClean="0">
                <a:latin typeface="+mj-lt"/>
              </a:rPr>
              <a:t>Manque d’options technologiques et de système de subventions liées en matière de valorisation et de réhabilitation/adaptation des systèmes d’irrigation collectifs « traditionnels </a:t>
            </a:r>
            <a:r>
              <a:rPr lang="fr-FR" sz="2000" b="1" dirty="0" smtClean="0">
                <a:latin typeface="+mj-lt"/>
              </a:rPr>
              <a:t>» …</a:t>
            </a:r>
          </a:p>
          <a:p>
            <a:pPr>
              <a:buFont typeface="Wingdings" pitchFamily="2" charset="2"/>
              <a:buChar char="v"/>
            </a:pPr>
            <a:r>
              <a:rPr lang="fr-FR" sz="2000" b="1" dirty="0" smtClean="0">
                <a:latin typeface="+mj-lt"/>
              </a:rPr>
              <a:t>P</a:t>
            </a:r>
            <a:r>
              <a:rPr lang="fr-FR" sz="2000" b="1" dirty="0" smtClean="0">
                <a:latin typeface="+mj-lt"/>
              </a:rPr>
              <a:t>as </a:t>
            </a:r>
            <a:r>
              <a:rPr lang="fr-FR" sz="2000" b="1" dirty="0" smtClean="0">
                <a:latin typeface="+mj-lt"/>
              </a:rPr>
              <a:t>de critères </a:t>
            </a:r>
            <a:r>
              <a:rPr lang="fr-FR" sz="2000" b="1" dirty="0" smtClean="0">
                <a:latin typeface="+mj-lt"/>
              </a:rPr>
              <a:t>d’éligibilité vis-à-vis </a:t>
            </a:r>
            <a:r>
              <a:rPr lang="fr-FR" sz="2000" b="1" dirty="0" smtClean="0">
                <a:latin typeface="+mj-lt"/>
              </a:rPr>
              <a:t>des critères de catégories </a:t>
            </a:r>
            <a:r>
              <a:rPr lang="fr-FR" sz="2000" b="1" dirty="0" smtClean="0">
                <a:latin typeface="+mj-lt"/>
              </a:rPr>
              <a:t>sociales bénéficiaires</a:t>
            </a:r>
            <a:r>
              <a:rPr lang="fr-FR" sz="2000" b="1" dirty="0" smtClean="0">
                <a:latin typeface="+mj-lt"/>
              </a:rPr>
              <a:t>, ni de spécificités régionales. </a:t>
            </a:r>
            <a:r>
              <a:rPr lang="fr-FR" sz="2000" b="1" dirty="0" smtClean="0">
                <a:latin typeface="+mj-lt"/>
              </a:rPr>
              <a:t>Pas de Cahier </a:t>
            </a:r>
            <a:r>
              <a:rPr lang="fr-FR" sz="2000" b="1" dirty="0" smtClean="0">
                <a:latin typeface="+mj-lt"/>
              </a:rPr>
              <a:t>des </a:t>
            </a:r>
            <a:r>
              <a:rPr lang="fr-FR" sz="2000" b="1" dirty="0" smtClean="0">
                <a:latin typeface="+mj-lt"/>
              </a:rPr>
              <a:t>charges d’exploitation.</a:t>
            </a:r>
          </a:p>
          <a:p>
            <a:pPr>
              <a:buFont typeface="Wingdings" pitchFamily="2" charset="2"/>
              <a:buChar char="Ø"/>
            </a:pPr>
            <a:r>
              <a:rPr lang="fr-FR" sz="2400" b="1" dirty="0" smtClean="0">
                <a:solidFill>
                  <a:srgbClr val="FF3300"/>
                </a:solidFill>
                <a:latin typeface="Agency FB" pitchFamily="34" charset="0"/>
              </a:rPr>
              <a:t>GLOBALEMENT LE PNDAR A ENCOURAGE LES COMPORTEMENTS ET INITIATIVES INDIVIDUELLES ET INDIVIDUALISTES, ET PAS LES SYSTEMES ET COMPORTEMENTS COLLECTIFS</a:t>
            </a:r>
            <a:r>
              <a:rPr lang="fr-FR" sz="2400" b="1" dirty="0" smtClean="0">
                <a:solidFill>
                  <a:srgbClr val="FF3300"/>
                </a:solidFill>
                <a:latin typeface="Agency FB" pitchFamily="34" charset="0"/>
              </a:rPr>
              <a:t>, SOLIDAIRES ET DURABLES …</a:t>
            </a:r>
            <a:endParaRPr lang="fr-FR" sz="2400" b="1" dirty="0">
              <a:solidFill>
                <a:srgbClr val="FF3300"/>
              </a:solidFill>
              <a:latin typeface="Agency FB"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366696"/>
          </a:xfrm>
        </p:spPr>
        <p:txBody>
          <a:bodyPr/>
          <a:lstStyle/>
          <a:p>
            <a:pPr algn="ctr"/>
            <a:r>
              <a:rPr lang="fr-CH" sz="2400" b="1" cap="small" dirty="0" smtClean="0">
                <a:solidFill>
                  <a:srgbClr val="C00000"/>
                </a:solidFill>
                <a:effectLst>
                  <a:outerShdw blurRad="38100" dist="38100" dir="2700000" algn="tl">
                    <a:srgbClr val="000000">
                      <a:alpha val="43137"/>
                    </a:srgbClr>
                  </a:outerShdw>
                </a:effectLst>
              </a:rPr>
              <a:t>La politique d’investissement de l’Etat en matière </a:t>
            </a:r>
            <a:r>
              <a:rPr lang="fr-CH" sz="2400" b="1" cap="small" dirty="0" smtClean="0">
                <a:solidFill>
                  <a:srgbClr val="C00000"/>
                </a:solidFill>
                <a:effectLst>
                  <a:outerShdw blurRad="38100" dist="38100" dir="2700000" algn="tl">
                    <a:srgbClr val="000000">
                      <a:alpha val="43137"/>
                    </a:srgbClr>
                  </a:outerShdw>
                </a:effectLst>
              </a:rPr>
              <a:t>hydro-agricole : budget MRE hors PNDAR</a:t>
            </a:r>
            <a:endParaRPr lang="fr-FR" sz="2400" b="1" dirty="0">
              <a:solidFill>
                <a:srgbClr val="C00000"/>
              </a:solidFill>
              <a:effectLst>
                <a:outerShdw blurRad="38100" dist="38100" dir="2700000" algn="tl">
                  <a:srgbClr val="000000">
                    <a:alpha val="43137"/>
                  </a:srgbClr>
                </a:outerShdw>
              </a:effectLst>
            </a:endParaRPr>
          </a:p>
        </p:txBody>
      </p:sp>
      <p:pic>
        <p:nvPicPr>
          <p:cNvPr id="1027" name="Picture 3"/>
          <p:cNvPicPr>
            <a:picLocks noGrp="1" noChangeAspect="1" noChangeArrowheads="1"/>
          </p:cNvPicPr>
          <p:nvPr>
            <p:ph idx="1"/>
          </p:nvPr>
        </p:nvPicPr>
        <p:blipFill>
          <a:blip r:embed="rId2"/>
          <a:srcRect/>
          <a:stretch>
            <a:fillRect/>
          </a:stretch>
        </p:blipFill>
        <p:spPr bwMode="auto">
          <a:xfrm>
            <a:off x="-785850" y="1643051"/>
            <a:ext cx="10715700"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366696"/>
          </a:xfrm>
        </p:spPr>
        <p:txBody>
          <a:bodyPr/>
          <a:lstStyle/>
          <a:p>
            <a:pPr algn="ctr"/>
            <a:r>
              <a:rPr lang="fr-CH" sz="2400" b="1" cap="small" dirty="0" smtClean="0">
                <a:solidFill>
                  <a:srgbClr val="C00000"/>
                </a:solidFill>
                <a:effectLst>
                  <a:outerShdw blurRad="38100" dist="38100" dir="2700000" algn="tl">
                    <a:srgbClr val="000000">
                      <a:alpha val="43137"/>
                    </a:srgbClr>
                  </a:outerShdw>
                </a:effectLst>
              </a:rPr>
              <a:t>La politique d’investissement de l’Etat en matière </a:t>
            </a:r>
            <a:r>
              <a:rPr lang="fr-CH" sz="2400" b="1" cap="small" dirty="0" smtClean="0">
                <a:solidFill>
                  <a:srgbClr val="C00000"/>
                </a:solidFill>
                <a:effectLst>
                  <a:outerShdw blurRad="38100" dist="38100" dir="2700000" algn="tl">
                    <a:srgbClr val="000000">
                      <a:alpha val="43137"/>
                    </a:srgbClr>
                  </a:outerShdw>
                </a:effectLst>
              </a:rPr>
              <a:t>hydro-agricole : budget MRE hors PNDAR (suite)</a:t>
            </a:r>
            <a:endParaRPr lang="fr-FR" sz="2400" b="1" dirty="0">
              <a:solidFill>
                <a:srgbClr val="C00000"/>
              </a:solidFill>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2"/>
          <a:srcRect/>
          <a:stretch>
            <a:fillRect/>
          </a:stretch>
        </p:blipFill>
        <p:spPr bwMode="auto">
          <a:xfrm>
            <a:off x="0" y="1643051"/>
            <a:ext cx="9144000"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500066"/>
          </a:xfrm>
        </p:spPr>
        <p:txBody>
          <a:bodyPr/>
          <a:lstStyle/>
          <a:p>
            <a:pPr algn="ctr"/>
            <a:r>
              <a:rPr lang="fr-CH" sz="2400" b="1" cap="small" dirty="0" smtClean="0">
                <a:solidFill>
                  <a:srgbClr val="C00000"/>
                </a:solidFill>
                <a:effectLst>
                  <a:outerShdw blurRad="38100" dist="38100" dir="2700000" algn="tl">
                    <a:srgbClr val="000000">
                      <a:alpha val="43137"/>
                    </a:srgbClr>
                  </a:outerShdw>
                </a:effectLst>
              </a:rPr>
              <a:t>La politique de développement agricole et la stratégie </a:t>
            </a:r>
            <a:r>
              <a:rPr lang="fr-CH" sz="2400" b="1" cap="small" dirty="0" smtClean="0">
                <a:solidFill>
                  <a:srgbClr val="C00000"/>
                </a:solidFill>
                <a:effectLst>
                  <a:outerShdw blurRad="38100" dist="38100" dir="2700000" algn="tl">
                    <a:srgbClr val="000000">
                      <a:alpha val="43137"/>
                    </a:srgbClr>
                  </a:outerShdw>
                </a:effectLst>
              </a:rPr>
              <a:t>alimentaire : Les objectifs à MT/LT du SDDA et du SNAT</a:t>
            </a:r>
            <a:endParaRPr lang="fr-FR" sz="24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57159" y="1643051"/>
            <a:ext cx="8572560" cy="5000659"/>
          </a:xfrm>
        </p:spPr>
        <p:txBody>
          <a:bodyPr/>
          <a:lstStyle/>
          <a:p>
            <a:pPr>
              <a:buFont typeface="Wingdings" pitchFamily="2" charset="2"/>
              <a:buChar char="q"/>
            </a:pPr>
            <a:r>
              <a:rPr lang="fr-FR" sz="2000" dirty="0" smtClean="0">
                <a:solidFill>
                  <a:schemeClr val="accent4">
                    <a:lumMod val="50000"/>
                  </a:schemeClr>
                </a:solidFill>
                <a:latin typeface="+mj-lt"/>
              </a:rPr>
              <a:t> </a:t>
            </a:r>
            <a:r>
              <a:rPr lang="fr-FR" sz="2000" b="1" dirty="0" smtClean="0">
                <a:solidFill>
                  <a:schemeClr val="accent3">
                    <a:lumMod val="50000"/>
                  </a:schemeClr>
                </a:solidFill>
                <a:latin typeface="+mj-lt"/>
              </a:rPr>
              <a:t>Protection </a:t>
            </a:r>
            <a:r>
              <a:rPr lang="fr-FR" sz="2000" b="1" dirty="0" smtClean="0">
                <a:solidFill>
                  <a:schemeClr val="accent3">
                    <a:lumMod val="50000"/>
                  </a:schemeClr>
                </a:solidFill>
                <a:latin typeface="+mj-lt"/>
              </a:rPr>
              <a:t>des sols (DRS/CES</a:t>
            </a:r>
            <a:r>
              <a:rPr lang="fr-FR" sz="2000" b="1" dirty="0" smtClean="0">
                <a:solidFill>
                  <a:schemeClr val="accent3">
                    <a:lumMod val="50000"/>
                  </a:schemeClr>
                </a:solidFill>
                <a:latin typeface="+mj-lt"/>
              </a:rPr>
              <a:t>) et des ressources en eau</a:t>
            </a:r>
          </a:p>
          <a:p>
            <a:pPr>
              <a:buFont typeface="Wingdings" pitchFamily="2" charset="2"/>
              <a:buChar char="q"/>
            </a:pPr>
            <a:r>
              <a:rPr lang="fr-FR" sz="2000" b="1" dirty="0" smtClean="0">
                <a:solidFill>
                  <a:schemeClr val="accent3">
                    <a:lumMod val="50000"/>
                  </a:schemeClr>
                </a:solidFill>
                <a:latin typeface="+mj-lt"/>
              </a:rPr>
              <a:t>Réhabilitation </a:t>
            </a:r>
            <a:r>
              <a:rPr lang="fr-FR" sz="2000" b="1" dirty="0" smtClean="0">
                <a:solidFill>
                  <a:schemeClr val="accent3">
                    <a:lumMod val="50000"/>
                  </a:schemeClr>
                </a:solidFill>
                <a:latin typeface="+mj-lt"/>
              </a:rPr>
              <a:t>du système oasien.</a:t>
            </a:r>
          </a:p>
          <a:p>
            <a:pPr>
              <a:buFont typeface="Wingdings" pitchFamily="2" charset="2"/>
              <a:buChar char="q"/>
            </a:pPr>
            <a:r>
              <a:rPr lang="fr-FR" sz="2000" b="1" dirty="0" smtClean="0">
                <a:solidFill>
                  <a:schemeClr val="accent3">
                    <a:lumMod val="50000"/>
                  </a:schemeClr>
                </a:solidFill>
                <a:latin typeface="+mj-lt"/>
              </a:rPr>
              <a:t> </a:t>
            </a:r>
            <a:r>
              <a:rPr lang="fr-FR" sz="2000" b="1" dirty="0" smtClean="0">
                <a:solidFill>
                  <a:schemeClr val="accent3">
                    <a:lumMod val="50000"/>
                  </a:schemeClr>
                </a:solidFill>
                <a:latin typeface="+mj-lt"/>
              </a:rPr>
              <a:t>Optimisation </a:t>
            </a:r>
            <a:r>
              <a:rPr lang="fr-FR" sz="2000" b="1" dirty="0" smtClean="0">
                <a:solidFill>
                  <a:schemeClr val="accent3">
                    <a:lumMod val="50000"/>
                  </a:schemeClr>
                </a:solidFill>
                <a:latin typeface="+mj-lt"/>
              </a:rPr>
              <a:t>de la localisation des productions en fonction des conditions </a:t>
            </a:r>
            <a:r>
              <a:rPr lang="fr-FR" sz="2000" b="1" dirty="0" smtClean="0">
                <a:solidFill>
                  <a:schemeClr val="accent3">
                    <a:lumMod val="50000"/>
                  </a:schemeClr>
                </a:solidFill>
                <a:latin typeface="+mj-lt"/>
              </a:rPr>
              <a:t>agro-hydriques et intensification </a:t>
            </a:r>
            <a:r>
              <a:rPr lang="fr-FR" sz="2000" b="1" dirty="0" smtClean="0">
                <a:solidFill>
                  <a:schemeClr val="accent3">
                    <a:lumMod val="50000"/>
                  </a:schemeClr>
                </a:solidFill>
                <a:latin typeface="+mj-lt"/>
              </a:rPr>
              <a:t>par la ressource en eau </a:t>
            </a:r>
            <a:r>
              <a:rPr lang="fr-FR" sz="2000" b="1" dirty="0" smtClean="0">
                <a:solidFill>
                  <a:schemeClr val="accent3">
                    <a:lumMod val="50000"/>
                  </a:schemeClr>
                </a:solidFill>
                <a:latin typeface="+mj-lt"/>
              </a:rPr>
              <a:t>disponible :</a:t>
            </a:r>
          </a:p>
          <a:p>
            <a:pPr lvl="1">
              <a:buFont typeface="Wingdings" pitchFamily="2" charset="2"/>
              <a:buChar char="§"/>
            </a:pPr>
            <a:r>
              <a:rPr lang="fr-FR" sz="1800" b="1" dirty="0" smtClean="0">
                <a:solidFill>
                  <a:schemeClr val="accent3">
                    <a:lumMod val="50000"/>
                  </a:schemeClr>
                </a:solidFill>
                <a:latin typeface="+mj-lt"/>
              </a:rPr>
              <a:t>Sécurisation </a:t>
            </a:r>
            <a:r>
              <a:rPr lang="fr-FR" sz="1800" b="1" dirty="0" smtClean="0">
                <a:solidFill>
                  <a:schemeClr val="accent3">
                    <a:lumMod val="50000"/>
                  </a:schemeClr>
                </a:solidFill>
                <a:latin typeface="+mj-lt"/>
              </a:rPr>
              <a:t>des périmètres </a:t>
            </a:r>
            <a:r>
              <a:rPr lang="fr-FR" sz="1800" b="1" dirty="0" smtClean="0">
                <a:solidFill>
                  <a:schemeClr val="accent3">
                    <a:lumMod val="50000"/>
                  </a:schemeClr>
                </a:solidFill>
                <a:latin typeface="+mj-lt"/>
              </a:rPr>
              <a:t>irrigués : GPI 340 000 Ha à terme et PMH actuelle</a:t>
            </a:r>
          </a:p>
          <a:p>
            <a:pPr lvl="1">
              <a:buFont typeface="Wingdings" pitchFamily="2" charset="2"/>
              <a:buChar char="§"/>
            </a:pPr>
            <a:r>
              <a:rPr lang="fr-FR" sz="1800" b="1" dirty="0" smtClean="0">
                <a:solidFill>
                  <a:schemeClr val="accent4">
                    <a:lumMod val="50000"/>
                  </a:schemeClr>
                </a:solidFill>
                <a:latin typeface="+mj-lt"/>
              </a:rPr>
              <a:t>D</a:t>
            </a:r>
            <a:r>
              <a:rPr lang="fr-FR" sz="1800" b="1" dirty="0" smtClean="0">
                <a:solidFill>
                  <a:schemeClr val="accent4">
                    <a:lumMod val="50000"/>
                  </a:schemeClr>
                </a:solidFill>
                <a:latin typeface="+mj-lt"/>
              </a:rPr>
              <a:t>éveloppement </a:t>
            </a:r>
            <a:r>
              <a:rPr lang="fr-FR" sz="1800" b="1" dirty="0" smtClean="0">
                <a:solidFill>
                  <a:schemeClr val="accent4">
                    <a:lumMod val="50000"/>
                  </a:schemeClr>
                </a:solidFill>
                <a:latin typeface="+mj-lt"/>
              </a:rPr>
              <a:t>de la PMH </a:t>
            </a:r>
            <a:r>
              <a:rPr lang="fr-FR" sz="1800" b="1" dirty="0" smtClean="0">
                <a:solidFill>
                  <a:srgbClr val="FF3300"/>
                </a:solidFill>
                <a:latin typeface="+mj-lt"/>
              </a:rPr>
              <a:t>sans altérer la satisfaction de la demande d’AEP </a:t>
            </a:r>
            <a:r>
              <a:rPr lang="fr-FR" sz="1800" b="1" dirty="0" smtClean="0">
                <a:solidFill>
                  <a:schemeClr val="accent4">
                    <a:lumMod val="50000"/>
                  </a:schemeClr>
                </a:solidFill>
                <a:latin typeface="+mj-lt"/>
              </a:rPr>
              <a:t>: </a:t>
            </a:r>
          </a:p>
          <a:p>
            <a:pPr lvl="2">
              <a:buFont typeface="Wingdings" pitchFamily="2" charset="2"/>
              <a:buChar char="§"/>
            </a:pPr>
            <a:r>
              <a:rPr lang="fr-FR" sz="1500" b="1" dirty="0" smtClean="0">
                <a:solidFill>
                  <a:schemeClr val="accent4">
                    <a:lumMod val="50000"/>
                  </a:schemeClr>
                </a:solidFill>
                <a:latin typeface="+mj-lt"/>
              </a:rPr>
              <a:t>R</a:t>
            </a:r>
            <a:r>
              <a:rPr lang="fr-FR" sz="1500" b="1" dirty="0" smtClean="0">
                <a:solidFill>
                  <a:schemeClr val="accent4">
                    <a:lumMod val="50000"/>
                  </a:schemeClr>
                </a:solidFill>
                <a:latin typeface="+mj-lt"/>
              </a:rPr>
              <a:t>ationalisation </a:t>
            </a:r>
            <a:r>
              <a:rPr lang="fr-FR" sz="1500" b="1" dirty="0" smtClean="0">
                <a:solidFill>
                  <a:schemeClr val="accent4">
                    <a:lumMod val="50000"/>
                  </a:schemeClr>
                </a:solidFill>
                <a:latin typeface="+mj-lt"/>
              </a:rPr>
              <a:t>des cultures irriguées de plein </a:t>
            </a:r>
            <a:r>
              <a:rPr lang="fr-FR" sz="1500" b="1" dirty="0" smtClean="0">
                <a:solidFill>
                  <a:schemeClr val="accent4">
                    <a:lumMod val="50000"/>
                  </a:schemeClr>
                </a:solidFill>
                <a:latin typeface="+mj-lt"/>
              </a:rPr>
              <a:t>champ, </a:t>
            </a:r>
          </a:p>
          <a:p>
            <a:pPr lvl="2">
              <a:buFont typeface="Wingdings" pitchFamily="2" charset="2"/>
              <a:buChar char="§"/>
            </a:pPr>
            <a:r>
              <a:rPr lang="fr-FR" sz="1500" b="1" dirty="0" smtClean="0">
                <a:solidFill>
                  <a:schemeClr val="accent4">
                    <a:lumMod val="50000"/>
                  </a:schemeClr>
                </a:solidFill>
                <a:latin typeface="+mj-lt"/>
              </a:rPr>
              <a:t>D</a:t>
            </a:r>
            <a:r>
              <a:rPr lang="fr-FR" sz="1500" b="1" dirty="0" smtClean="0">
                <a:solidFill>
                  <a:schemeClr val="accent4">
                    <a:lumMod val="50000"/>
                  </a:schemeClr>
                </a:solidFill>
                <a:latin typeface="+mj-lt"/>
              </a:rPr>
              <a:t>ispositif </a:t>
            </a:r>
            <a:r>
              <a:rPr lang="fr-FR" sz="1500" b="1" dirty="0" smtClean="0">
                <a:solidFill>
                  <a:schemeClr val="accent4">
                    <a:lumMod val="50000"/>
                  </a:schemeClr>
                </a:solidFill>
                <a:latin typeface="+mj-lt"/>
              </a:rPr>
              <a:t>de soutien aux investissements et aux </a:t>
            </a:r>
            <a:r>
              <a:rPr lang="fr-FR" sz="1500" b="1" dirty="0" smtClean="0">
                <a:solidFill>
                  <a:schemeClr val="accent4">
                    <a:lumMod val="50000"/>
                  </a:schemeClr>
                </a:solidFill>
                <a:latin typeface="+mj-lt"/>
              </a:rPr>
              <a:t>productions stratégiques,</a:t>
            </a:r>
          </a:p>
          <a:p>
            <a:pPr lvl="2">
              <a:buFont typeface="Wingdings" pitchFamily="2" charset="2"/>
              <a:buChar char="§"/>
            </a:pPr>
            <a:r>
              <a:rPr lang="fr-FR" sz="1500" b="1" dirty="0" smtClean="0">
                <a:solidFill>
                  <a:schemeClr val="accent4">
                    <a:lumMod val="50000"/>
                  </a:schemeClr>
                </a:solidFill>
                <a:latin typeface="+mj-lt"/>
              </a:rPr>
              <a:t>Recherche </a:t>
            </a:r>
            <a:r>
              <a:rPr lang="fr-FR" sz="1500" b="1" dirty="0" smtClean="0">
                <a:solidFill>
                  <a:schemeClr val="accent4">
                    <a:lumMod val="50000"/>
                  </a:schemeClr>
                </a:solidFill>
                <a:latin typeface="+mj-lt"/>
              </a:rPr>
              <a:t>d’une économie d’eau d’irrigation maximum </a:t>
            </a:r>
            <a:r>
              <a:rPr lang="fr-FR" sz="1500" b="1" dirty="0" smtClean="0">
                <a:solidFill>
                  <a:schemeClr val="accent4">
                    <a:lumMod val="50000"/>
                  </a:schemeClr>
                </a:solidFill>
                <a:latin typeface="+mj-lt"/>
              </a:rPr>
              <a:t>: élargissement </a:t>
            </a:r>
            <a:r>
              <a:rPr lang="fr-FR" sz="1500" b="1" dirty="0" smtClean="0">
                <a:solidFill>
                  <a:schemeClr val="accent4">
                    <a:lumMod val="50000"/>
                  </a:schemeClr>
                </a:solidFill>
                <a:latin typeface="+mj-lt"/>
              </a:rPr>
              <a:t>des systèmes économiseurs d’eau à 80 % </a:t>
            </a:r>
            <a:r>
              <a:rPr lang="fr-FR" sz="1500" b="1" dirty="0" smtClean="0">
                <a:solidFill>
                  <a:schemeClr val="accent4">
                    <a:lumMod val="50000"/>
                  </a:schemeClr>
                </a:solidFill>
                <a:latin typeface="+mj-lt"/>
              </a:rPr>
              <a:t>des superficies irrigables (GPI et PMH),</a:t>
            </a:r>
          </a:p>
          <a:p>
            <a:pPr lvl="2">
              <a:buFont typeface="Wingdings" pitchFamily="2" charset="2"/>
              <a:buChar char="§"/>
            </a:pPr>
            <a:r>
              <a:rPr lang="fr-FR" sz="1500" b="1" dirty="0" smtClean="0">
                <a:solidFill>
                  <a:schemeClr val="accent4">
                    <a:lumMod val="50000"/>
                  </a:schemeClr>
                </a:solidFill>
                <a:latin typeface="+mj-lt"/>
              </a:rPr>
              <a:t>P</a:t>
            </a:r>
            <a:r>
              <a:rPr lang="fr-FR" sz="1500" b="1" dirty="0" smtClean="0">
                <a:solidFill>
                  <a:schemeClr val="accent4">
                    <a:lumMod val="50000"/>
                  </a:schemeClr>
                </a:solidFill>
                <a:latin typeface="+mj-lt"/>
              </a:rPr>
              <a:t>rogramme </a:t>
            </a:r>
            <a:r>
              <a:rPr lang="fr-FR" sz="1500" b="1" dirty="0" smtClean="0">
                <a:solidFill>
                  <a:schemeClr val="accent4">
                    <a:lumMod val="50000"/>
                  </a:schemeClr>
                </a:solidFill>
                <a:latin typeface="+mj-lt"/>
              </a:rPr>
              <a:t>de rénovation </a:t>
            </a:r>
            <a:r>
              <a:rPr lang="fr-FR" sz="1500" b="1" dirty="0" smtClean="0">
                <a:solidFill>
                  <a:schemeClr val="accent4">
                    <a:lumMod val="50000"/>
                  </a:schemeClr>
                </a:solidFill>
                <a:latin typeface="+mj-lt"/>
              </a:rPr>
              <a:t>et de réalisation de retenues collinaires et programmes de REUE</a:t>
            </a:r>
            <a:endParaRPr lang="fr-FR" sz="1500" b="1" dirty="0" smtClean="0">
              <a:solidFill>
                <a:schemeClr val="accent4">
                  <a:lumMod val="50000"/>
                </a:schemeClr>
              </a:solidFill>
              <a:latin typeface="+mj-lt"/>
            </a:endParaRPr>
          </a:p>
          <a:p>
            <a:pPr lvl="2">
              <a:buFont typeface="Wingdings" pitchFamily="2" charset="2"/>
              <a:buChar char="§"/>
            </a:pPr>
            <a:endParaRPr lang="fr-FR" sz="1500" b="1" dirty="0" smtClean="0">
              <a:solidFill>
                <a:schemeClr val="accent4">
                  <a:lumMod val="50000"/>
                </a:schemeClr>
              </a:solidFill>
              <a:latin typeface="+mj-lt"/>
            </a:endParaRPr>
          </a:p>
          <a:p>
            <a:pPr lvl="2">
              <a:buFont typeface="Wingdings" pitchFamily="2" charset="2"/>
              <a:buChar char="§"/>
            </a:pPr>
            <a:endParaRPr lang="fr-FR" sz="1500" b="1" dirty="0" smtClean="0">
              <a:solidFill>
                <a:schemeClr val="accent4">
                  <a:lumMod val="50000"/>
                </a:schemeClr>
              </a:solidFill>
              <a:latin typeface="+mj-lt"/>
            </a:endParaRPr>
          </a:p>
          <a:p>
            <a:pPr>
              <a:buNone/>
            </a:pPr>
            <a:endParaRPr lang="fr-FR" sz="2000" dirty="0" smtClean="0">
              <a:solidFill>
                <a:schemeClr val="accent4">
                  <a:lumMod val="50000"/>
                </a:schemeClr>
              </a:solidFill>
              <a:latin typeface="+mj-lt"/>
            </a:endParaRPr>
          </a:p>
          <a:p>
            <a:pPr lvl="1">
              <a:buFont typeface="Wingdings" pitchFamily="2" charset="2"/>
              <a:buChar char="§"/>
            </a:pPr>
            <a:endParaRPr lang="fr-FR" sz="1800" dirty="0" smtClean="0">
              <a:solidFill>
                <a:schemeClr val="accent4">
                  <a:lumMod val="50000"/>
                </a:schemeClr>
              </a:solidFill>
              <a:latin typeface="+mj-lt"/>
            </a:endParaRPr>
          </a:p>
          <a:p>
            <a:pPr>
              <a:buFont typeface="Wingdings" pitchFamily="2" charset="2"/>
              <a:buChar char="q"/>
            </a:pPr>
            <a:endParaRPr lang="fr-FR" sz="2000" dirty="0">
              <a:solidFill>
                <a:schemeClr val="accent4">
                  <a:lumMod val="50000"/>
                </a:schemeClr>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480"/>
            <a:ext cx="8229600" cy="500066"/>
          </a:xfrm>
        </p:spPr>
        <p:txBody>
          <a:bodyPr/>
          <a:lstStyle/>
          <a:p>
            <a:pPr algn="ctr"/>
            <a:r>
              <a:rPr lang="fr-CH" sz="2400" b="1" cap="small" dirty="0" smtClean="0">
                <a:solidFill>
                  <a:srgbClr val="C00000"/>
                </a:solidFill>
                <a:effectLst>
                  <a:outerShdw blurRad="38100" dist="38100" dir="2700000" algn="tl">
                    <a:srgbClr val="000000">
                      <a:alpha val="43137"/>
                    </a:srgbClr>
                  </a:outerShdw>
                </a:effectLst>
              </a:rPr>
              <a:t>La politique de développement agricole et la stratégie </a:t>
            </a:r>
            <a:r>
              <a:rPr lang="fr-CH" sz="2400" b="1" cap="small" dirty="0" smtClean="0">
                <a:solidFill>
                  <a:srgbClr val="C00000"/>
                </a:solidFill>
                <a:effectLst>
                  <a:outerShdw blurRad="38100" dist="38100" dir="2700000" algn="tl">
                    <a:srgbClr val="000000">
                      <a:alpha val="43137"/>
                    </a:srgbClr>
                  </a:outerShdw>
                </a:effectLst>
              </a:rPr>
              <a:t>alimentaire : Les objectifs à MT/LT du SDDA et du SNAT</a:t>
            </a:r>
            <a:endParaRPr lang="fr-FR" sz="24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357159" y="1285861"/>
            <a:ext cx="8572560" cy="5357849"/>
          </a:xfrm>
        </p:spPr>
        <p:txBody>
          <a:bodyPr/>
          <a:lstStyle/>
          <a:p>
            <a:pPr>
              <a:buFont typeface="Wingdings" pitchFamily="2" charset="2"/>
              <a:buChar char="q"/>
            </a:pPr>
            <a:r>
              <a:rPr lang="fr-FR" sz="2000" dirty="0" smtClean="0">
                <a:solidFill>
                  <a:schemeClr val="accent4">
                    <a:lumMod val="50000"/>
                  </a:schemeClr>
                </a:solidFill>
                <a:latin typeface="+mj-lt"/>
              </a:rPr>
              <a:t> </a:t>
            </a:r>
            <a:r>
              <a:rPr lang="fr-FR" sz="2000" b="1" dirty="0" smtClean="0">
                <a:solidFill>
                  <a:schemeClr val="accent4">
                    <a:lumMod val="50000"/>
                  </a:schemeClr>
                </a:solidFill>
                <a:latin typeface="+mj-lt"/>
              </a:rPr>
              <a:t>Stratégie alimentaire nationale : priorité donnée aux blés et à la production laitière (fourrages) irrigués et consolidation des autres filières actuelles en irrigué (dattes, fruits, maraîchage) </a:t>
            </a:r>
            <a:r>
              <a:rPr lang="fr-FR" sz="2000" b="1" dirty="0" smtClean="0">
                <a:solidFill>
                  <a:schemeClr val="accent4">
                    <a:lumMod val="50000"/>
                  </a:schemeClr>
                </a:solidFill>
                <a:latin typeface="+mj-lt"/>
              </a:rPr>
              <a:t>:</a:t>
            </a:r>
          </a:p>
          <a:p>
            <a:pPr>
              <a:buNone/>
            </a:pPr>
            <a:endParaRPr lang="fr-FR" sz="900" b="1" dirty="0" smtClean="0">
              <a:solidFill>
                <a:schemeClr val="accent4">
                  <a:lumMod val="50000"/>
                </a:schemeClr>
              </a:solidFill>
              <a:latin typeface="+mj-lt"/>
            </a:endParaRPr>
          </a:p>
          <a:p>
            <a:pPr lvl="1">
              <a:buFont typeface="Wingdings" pitchFamily="2" charset="2"/>
              <a:buChar char="Ø"/>
            </a:pPr>
            <a:r>
              <a:rPr lang="fr-FR" sz="1800" b="1" i="1" dirty="0" smtClean="0">
                <a:solidFill>
                  <a:srgbClr val="FF3300"/>
                </a:solidFill>
                <a:latin typeface="Arial Narrow" pitchFamily="34" charset="0"/>
              </a:rPr>
              <a:t>Affectation additionnelle d’eau pour irriguer  510 000 ha supplémentaires en 2015 et 720.000 ha  en 2025, pour un taux de couverture des besoins à hauteur de 85% …</a:t>
            </a:r>
          </a:p>
          <a:p>
            <a:pPr lvl="1">
              <a:buFont typeface="Wingdings" pitchFamily="2" charset="2"/>
              <a:buChar char="Ø"/>
            </a:pPr>
            <a:r>
              <a:rPr lang="fr-FR" sz="1800" b="1" i="1" dirty="0" smtClean="0">
                <a:solidFill>
                  <a:srgbClr val="FF3300"/>
                </a:solidFill>
                <a:latin typeface="Arial Narrow" pitchFamily="34" charset="0"/>
              </a:rPr>
              <a:t>Pour </a:t>
            </a:r>
            <a:r>
              <a:rPr lang="fr-FR" sz="1800" b="1" i="1" dirty="0" smtClean="0">
                <a:solidFill>
                  <a:srgbClr val="FF3300"/>
                </a:solidFill>
                <a:latin typeface="Arial Narrow" pitchFamily="34" charset="0"/>
              </a:rPr>
              <a:t>un objectif de taux de couverture de 50% des besoins en produits laitiers, il faudrait que les emblavures fourragères augmentent de 153 500 ha en 2015 et 243 500 ha en 2025. Et, pour une couverture totale des besoins, une augmentation de 449 500 ha en 2015 et 999 000 ha en </a:t>
            </a:r>
            <a:r>
              <a:rPr lang="fr-FR" sz="1800" b="1" i="1" dirty="0" smtClean="0">
                <a:solidFill>
                  <a:srgbClr val="FF3300"/>
                </a:solidFill>
                <a:latin typeface="Arial Narrow" pitchFamily="34" charset="0"/>
              </a:rPr>
              <a:t>2025 (sans précision à ce stade de la contribution affectable à l’irrigué) …</a:t>
            </a:r>
          </a:p>
          <a:p>
            <a:pPr>
              <a:buFont typeface="Wingdings" pitchFamily="2" charset="2"/>
              <a:buChar char="Ø"/>
            </a:pPr>
            <a:r>
              <a:rPr lang="fr-FR" sz="2400" b="1" i="1" dirty="0" smtClean="0">
                <a:solidFill>
                  <a:schemeClr val="accent1"/>
                </a:solidFill>
                <a:latin typeface="Arial Narrow" pitchFamily="34" charset="0"/>
              </a:rPr>
              <a:t>Traduits en termes de superficies il en résulterait en arrondissant quelque :</a:t>
            </a:r>
          </a:p>
          <a:p>
            <a:pPr lvl="1">
              <a:buFont typeface="Wingdings" pitchFamily="2" charset="2"/>
              <a:buChar char="Ø"/>
            </a:pPr>
            <a:r>
              <a:rPr lang="fr-FR" sz="2200" b="1" i="1" dirty="0" smtClean="0">
                <a:solidFill>
                  <a:schemeClr val="accent1"/>
                </a:solidFill>
                <a:latin typeface="Arial Narrow" pitchFamily="34" charset="0"/>
              </a:rPr>
              <a:t>1 </a:t>
            </a:r>
            <a:r>
              <a:rPr lang="fr-FR" sz="2200" b="1" i="1" dirty="0" smtClean="0">
                <a:solidFill>
                  <a:schemeClr val="accent1"/>
                </a:solidFill>
                <a:latin typeface="Arial Narrow" pitchFamily="34" charset="0"/>
              </a:rPr>
              <a:t>200 000 ha irrigués dans l’hypothèse d’une année à pluviométrie </a:t>
            </a:r>
            <a:r>
              <a:rPr lang="fr-FR" sz="2200" b="1" i="1" dirty="0" smtClean="0">
                <a:solidFill>
                  <a:schemeClr val="accent1"/>
                </a:solidFill>
                <a:latin typeface="Arial Narrow" pitchFamily="34" charset="0"/>
              </a:rPr>
              <a:t>moyenne,</a:t>
            </a:r>
          </a:p>
          <a:p>
            <a:pPr lvl="1">
              <a:buFont typeface="Wingdings" pitchFamily="2" charset="2"/>
              <a:buChar char="Ø"/>
            </a:pPr>
            <a:r>
              <a:rPr lang="fr-FR" sz="2400" b="1" i="1" dirty="0" smtClean="0">
                <a:solidFill>
                  <a:schemeClr val="accent1"/>
                </a:solidFill>
                <a:latin typeface="Arial Narrow" pitchFamily="34" charset="0"/>
              </a:rPr>
              <a:t>700 </a:t>
            </a:r>
            <a:r>
              <a:rPr lang="fr-FR" sz="2400" b="1" i="1" dirty="0" smtClean="0">
                <a:solidFill>
                  <a:schemeClr val="accent1"/>
                </a:solidFill>
                <a:latin typeface="Arial Narrow" pitchFamily="34" charset="0"/>
              </a:rPr>
              <a:t>000 ha dans le cas d’une année sèche.</a:t>
            </a:r>
          </a:p>
          <a:p>
            <a:pPr>
              <a:buFont typeface="Wingdings" pitchFamily="2" charset="2"/>
              <a:buChar char="Ø"/>
            </a:pPr>
            <a:endParaRPr lang="fr-FR" sz="2400" b="1" i="1" dirty="0" smtClean="0">
              <a:solidFill>
                <a:schemeClr val="accent1"/>
              </a:solidFill>
              <a:latin typeface="Arial Narrow" pitchFamily="34" charset="0"/>
            </a:endParaRPr>
          </a:p>
          <a:p>
            <a:pPr>
              <a:buFont typeface="Wingdings" pitchFamily="2" charset="2"/>
              <a:buChar char="q"/>
            </a:pPr>
            <a:endParaRPr lang="fr-FR" sz="1500" b="1" dirty="0" smtClean="0">
              <a:solidFill>
                <a:schemeClr val="accent4">
                  <a:lumMod val="50000"/>
                </a:schemeClr>
              </a:solidFill>
              <a:latin typeface="+mj-lt"/>
            </a:endParaRPr>
          </a:p>
          <a:p>
            <a:pPr>
              <a:buNone/>
            </a:pPr>
            <a:endParaRPr lang="fr-FR" sz="2000" dirty="0" smtClean="0">
              <a:solidFill>
                <a:schemeClr val="accent4">
                  <a:lumMod val="50000"/>
                </a:schemeClr>
              </a:solidFill>
              <a:latin typeface="+mj-lt"/>
            </a:endParaRPr>
          </a:p>
          <a:p>
            <a:pPr lvl="1">
              <a:buFont typeface="Wingdings" pitchFamily="2" charset="2"/>
              <a:buChar char="§"/>
            </a:pPr>
            <a:endParaRPr lang="fr-FR" sz="1800" dirty="0" smtClean="0">
              <a:solidFill>
                <a:schemeClr val="accent4">
                  <a:lumMod val="50000"/>
                </a:schemeClr>
              </a:solidFill>
              <a:latin typeface="+mj-lt"/>
            </a:endParaRPr>
          </a:p>
          <a:p>
            <a:pPr>
              <a:buFont typeface="Wingdings" pitchFamily="2" charset="2"/>
              <a:buChar char="q"/>
            </a:pPr>
            <a:endParaRPr lang="fr-FR" sz="2000" dirty="0">
              <a:solidFill>
                <a:schemeClr val="accent4">
                  <a:lumMod val="50000"/>
                </a:schemeClr>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1"/>
            <a:ext cx="8229600" cy="1571612"/>
          </a:xfrm>
        </p:spPr>
        <p:txBody>
          <a:bodyPr/>
          <a:lstStyle/>
          <a:p>
            <a:pPr algn="ctr"/>
            <a:r>
              <a:rPr lang="fr-FR" sz="2800" b="1" dirty="0" smtClean="0">
                <a:solidFill>
                  <a:srgbClr val="C00000"/>
                </a:solidFill>
              </a:rPr>
              <a:t>1 - MULTI-DIMENSIONNALITÉ DE LA DEMANDE EN EAU D’IRRIGATION</a:t>
            </a:r>
            <a:endParaRPr lang="fr-FR" sz="2800" b="1" dirty="0">
              <a:solidFill>
                <a:srgbClr val="C00000"/>
              </a:solidFill>
            </a:endParaRPr>
          </a:p>
        </p:txBody>
      </p:sp>
      <p:sp>
        <p:nvSpPr>
          <p:cNvPr id="5" name="Espace réservé du contenu 4"/>
          <p:cNvSpPr>
            <a:spLocks noGrp="1"/>
          </p:cNvSpPr>
          <p:nvPr>
            <p:ph idx="1"/>
          </p:nvPr>
        </p:nvSpPr>
        <p:spPr>
          <a:xfrm>
            <a:off x="457200" y="1714488"/>
            <a:ext cx="8229600" cy="4929222"/>
          </a:xfrm>
        </p:spPr>
        <p:txBody>
          <a:bodyPr/>
          <a:lstStyle/>
          <a:p>
            <a:pPr>
              <a:buFont typeface="Wingdings" pitchFamily="2" charset="2"/>
              <a:buChar char="q"/>
            </a:pPr>
            <a:r>
              <a:rPr lang="fr-FR" sz="2000" b="1" dirty="0" smtClean="0">
                <a:solidFill>
                  <a:schemeClr val="tx2"/>
                </a:solidFill>
                <a:latin typeface="+mj-lt"/>
              </a:rPr>
              <a:t>LA DEMANDE SOCIALE</a:t>
            </a:r>
          </a:p>
          <a:p>
            <a:pPr>
              <a:buNone/>
            </a:pPr>
            <a:endParaRPr lang="fr-FR" sz="800" b="1" dirty="0" smtClean="0">
              <a:solidFill>
                <a:schemeClr val="tx2"/>
              </a:solidFill>
              <a:latin typeface="+mj-lt"/>
            </a:endParaRPr>
          </a:p>
          <a:p>
            <a:pPr>
              <a:buFont typeface="Wingdings" pitchFamily="2" charset="2"/>
              <a:buChar char="q"/>
            </a:pPr>
            <a:r>
              <a:rPr lang="fr-FR" sz="2000" b="1" dirty="0" smtClean="0">
                <a:solidFill>
                  <a:schemeClr val="tx2"/>
                </a:solidFill>
                <a:latin typeface="+mj-lt"/>
              </a:rPr>
              <a:t>CADRE JURIDIQUE ET INSTITUTIONNEL DE LA DEMANDE EN EAU D’IRRIGATION</a:t>
            </a:r>
          </a:p>
          <a:p>
            <a:pPr>
              <a:buNone/>
            </a:pPr>
            <a:endParaRPr lang="fr-FR" sz="800" b="1" dirty="0" smtClean="0">
              <a:solidFill>
                <a:schemeClr val="tx2"/>
              </a:solidFill>
              <a:latin typeface="+mj-lt"/>
            </a:endParaRPr>
          </a:p>
          <a:p>
            <a:pPr>
              <a:buFont typeface="Wingdings" pitchFamily="2" charset="2"/>
              <a:buChar char="q"/>
            </a:pPr>
            <a:r>
              <a:rPr lang="fr-FR" sz="2000" b="1" dirty="0" smtClean="0">
                <a:solidFill>
                  <a:schemeClr val="tx2"/>
                </a:solidFill>
                <a:latin typeface="+mj-lt"/>
              </a:rPr>
              <a:t>LES CONDITIONS ET BESOINS AGRONOMIQUES</a:t>
            </a:r>
          </a:p>
          <a:p>
            <a:pPr lvl="1">
              <a:buFont typeface="Wingdings" pitchFamily="2" charset="2"/>
              <a:buChar char="§"/>
            </a:pPr>
            <a:r>
              <a:rPr lang="fr-FR" sz="1800" b="1" dirty="0" smtClean="0">
                <a:solidFill>
                  <a:schemeClr val="tx2"/>
                </a:solidFill>
                <a:latin typeface="+mj-lt"/>
              </a:rPr>
              <a:t>CONDITIONS ET POTENTIEL PÉDOLOGIQUES</a:t>
            </a:r>
          </a:p>
          <a:p>
            <a:pPr lvl="1">
              <a:buFont typeface="Wingdings" pitchFamily="2" charset="2"/>
              <a:buChar char="§"/>
            </a:pPr>
            <a:r>
              <a:rPr lang="fr-FR" sz="1800" b="1" dirty="0" smtClean="0">
                <a:solidFill>
                  <a:schemeClr val="tx2"/>
                </a:solidFill>
                <a:latin typeface="+mj-lt"/>
              </a:rPr>
              <a:t>BESOINS DES CULTURES</a:t>
            </a:r>
          </a:p>
          <a:p>
            <a:pPr lvl="1">
              <a:buFont typeface="Wingdings" pitchFamily="2" charset="2"/>
              <a:buChar char="§"/>
            </a:pPr>
            <a:r>
              <a:rPr lang="fr-FR" sz="1800" b="1" dirty="0" smtClean="0">
                <a:solidFill>
                  <a:schemeClr val="tx2"/>
                </a:solidFill>
                <a:latin typeface="+mj-lt"/>
              </a:rPr>
              <a:t>QUALITÉ DES EAUX D’IRRIGATION</a:t>
            </a:r>
          </a:p>
          <a:p>
            <a:pPr lvl="1">
              <a:buNone/>
            </a:pPr>
            <a:endParaRPr lang="fr-FR" sz="800" b="1" dirty="0" smtClean="0">
              <a:solidFill>
                <a:schemeClr val="tx2"/>
              </a:solidFill>
              <a:latin typeface="+mj-lt"/>
            </a:endParaRPr>
          </a:p>
          <a:p>
            <a:pPr>
              <a:buFont typeface="Wingdings" pitchFamily="2" charset="2"/>
              <a:buChar char="q"/>
            </a:pPr>
            <a:r>
              <a:rPr lang="fr-FR" sz="2000" b="1" dirty="0" smtClean="0">
                <a:solidFill>
                  <a:schemeClr val="tx2"/>
                </a:solidFill>
                <a:latin typeface="+mj-lt"/>
              </a:rPr>
              <a:t>CONDITIONS HYDRAULIQUES ET SYSTÉMIQUES DE LA DEMANDE</a:t>
            </a:r>
          </a:p>
          <a:p>
            <a:pPr>
              <a:buNone/>
            </a:pPr>
            <a:endParaRPr lang="fr-FR" sz="800" b="1" dirty="0" smtClean="0">
              <a:solidFill>
                <a:schemeClr val="tx2"/>
              </a:solidFill>
              <a:latin typeface="+mj-lt"/>
            </a:endParaRPr>
          </a:p>
          <a:p>
            <a:pPr>
              <a:buFont typeface="Wingdings" pitchFamily="2" charset="2"/>
              <a:buChar char="q"/>
            </a:pPr>
            <a:r>
              <a:rPr lang="fr-FR" sz="2000" b="1" dirty="0" smtClean="0">
                <a:solidFill>
                  <a:schemeClr val="tx2"/>
                </a:solidFill>
                <a:latin typeface="+mj-lt"/>
              </a:rPr>
              <a:t>CONSOMMATION ET PRÉLÈVEMENTS</a:t>
            </a:r>
          </a:p>
          <a:p>
            <a:pPr>
              <a:buNone/>
            </a:pPr>
            <a:endParaRPr lang="fr-FR" sz="800" b="1" dirty="0" smtClean="0">
              <a:solidFill>
                <a:schemeClr val="tx2"/>
              </a:solidFill>
              <a:latin typeface="+mj-lt"/>
            </a:endParaRPr>
          </a:p>
          <a:p>
            <a:pPr>
              <a:buFont typeface="Wingdings" pitchFamily="2" charset="2"/>
              <a:buChar char="q"/>
            </a:pPr>
            <a:r>
              <a:rPr lang="fr-FR" sz="2000" b="1" dirty="0" smtClean="0">
                <a:solidFill>
                  <a:schemeClr val="tx2"/>
                </a:solidFill>
                <a:latin typeface="+mj-lt"/>
              </a:rPr>
              <a:t>DEMANDE DES FILIÈRES DE PRODUCTION</a:t>
            </a:r>
          </a:p>
          <a:p>
            <a:pPr>
              <a:buNone/>
            </a:pPr>
            <a:endParaRPr lang="fr-FR" sz="800" b="1" dirty="0" smtClean="0">
              <a:solidFill>
                <a:schemeClr val="tx2"/>
              </a:solidFill>
              <a:latin typeface="+mj-lt"/>
            </a:endParaRPr>
          </a:p>
          <a:p>
            <a:pPr>
              <a:buFont typeface="Wingdings" pitchFamily="2" charset="2"/>
              <a:buChar char="q"/>
            </a:pPr>
            <a:r>
              <a:rPr lang="fr-FR" sz="2000" b="1" dirty="0" smtClean="0">
                <a:solidFill>
                  <a:schemeClr val="tx2"/>
                </a:solidFill>
                <a:latin typeface="+mj-lt"/>
              </a:rPr>
              <a:t>LE RATIONNEMENT PAR L‘OFFRE</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4347" y="1"/>
            <a:ext cx="9358347" cy="414338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 y="3429000"/>
            <a:ext cx="8929719" cy="4000528"/>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850"/>
            <a:ext cx="8229600" cy="581010"/>
          </a:xfrm>
        </p:spPr>
        <p:txBody>
          <a:bodyPr/>
          <a:lstStyle/>
          <a:p>
            <a:pPr algn="ctr"/>
            <a:r>
              <a:rPr lang="fr-FR" sz="2000" b="1" dirty="0" smtClean="0">
                <a:solidFill>
                  <a:srgbClr val="C00000"/>
                </a:solidFill>
              </a:rPr>
              <a:t>5 - PREMIÈRES ORIENTATIONS METHODOLOGIQUES POUR UNE MEILLEURE PRISE EN COMPTE DE LA DEMANDE EN EAU D’IRRIGATION</a:t>
            </a:r>
            <a:endParaRPr lang="fr-FR" sz="2000" b="1" dirty="0">
              <a:solidFill>
                <a:srgbClr val="C00000"/>
              </a:solidFill>
            </a:endParaRPr>
          </a:p>
        </p:txBody>
      </p:sp>
      <p:sp>
        <p:nvSpPr>
          <p:cNvPr id="3" name="Espace réservé du contenu 2"/>
          <p:cNvSpPr>
            <a:spLocks noGrp="1"/>
          </p:cNvSpPr>
          <p:nvPr>
            <p:ph idx="1"/>
          </p:nvPr>
        </p:nvSpPr>
        <p:spPr>
          <a:xfrm>
            <a:off x="457200" y="1357299"/>
            <a:ext cx="8229600" cy="5286413"/>
          </a:xfrm>
        </p:spPr>
        <p:txBody>
          <a:bodyPr/>
          <a:lstStyle/>
          <a:p>
            <a:pPr>
              <a:buSzPct val="105000"/>
              <a:buFont typeface="Wingdings" pitchFamily="2" charset="2"/>
              <a:buChar char="Ø"/>
            </a:pPr>
            <a:r>
              <a:rPr lang="fr-CH" sz="1800" b="1" i="1" dirty="0" smtClean="0">
                <a:solidFill>
                  <a:schemeClr val="accent2"/>
                </a:solidFill>
                <a:latin typeface="Arial Narrow" pitchFamily="34" charset="0"/>
              </a:rPr>
              <a:t>Une première série de recommandations et orientations méthodologiques provisoires à discuter et éventuellement réorienter et préciser dans le cadre d’un atelier de concertation interinstitutionnel à venir sur la demande en eau d’irrigation</a:t>
            </a:r>
            <a:r>
              <a:rPr lang="fr-FR" sz="1800" b="1" i="1" dirty="0" smtClean="0">
                <a:solidFill>
                  <a:schemeClr val="accent2"/>
                </a:solidFill>
                <a:latin typeface="Arial Narrow" pitchFamily="34" charset="0"/>
              </a:rPr>
              <a:t> :</a:t>
            </a:r>
            <a:endParaRPr lang="fr-FR" sz="1800" dirty="0" smtClean="0">
              <a:solidFill>
                <a:schemeClr val="accent2"/>
              </a:solidFill>
              <a:latin typeface="Arial Narrow" pitchFamily="34" charset="0"/>
            </a:endParaRPr>
          </a:p>
          <a:p>
            <a:pPr lvl="1">
              <a:buSzPct val="105000"/>
              <a:buFont typeface="Wingdings" pitchFamily="2" charset="2"/>
              <a:buChar char="q"/>
            </a:pPr>
            <a:r>
              <a:rPr lang="fr-CH" sz="1800" b="1" dirty="0" smtClean="0">
                <a:solidFill>
                  <a:srgbClr val="C00000"/>
                </a:solidFill>
                <a:latin typeface="Arial Narrow" pitchFamily="34" charset="0"/>
              </a:rPr>
              <a:t>Une méthodologie progressive d’approche de la demande à différents horizons</a:t>
            </a:r>
          </a:p>
          <a:p>
            <a:pPr lvl="1">
              <a:buSzPct val="105000"/>
              <a:buNone/>
            </a:pPr>
            <a:endParaRPr lang="fr-CH" sz="800" b="1" dirty="0" smtClean="0">
              <a:solidFill>
                <a:srgbClr val="C00000"/>
              </a:solidFill>
              <a:latin typeface="Arial Narrow" pitchFamily="34" charset="0"/>
            </a:endParaRPr>
          </a:p>
          <a:p>
            <a:pPr lvl="1">
              <a:buSzPct val="105000"/>
              <a:buFont typeface="Wingdings" pitchFamily="2" charset="2"/>
              <a:buChar char="q"/>
            </a:pPr>
            <a:r>
              <a:rPr lang="fr-CH" sz="1800" b="1" dirty="0" smtClean="0">
                <a:solidFill>
                  <a:srgbClr val="C00000"/>
                </a:solidFill>
                <a:latin typeface="Arial Narrow" pitchFamily="34" charset="0"/>
              </a:rPr>
              <a:t>Des données à fixer pour l‘année de base et le premier pas de temps quinquennal de planification (GPI et PMH)</a:t>
            </a:r>
          </a:p>
          <a:p>
            <a:pPr lvl="1">
              <a:buSzPct val="105000"/>
              <a:buNone/>
            </a:pPr>
            <a:endParaRPr lang="fr-CH" sz="800" b="1" dirty="0" smtClean="0">
              <a:solidFill>
                <a:srgbClr val="C00000"/>
              </a:solidFill>
              <a:latin typeface="Arial Narrow" pitchFamily="34" charset="0"/>
            </a:endParaRPr>
          </a:p>
          <a:p>
            <a:pPr lvl="1">
              <a:buSzPct val="105000"/>
              <a:buFont typeface="Wingdings" pitchFamily="2" charset="2"/>
              <a:buChar char="q"/>
            </a:pPr>
            <a:r>
              <a:rPr lang="fr-CH" sz="1800" b="1" dirty="0" smtClean="0">
                <a:solidFill>
                  <a:srgbClr val="C00000"/>
                </a:solidFill>
                <a:latin typeface="Arial Narrow" pitchFamily="34" charset="0"/>
              </a:rPr>
              <a:t>Prospective, scénarios et planification de la demande en eau d’irrigation à moyen et long terme</a:t>
            </a:r>
          </a:p>
          <a:p>
            <a:pPr lvl="3">
              <a:buSzPct val="105000"/>
              <a:buFont typeface="Wingdings" pitchFamily="2" charset="2"/>
              <a:buChar char="ü"/>
            </a:pPr>
            <a:r>
              <a:rPr lang="fr-CH" sz="1800" b="1" dirty="0" smtClean="0">
                <a:solidFill>
                  <a:schemeClr val="tx2"/>
                </a:solidFill>
                <a:latin typeface="Arial Narrow" pitchFamily="34" charset="0"/>
              </a:rPr>
              <a:t>Des méthodes  spécifiques de planification, d’estimation et de projection, et de programmation, à moyen et long terme, pour la demande en eau d’irrigation en tant que problématique systémique et multidimensionnelle propre.</a:t>
            </a:r>
          </a:p>
          <a:p>
            <a:pPr lvl="3">
              <a:buSzPct val="105000"/>
              <a:buFont typeface="Wingdings" pitchFamily="2" charset="2"/>
              <a:buChar char="ü"/>
            </a:pPr>
            <a:r>
              <a:rPr lang="fr-CH" sz="1800" b="1" dirty="0" smtClean="0">
                <a:solidFill>
                  <a:schemeClr val="tx2"/>
                </a:solidFill>
                <a:latin typeface="Arial Narrow" pitchFamily="34" charset="0"/>
              </a:rPr>
              <a:t>Aide à la décision et options de prise en compte de la demande en eau d’irrigation.</a:t>
            </a:r>
            <a:endParaRPr lang="fr-FR" sz="1800" b="1" dirty="0" smtClean="0">
              <a:solidFill>
                <a:schemeClr val="tx2"/>
              </a:solidFill>
              <a:latin typeface="Arial Narrow" pitchFamily="34" charset="0"/>
            </a:endParaRPr>
          </a:p>
          <a:p>
            <a:pPr lvl="3">
              <a:buSzPct val="105000"/>
              <a:buFont typeface="Wingdings" pitchFamily="2" charset="2"/>
              <a:buChar char="ü"/>
            </a:pPr>
            <a:r>
              <a:rPr lang="fr-FR" sz="1800" b="1" dirty="0" smtClean="0">
                <a:solidFill>
                  <a:schemeClr val="tx2"/>
                </a:solidFill>
                <a:latin typeface="Arial Narrow" pitchFamily="34" charset="0"/>
              </a:rPr>
              <a:t>Des actions d’accompagnement</a:t>
            </a:r>
          </a:p>
          <a:p>
            <a:pPr lvl="3">
              <a:buSzPct val="105000"/>
              <a:buFont typeface="Wingdings" pitchFamily="2" charset="2"/>
              <a:buChar char="ü"/>
            </a:pPr>
            <a:r>
              <a:rPr lang="fr-FR" sz="1800" b="1" dirty="0" smtClean="0">
                <a:solidFill>
                  <a:schemeClr val="tx2"/>
                </a:solidFill>
                <a:latin typeface="Arial Narrow" pitchFamily="34" charset="0"/>
              </a:rPr>
              <a:t>Des question en suspens à débattre</a:t>
            </a:r>
            <a:endParaRPr lang="fr-CH" sz="1800" b="1" dirty="0" smtClean="0">
              <a:solidFill>
                <a:schemeClr val="tx2"/>
              </a:solidFill>
              <a:latin typeface="Arial Narrow" pitchFamily="34" charset="0"/>
            </a:endParaRPr>
          </a:p>
          <a:p>
            <a:pPr lvl="1">
              <a:buSzPct val="105000"/>
              <a:buFont typeface="Wingdings" pitchFamily="2" charset="2"/>
              <a:buChar char="q"/>
            </a:pPr>
            <a:endParaRPr lang="fr-FR" sz="1800" dirty="0" smtClean="0">
              <a:solidFill>
                <a:schemeClr val="tx2"/>
              </a:solidFill>
              <a:latin typeface="Arial Narrow" pitchFamily="34" charset="0"/>
            </a:endParaRPr>
          </a:p>
          <a:p>
            <a:pPr lvl="1">
              <a:buSzPct val="105000"/>
              <a:buFont typeface="Wingdings" pitchFamily="2" charset="2"/>
              <a:buChar char="q"/>
            </a:pPr>
            <a:endParaRPr lang="fr-FR" sz="1800" b="1" dirty="0" smtClean="0">
              <a:solidFill>
                <a:schemeClr val="tx2"/>
              </a:solidFill>
              <a:latin typeface="Arial Narrow" pitchFamily="34" charset="0"/>
            </a:endParaRPr>
          </a:p>
          <a:p>
            <a:pPr lvl="1">
              <a:buSzPct val="105000"/>
              <a:buFont typeface="Wingdings" pitchFamily="2" charset="2"/>
              <a:buChar char="q"/>
            </a:pPr>
            <a:endParaRPr lang="fr-FR" sz="1800" dirty="0" smtClean="0">
              <a:latin typeface="Arial Narrow" pitchFamily="34" charset="0"/>
            </a:endParaRPr>
          </a:p>
          <a:p>
            <a:pPr>
              <a:buSzPct val="105000"/>
              <a:buFont typeface="Wingdings" pitchFamily="2" charset="2"/>
              <a:buChar char="Ø"/>
            </a:pPr>
            <a:endParaRPr lang="fr-FR" sz="2000" dirty="0">
              <a:latin typeface="Arial Narrow"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428628"/>
          </a:xfrm>
        </p:spPr>
        <p:txBody>
          <a:bodyPr/>
          <a:lstStyle/>
          <a:p>
            <a:pPr algn="ctr"/>
            <a:r>
              <a:rPr lang="fr-FR" sz="2800" b="1" dirty="0" smtClean="0">
                <a:solidFill>
                  <a:srgbClr val="C00000"/>
                </a:solidFill>
                <a:effectLst>
                  <a:outerShdw blurRad="38100" dist="38100" dir="2700000" algn="tl">
                    <a:srgbClr val="000000">
                      <a:alpha val="43137"/>
                    </a:srgbClr>
                  </a:outerShdw>
                </a:effectLst>
              </a:rPr>
              <a:t>Une méthodologie progressive à différents horizons</a:t>
            </a:r>
            <a:endParaRPr lang="fr-FR" sz="28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0" y="928670"/>
            <a:ext cx="9144000" cy="5929330"/>
          </a:xfrm>
        </p:spPr>
        <p:txBody>
          <a:bodyPr/>
          <a:lstStyle/>
          <a:p>
            <a:pPr>
              <a:buNone/>
            </a:pPr>
            <a:r>
              <a:rPr lang="fr-FR" sz="2000" b="1" dirty="0" smtClean="0">
                <a:solidFill>
                  <a:srgbClr val="C00000"/>
                </a:solidFill>
                <a:effectLst>
                  <a:outerShdw blurRad="38100" dist="38100" dir="2700000" algn="tl">
                    <a:srgbClr val="000000">
                      <a:alpha val="43137"/>
                    </a:srgbClr>
                  </a:outerShdw>
                </a:effectLst>
                <a:latin typeface="+mj-lt"/>
              </a:rPr>
              <a:t>GRANDES CATÉGORIES DE VARIABLES ET PARAMÈTRES À INFORMER ET TRAITER SUCCESSIVEMENT À COURT, MOYEN ET LONG TERME :</a:t>
            </a:r>
          </a:p>
          <a:p>
            <a:pPr>
              <a:buFont typeface="Wingdings" pitchFamily="2" charset="2"/>
              <a:buChar char="q"/>
            </a:pPr>
            <a:r>
              <a:rPr lang="fr-FR" sz="2000" b="1" dirty="0" smtClean="0">
                <a:solidFill>
                  <a:schemeClr val="tx2"/>
                </a:solidFill>
                <a:latin typeface="+mj-lt"/>
              </a:rPr>
              <a:t>Les </a:t>
            </a:r>
            <a:r>
              <a:rPr lang="fr-FR" sz="2000" b="1" dirty="0" smtClean="0">
                <a:solidFill>
                  <a:schemeClr val="tx2"/>
                </a:solidFill>
                <a:latin typeface="+mj-lt"/>
              </a:rPr>
              <a:t>surfaces irriguées par catégories, cultures, systèmes d’irrigation, sous-secteur (GPI/PMH)</a:t>
            </a:r>
          </a:p>
          <a:p>
            <a:pPr>
              <a:buFont typeface="Wingdings" pitchFamily="2" charset="2"/>
              <a:buChar char="q"/>
            </a:pPr>
            <a:r>
              <a:rPr lang="fr-FR" sz="2000" b="1" dirty="0" smtClean="0">
                <a:solidFill>
                  <a:schemeClr val="tx2"/>
                </a:solidFill>
                <a:latin typeface="+mj-lt"/>
              </a:rPr>
              <a:t>Une </a:t>
            </a:r>
            <a:r>
              <a:rPr lang="fr-FR" sz="2000" b="1" dirty="0" smtClean="0">
                <a:solidFill>
                  <a:schemeClr val="tx2"/>
                </a:solidFill>
                <a:latin typeface="+mj-lt"/>
              </a:rPr>
              <a:t>première approche des besoins pratiques par systèmes agraires et d’irrigation simplifiés dans un premier temps (en termes de m3/ha).</a:t>
            </a:r>
          </a:p>
          <a:p>
            <a:pPr>
              <a:buFont typeface="Wingdings" pitchFamily="2" charset="2"/>
              <a:buChar char="q"/>
            </a:pPr>
            <a:r>
              <a:rPr lang="fr-FR" sz="2000" b="1" dirty="0" smtClean="0">
                <a:solidFill>
                  <a:schemeClr val="tx2"/>
                </a:solidFill>
                <a:latin typeface="+mj-lt"/>
              </a:rPr>
              <a:t>Une </a:t>
            </a:r>
            <a:r>
              <a:rPr lang="fr-FR" sz="2000" b="1" dirty="0" smtClean="0">
                <a:solidFill>
                  <a:schemeClr val="tx2"/>
                </a:solidFill>
                <a:latin typeface="+mj-lt"/>
              </a:rPr>
              <a:t>estimation progressive des consommations/prélèvement réels actuels par système agraire et d’irrigation, et par entité territoriale (communes, wilayas, régions naturelles, sous-bassins).</a:t>
            </a:r>
          </a:p>
          <a:p>
            <a:pPr>
              <a:buFont typeface="Wingdings" pitchFamily="2" charset="2"/>
              <a:buChar char="q"/>
            </a:pPr>
            <a:r>
              <a:rPr lang="fr-FR" sz="2000" b="1" dirty="0" smtClean="0">
                <a:solidFill>
                  <a:schemeClr val="tx2"/>
                </a:solidFill>
                <a:latin typeface="+mj-lt"/>
              </a:rPr>
              <a:t>Une </a:t>
            </a:r>
            <a:r>
              <a:rPr lang="fr-FR" sz="2000" b="1" dirty="0" smtClean="0">
                <a:solidFill>
                  <a:schemeClr val="tx2"/>
                </a:solidFill>
                <a:latin typeface="+mj-lt"/>
              </a:rPr>
              <a:t>approche typologique progressive des systèmes d’irrigation avec leur ancrage </a:t>
            </a:r>
            <a:r>
              <a:rPr lang="fr-FR" sz="2000" b="1" dirty="0" smtClean="0">
                <a:solidFill>
                  <a:schemeClr val="tx2"/>
                </a:solidFill>
                <a:latin typeface="+mj-lt"/>
              </a:rPr>
              <a:t>statistique</a:t>
            </a:r>
          </a:p>
          <a:p>
            <a:pPr>
              <a:buFont typeface="Wingdings" pitchFamily="2" charset="2"/>
              <a:buChar char="q"/>
            </a:pPr>
            <a:r>
              <a:rPr lang="fr-FR" sz="2000" b="1" dirty="0" smtClean="0">
                <a:solidFill>
                  <a:schemeClr val="tx2"/>
                </a:solidFill>
                <a:latin typeface="+mj-lt"/>
              </a:rPr>
              <a:t>Une </a:t>
            </a:r>
            <a:r>
              <a:rPr lang="fr-FR" sz="2000" b="1" dirty="0" smtClean="0">
                <a:solidFill>
                  <a:schemeClr val="tx2"/>
                </a:solidFill>
                <a:latin typeface="+mj-lt"/>
              </a:rPr>
              <a:t>approche progressive  de la demande sociale actuelle et future au travers de la  construction </a:t>
            </a:r>
            <a:r>
              <a:rPr lang="fr-FR" sz="2000" b="1" dirty="0" smtClean="0">
                <a:solidFill>
                  <a:schemeClr val="tx2"/>
                </a:solidFill>
                <a:latin typeface="+mj-lt"/>
              </a:rPr>
              <a:t>d’un fichier </a:t>
            </a:r>
            <a:r>
              <a:rPr lang="fr-FR" sz="2000" b="1" dirty="0" smtClean="0">
                <a:solidFill>
                  <a:schemeClr val="tx2"/>
                </a:solidFill>
                <a:latin typeface="+mj-lt"/>
              </a:rPr>
              <a:t>exploitations/exploitants en irrigué avec les orientations des systèmes de production, les profils socio-économiques objectifs, les coûts réels (PMH) et tarifaires (GPI) de l’irrigation par système, des indicateurs </a:t>
            </a:r>
            <a:r>
              <a:rPr lang="fr-FR" sz="2000" b="1" dirty="0" smtClean="0">
                <a:solidFill>
                  <a:schemeClr val="tx2"/>
                </a:solidFill>
                <a:latin typeface="+mj-lt"/>
              </a:rPr>
              <a:t>de </a:t>
            </a:r>
            <a:r>
              <a:rPr lang="fr-FR" sz="2000" b="1" dirty="0" smtClean="0">
                <a:solidFill>
                  <a:schemeClr val="tx2"/>
                </a:solidFill>
                <a:latin typeface="+mj-lt"/>
              </a:rPr>
              <a:t>technicité et de demande future en eau d’irrigation en terme de devenir de l’exploitation et de souscription potentielle d’une demande en eau d’irrigation durable …</a:t>
            </a:r>
          </a:p>
          <a:p>
            <a:pPr>
              <a:buNone/>
            </a:pPr>
            <a:endParaRPr lang="fr-FR" sz="2000" b="1" dirty="0">
              <a:solidFill>
                <a:schemeClr val="tx2"/>
              </a:solidFill>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5" y="500042"/>
            <a:ext cx="9001156" cy="642942"/>
          </a:xfrm>
        </p:spPr>
        <p:txBody>
          <a:bodyPr/>
          <a:lstStyle/>
          <a:p>
            <a:pPr algn="ctr"/>
            <a:r>
              <a:rPr lang="fr-FR" sz="2800" b="1" dirty="0" smtClean="0">
                <a:solidFill>
                  <a:srgbClr val="C00000"/>
                </a:solidFill>
                <a:effectLst>
                  <a:outerShdw blurRad="38100" dist="38100" dir="2700000" algn="tl">
                    <a:srgbClr val="000000">
                      <a:alpha val="43137"/>
                    </a:srgbClr>
                  </a:outerShdw>
                </a:effectLst>
              </a:rPr>
              <a:t>Données pour l’année de base et le premier pas de temps quinquennal de planification</a:t>
            </a:r>
            <a:endParaRPr lang="fr-FR" sz="28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85721" y="1214422"/>
            <a:ext cx="8643999" cy="5357850"/>
          </a:xfrm>
        </p:spPr>
        <p:txBody>
          <a:bodyPr/>
          <a:lstStyle/>
          <a:p>
            <a:pPr>
              <a:buNone/>
            </a:pPr>
            <a:r>
              <a:rPr lang="fr-CH" sz="2000" b="1" i="1" dirty="0" smtClean="0">
                <a:solidFill>
                  <a:srgbClr val="FF0000"/>
                </a:solidFill>
                <a:effectLst>
                  <a:outerShdw blurRad="38100" dist="38100" dir="2700000" algn="tl">
                    <a:srgbClr val="000000">
                      <a:alpha val="43137"/>
                    </a:srgbClr>
                  </a:outerShdw>
                </a:effectLst>
              </a:rPr>
              <a:t>Pour les GPI</a:t>
            </a:r>
            <a:endParaRPr lang="fr-FR" sz="2000" dirty="0" smtClean="0">
              <a:solidFill>
                <a:srgbClr val="FF0000"/>
              </a:solidFill>
              <a:effectLst>
                <a:outerShdw blurRad="38100" dist="38100" dir="2700000" algn="tl">
                  <a:srgbClr val="000000">
                    <a:alpha val="43137"/>
                  </a:srgbClr>
                </a:outerShdw>
              </a:effectLst>
            </a:endParaRPr>
          </a:p>
          <a:p>
            <a:pPr lvl="0">
              <a:buFont typeface="Wingdings" pitchFamily="2" charset="2"/>
              <a:buChar char="§"/>
            </a:pPr>
            <a:r>
              <a:rPr lang="fr-FR" sz="1800" dirty="0" smtClean="0"/>
              <a:t>Superficie équipée, irrigable, à réhabiliter/en cours de réhabilitation</a:t>
            </a:r>
          </a:p>
          <a:p>
            <a:pPr>
              <a:buFont typeface="Wingdings" pitchFamily="2" charset="2"/>
              <a:buChar char="§"/>
            </a:pPr>
            <a:r>
              <a:rPr lang="fr-FR" sz="1800" dirty="0" smtClean="0"/>
              <a:t>Superficie irriguée campagnes 2007 et 2008, répartition par type de culture </a:t>
            </a:r>
            <a:endParaRPr lang="fr-FR" sz="1800" dirty="0" smtClean="0"/>
          </a:p>
          <a:p>
            <a:pPr lvl="0">
              <a:buFont typeface="Wingdings" pitchFamily="2" charset="2"/>
              <a:buChar char="§"/>
            </a:pPr>
            <a:r>
              <a:rPr lang="fr-FR" sz="1800" dirty="0" smtClean="0"/>
              <a:t>Objectifs d’évolution à 10 et 5 ans</a:t>
            </a:r>
          </a:p>
          <a:p>
            <a:pPr lvl="0">
              <a:buFont typeface="Wingdings" pitchFamily="2" charset="2"/>
              <a:buChar char="§"/>
            </a:pPr>
            <a:r>
              <a:rPr lang="fr-FR" sz="1800" dirty="0" smtClean="0"/>
              <a:t>Etat des recouvrements de la </a:t>
            </a:r>
            <a:r>
              <a:rPr lang="fr-FR" sz="1800" dirty="0" smtClean="0"/>
              <a:t>redevance</a:t>
            </a:r>
          </a:p>
          <a:p>
            <a:pPr lvl="0">
              <a:buFont typeface="Wingdings" pitchFamily="2" charset="2"/>
              <a:buChar char="§"/>
            </a:pPr>
            <a:r>
              <a:rPr lang="fr-FR" sz="1800" dirty="0" smtClean="0"/>
              <a:t>Etat du développement de la PMH à l’intérieur des GPI.</a:t>
            </a:r>
          </a:p>
          <a:p>
            <a:pPr>
              <a:buFont typeface="Wingdings" pitchFamily="2" charset="2"/>
              <a:buChar char="§"/>
            </a:pPr>
            <a:r>
              <a:rPr lang="fr-FR" sz="1800" dirty="0" smtClean="0"/>
              <a:t>Fichier et typologie des exploitations installés sur les GPI</a:t>
            </a:r>
          </a:p>
          <a:p>
            <a:pPr>
              <a:buNone/>
            </a:pPr>
            <a:r>
              <a:rPr lang="fr-CH" sz="1800" b="1" i="1" dirty="0" smtClean="0">
                <a:solidFill>
                  <a:srgbClr val="FF0000"/>
                </a:solidFill>
                <a:effectLst>
                  <a:outerShdw blurRad="38100" dist="38100" dir="2700000" algn="tl">
                    <a:srgbClr val="000000">
                      <a:alpha val="43137"/>
                    </a:srgbClr>
                  </a:outerShdw>
                </a:effectLst>
              </a:rPr>
              <a:t>Pour la PMH : </a:t>
            </a:r>
            <a:r>
              <a:rPr lang="fr-CH" sz="1800" b="1" i="1" dirty="0" smtClean="0">
                <a:solidFill>
                  <a:srgbClr val="FF0000"/>
                </a:solidFill>
                <a:effectLst>
                  <a:outerShdw blurRad="38100" dist="38100" dir="2700000" algn="tl">
                    <a:srgbClr val="000000">
                      <a:alpha val="43137"/>
                    </a:srgbClr>
                  </a:outerShdw>
                </a:effectLst>
              </a:rPr>
              <a:t>données </a:t>
            </a:r>
            <a:r>
              <a:rPr lang="fr-CH" sz="1800" b="1" i="1" dirty="0" smtClean="0">
                <a:solidFill>
                  <a:srgbClr val="FF0000"/>
                </a:solidFill>
                <a:effectLst>
                  <a:outerShdw blurRad="38100" dist="38100" dir="2700000" algn="tl">
                    <a:srgbClr val="000000">
                      <a:alpha val="43137"/>
                    </a:srgbClr>
                  </a:outerShdw>
                </a:effectLst>
              </a:rPr>
              <a:t>de l’inventaire de la PMH en cours de </a:t>
            </a:r>
            <a:r>
              <a:rPr lang="fr-CH" sz="1800" b="1" i="1" dirty="0" smtClean="0">
                <a:solidFill>
                  <a:srgbClr val="FF0000"/>
                </a:solidFill>
                <a:effectLst>
                  <a:outerShdw blurRad="38100" dist="38100" dir="2700000" algn="tl">
                    <a:srgbClr val="000000">
                      <a:alpha val="43137"/>
                    </a:srgbClr>
                  </a:outerShdw>
                </a:effectLst>
              </a:rPr>
              <a:t>finalisation (par commune et/ou par wilaya)</a:t>
            </a:r>
            <a:endParaRPr lang="fr-FR" sz="1800" dirty="0" smtClean="0">
              <a:solidFill>
                <a:srgbClr val="FF0000"/>
              </a:solidFill>
              <a:effectLst>
                <a:outerShdw blurRad="38100" dist="38100" dir="2700000" algn="tl">
                  <a:srgbClr val="000000">
                    <a:alpha val="43137"/>
                  </a:srgbClr>
                </a:outerShdw>
              </a:effectLst>
            </a:endParaRPr>
          </a:p>
          <a:p>
            <a:pPr lvl="0">
              <a:buFont typeface="Wingdings" pitchFamily="2" charset="2"/>
              <a:buChar char="§"/>
            </a:pPr>
            <a:r>
              <a:rPr lang="fr-FR" sz="1800" dirty="0" smtClean="0"/>
              <a:t>Superficies irrigués physiques, développées, superficies irrigables avec distinction </a:t>
            </a:r>
            <a:r>
              <a:rPr lang="fr-FR" sz="1800" dirty="0" smtClean="0"/>
              <a:t>des systèmes </a:t>
            </a:r>
            <a:r>
              <a:rPr lang="fr-FR" sz="1800" dirty="0" smtClean="0"/>
              <a:t>d’irrigation individuels, en périmètres collectifs de </a:t>
            </a:r>
            <a:r>
              <a:rPr lang="fr-FR" sz="1800" dirty="0" smtClean="0"/>
              <a:t>PMH</a:t>
            </a:r>
            <a:endParaRPr lang="fr-FR" sz="1800" dirty="0" smtClean="0"/>
          </a:p>
          <a:p>
            <a:pPr lvl="0">
              <a:buFont typeface="Wingdings" pitchFamily="2" charset="2"/>
              <a:buChar char="§"/>
            </a:pPr>
            <a:r>
              <a:rPr lang="fr-FR" sz="1800" dirty="0" smtClean="0"/>
              <a:t>Nombre d’exploitations irriguées par catégorie.</a:t>
            </a:r>
          </a:p>
          <a:p>
            <a:pPr lvl="0">
              <a:buFont typeface="Wingdings" pitchFamily="2" charset="2"/>
              <a:buChar char="§"/>
            </a:pPr>
            <a:r>
              <a:rPr lang="fr-FR" sz="1800" dirty="0" smtClean="0"/>
              <a:t>Répartition des superficies irriguées par eaux souterraines et eaux de surface.</a:t>
            </a:r>
          </a:p>
          <a:p>
            <a:pPr>
              <a:buFont typeface="Wingdings" pitchFamily="2" charset="2"/>
              <a:buChar char="§"/>
            </a:pPr>
            <a:r>
              <a:rPr lang="fr-FR" sz="1800" dirty="0" smtClean="0"/>
              <a:t>Superficies récoltées dans l’année par type de culture </a:t>
            </a:r>
            <a:endParaRPr lang="fr-FR" sz="1800" dirty="0" smtClean="0"/>
          </a:p>
          <a:p>
            <a:pPr>
              <a:buFont typeface="Wingdings" pitchFamily="2" charset="2"/>
              <a:buChar char="§"/>
            </a:pPr>
            <a:r>
              <a:rPr lang="fr-FR" sz="1800" dirty="0" smtClean="0"/>
              <a:t>Dénombrement des ouvrages et équipements de mobilisation de l’eau d’irrigation </a:t>
            </a:r>
            <a:endParaRPr lang="fr-FR" sz="1800" dirty="0" smtClean="0"/>
          </a:p>
          <a:p>
            <a:pPr lvl="0">
              <a:buFont typeface="Wingdings" pitchFamily="2" charset="2"/>
              <a:buChar char="§"/>
            </a:pPr>
            <a:r>
              <a:rPr lang="fr-FR" sz="1800" dirty="0" smtClean="0"/>
              <a:t>Répartition des superficies irriguées physiques par mode d’arrosage à la parcelle (gravitaire, aspersion, localisée, </a:t>
            </a:r>
            <a:r>
              <a:rPr lang="fr-FR" sz="1800" dirty="0" err="1" smtClean="0"/>
              <a:t>citernage</a:t>
            </a:r>
            <a:r>
              <a:rPr lang="fr-FR" sz="1800" dirty="0" smtClean="0"/>
              <a:t>)</a:t>
            </a:r>
            <a:endParaRPr lang="fr-FR" sz="1800" dirty="0" smtClean="0"/>
          </a:p>
          <a:p>
            <a:pPr>
              <a:buNone/>
            </a:pPr>
            <a:endParaRPr lang="fr-FR" sz="1800" dirty="0" smtClean="0"/>
          </a:p>
          <a:p>
            <a:endParaRPr lang="fr-FR" sz="1800" b="1" dirty="0">
              <a:solidFill>
                <a:srgbClr val="FF0000"/>
              </a:solidFill>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5" y="285728"/>
            <a:ext cx="9001156" cy="642942"/>
          </a:xfrm>
        </p:spPr>
        <p:txBody>
          <a:bodyPr/>
          <a:lstStyle/>
          <a:p>
            <a:pPr lvl="1" algn="ctr"/>
            <a:r>
              <a:rPr lang="fr-CH" sz="2000" b="1" dirty="0" smtClean="0">
                <a:solidFill>
                  <a:srgbClr val="C00000"/>
                </a:solidFill>
                <a:effectLst>
                  <a:outerShdw blurRad="38100" dist="38100" dir="2700000" algn="tl">
                    <a:srgbClr val="000000">
                      <a:alpha val="43137"/>
                    </a:srgbClr>
                  </a:outerShdw>
                </a:effectLst>
                <a:latin typeface="Arial Narrow" pitchFamily="34" charset="0"/>
              </a:rPr>
              <a:t>Prospective, scénarios et planification de la demande en eau d’irrigation à </a:t>
            </a:r>
            <a:r>
              <a:rPr lang="fr-CH" sz="2000" b="1" dirty="0" err="1" smtClean="0">
                <a:solidFill>
                  <a:srgbClr val="C00000"/>
                </a:solidFill>
                <a:effectLst>
                  <a:outerShdw blurRad="38100" dist="38100" dir="2700000" algn="tl">
                    <a:srgbClr val="000000">
                      <a:alpha val="43137"/>
                    </a:srgbClr>
                  </a:outerShdw>
                </a:effectLst>
                <a:latin typeface="Arial Narrow" pitchFamily="34" charset="0"/>
              </a:rPr>
              <a:t>MT</a:t>
            </a:r>
            <a:r>
              <a:rPr lang="fr-CH" sz="2000" b="1" dirty="0" err="1" smtClean="0">
                <a:solidFill>
                  <a:srgbClr val="C00000"/>
                </a:solidFill>
                <a:effectLst>
                  <a:outerShdw blurRad="38100" dist="38100" dir="2700000" algn="tl">
                    <a:srgbClr val="000000">
                      <a:alpha val="43137"/>
                    </a:srgbClr>
                  </a:outerShdw>
                </a:effectLst>
                <a:latin typeface="Arial Narrow" pitchFamily="34" charset="0"/>
              </a:rPr>
              <a:t>et</a:t>
            </a:r>
            <a:r>
              <a:rPr lang="fr-CH" sz="2000" b="1" dirty="0" smtClean="0">
                <a:solidFill>
                  <a:srgbClr val="C00000"/>
                </a:solidFill>
                <a:effectLst>
                  <a:outerShdw blurRad="38100" dist="38100" dir="2700000" algn="tl">
                    <a:srgbClr val="000000">
                      <a:alpha val="43137"/>
                    </a:srgbClr>
                  </a:outerShdw>
                </a:effectLst>
                <a:latin typeface="Arial Narrow" pitchFamily="34" charset="0"/>
              </a:rPr>
              <a:t> LT</a:t>
            </a:r>
            <a:endParaRPr lang="fr-FR" sz="2000" b="1" dirty="0">
              <a:solidFill>
                <a:srgbClr val="C00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14282" y="928670"/>
            <a:ext cx="8929719" cy="5786478"/>
          </a:xfrm>
        </p:spPr>
        <p:txBody>
          <a:bodyPr/>
          <a:lstStyle/>
          <a:p>
            <a:pPr>
              <a:buFont typeface="Wingdings" pitchFamily="2" charset="2"/>
              <a:buChar char="Ø"/>
            </a:pPr>
            <a:r>
              <a:rPr lang="fr-FR" sz="2000" b="1" i="1" dirty="0" smtClean="0">
                <a:solidFill>
                  <a:schemeClr val="accent4">
                    <a:lumMod val="75000"/>
                  </a:schemeClr>
                </a:solidFill>
                <a:effectLst>
                  <a:outerShdw blurRad="38100" dist="38100" dir="2700000" algn="tl">
                    <a:srgbClr val="000000">
                      <a:alpha val="43137"/>
                    </a:srgbClr>
                  </a:outerShdw>
                </a:effectLst>
                <a:latin typeface="+mj-lt"/>
              </a:rPr>
              <a:t>Des méthodes spécifiques à appliquer pour la demande en eau d’irrigation : </a:t>
            </a:r>
            <a:r>
              <a:rPr lang="fr-CH" sz="1800" b="1" i="1" dirty="0" smtClean="0">
                <a:solidFill>
                  <a:srgbClr val="C00000"/>
                </a:solidFill>
                <a:latin typeface="Arial Narrow" pitchFamily="34" charset="0"/>
              </a:rPr>
              <a:t>M</a:t>
            </a:r>
            <a:r>
              <a:rPr lang="fr-CH" sz="1800" b="1" i="1" dirty="0" smtClean="0">
                <a:solidFill>
                  <a:srgbClr val="C00000"/>
                </a:solidFill>
                <a:latin typeface="Arial Narrow" pitchFamily="34" charset="0"/>
              </a:rPr>
              <a:t>éthode </a:t>
            </a:r>
            <a:r>
              <a:rPr lang="fr-CH" sz="1800" b="1" i="1" dirty="0" smtClean="0">
                <a:solidFill>
                  <a:srgbClr val="C00000"/>
                </a:solidFill>
                <a:latin typeface="Arial Narrow" pitchFamily="34" charset="0"/>
              </a:rPr>
              <a:t>des scénarios et des enjeux des acteurs (méthode </a:t>
            </a:r>
            <a:r>
              <a:rPr lang="fr-CH" sz="1800" b="1" i="1" dirty="0" smtClean="0">
                <a:solidFill>
                  <a:srgbClr val="C00000"/>
                </a:solidFill>
                <a:latin typeface="Arial Narrow" pitchFamily="34" charset="0"/>
              </a:rPr>
              <a:t>MACTOR) fondées sur </a:t>
            </a:r>
            <a:r>
              <a:rPr lang="fr-CH" sz="1800" b="1" i="1" dirty="0" smtClean="0">
                <a:solidFill>
                  <a:srgbClr val="C00000"/>
                </a:solidFill>
                <a:latin typeface="Arial Narrow" pitchFamily="34" charset="0"/>
              </a:rPr>
              <a:t>des principes et des orientations de politique de l’eau et agricoles </a:t>
            </a:r>
            <a:r>
              <a:rPr lang="fr-CH" sz="1800" b="1" i="1" dirty="0" smtClean="0">
                <a:solidFill>
                  <a:srgbClr val="C00000"/>
                </a:solidFill>
                <a:latin typeface="Arial Narrow" pitchFamily="34" charset="0"/>
              </a:rPr>
              <a:t>régionalisées, avec aide à la décision, définition des </a:t>
            </a:r>
            <a:r>
              <a:rPr lang="fr-CH" sz="1800" b="1" i="1" dirty="0" smtClean="0">
                <a:solidFill>
                  <a:srgbClr val="C00000"/>
                </a:solidFill>
                <a:latin typeface="Arial Narrow" pitchFamily="34" charset="0"/>
              </a:rPr>
              <a:t>moyens, outils de mises en </a:t>
            </a:r>
            <a:r>
              <a:rPr lang="fr-CH" sz="1800" b="1" i="1" dirty="0" err="1" smtClean="0">
                <a:solidFill>
                  <a:srgbClr val="C00000"/>
                </a:solidFill>
                <a:latin typeface="Arial Narrow" pitchFamily="34" charset="0"/>
              </a:rPr>
              <a:t>oeuvre</a:t>
            </a:r>
            <a:r>
              <a:rPr lang="fr-CH" sz="1800" b="1" i="1" dirty="0" smtClean="0">
                <a:solidFill>
                  <a:srgbClr val="C00000"/>
                </a:solidFill>
                <a:latin typeface="Arial Narrow" pitchFamily="34" charset="0"/>
              </a:rPr>
              <a:t> et mesures </a:t>
            </a:r>
            <a:r>
              <a:rPr lang="fr-CH" sz="1800" b="1" i="1" dirty="0" smtClean="0">
                <a:solidFill>
                  <a:srgbClr val="C00000"/>
                </a:solidFill>
                <a:latin typeface="Arial Narrow" pitchFamily="34" charset="0"/>
              </a:rPr>
              <a:t>d’accompagnement</a:t>
            </a:r>
          </a:p>
          <a:p>
            <a:pPr lvl="1">
              <a:buFont typeface="Wingdings" pitchFamily="2" charset="2"/>
              <a:buChar char="q"/>
            </a:pPr>
            <a:r>
              <a:rPr lang="fr-FR" sz="1600" b="1" dirty="0" smtClean="0">
                <a:solidFill>
                  <a:schemeClr val="accent1"/>
                </a:solidFill>
                <a:latin typeface="Arial Narrow" pitchFamily="34" charset="0"/>
              </a:rPr>
              <a:t>Options </a:t>
            </a:r>
            <a:r>
              <a:rPr lang="fr-FR" sz="1600" b="1" dirty="0" smtClean="0">
                <a:solidFill>
                  <a:schemeClr val="accent1"/>
                </a:solidFill>
                <a:latin typeface="Arial Narrow" pitchFamily="34" charset="0"/>
              </a:rPr>
              <a:t>politiques fondamentales et particulières : agricoles/hydro-agricoles/PNE (GPI/PMH – financements – modes d’organisation/gestion).</a:t>
            </a:r>
          </a:p>
          <a:p>
            <a:pPr lvl="1">
              <a:buFont typeface="Wingdings" pitchFamily="2" charset="2"/>
              <a:buChar char="q"/>
            </a:pP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Fixation </a:t>
            </a:r>
            <a:r>
              <a:rPr lang="fr-FR" sz="1600" b="1" dirty="0" smtClean="0">
                <a:solidFill>
                  <a:schemeClr val="accent1"/>
                </a:solidFill>
                <a:latin typeface="Arial Narrow" pitchFamily="34" charset="0"/>
              </a:rPr>
              <a:t>des responsabilités et ancrages </a:t>
            </a:r>
            <a:r>
              <a:rPr lang="fr-FR" sz="1600" b="1" dirty="0" smtClean="0">
                <a:solidFill>
                  <a:schemeClr val="accent1"/>
                </a:solidFill>
                <a:latin typeface="Arial Narrow" pitchFamily="34" charset="0"/>
              </a:rPr>
              <a:t>institutionnels – Cahiers des charges, méthodologies et méthodes</a:t>
            </a:r>
            <a:endParaRPr lang="fr-FR" sz="1600" b="1" dirty="0" smtClean="0">
              <a:solidFill>
                <a:schemeClr val="accent1"/>
              </a:solidFill>
              <a:latin typeface="Arial Narrow" pitchFamily="34" charset="0"/>
            </a:endParaRPr>
          </a:p>
          <a:p>
            <a:pPr lvl="1">
              <a:buFont typeface="Wingdings" pitchFamily="2" charset="2"/>
              <a:buChar char="q"/>
            </a:pP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Définition </a:t>
            </a:r>
            <a:r>
              <a:rPr lang="fr-FR" sz="1600" b="1" dirty="0" smtClean="0">
                <a:solidFill>
                  <a:schemeClr val="accent1"/>
                </a:solidFill>
                <a:latin typeface="Arial Narrow" pitchFamily="34" charset="0"/>
              </a:rPr>
              <a:t>des processus et des protocoles participatifs contractuels et des modes de </a:t>
            </a:r>
            <a:r>
              <a:rPr lang="fr-FR" sz="1600" b="1" dirty="0" smtClean="0">
                <a:solidFill>
                  <a:schemeClr val="accent1"/>
                </a:solidFill>
                <a:latin typeface="Arial Narrow" pitchFamily="34" charset="0"/>
              </a:rPr>
              <a:t>partenariats</a:t>
            </a:r>
            <a:endParaRPr lang="fr-FR" sz="1600" b="1" dirty="0" smtClean="0">
              <a:solidFill>
                <a:schemeClr val="accent1"/>
              </a:solidFill>
              <a:latin typeface="Arial Narrow" pitchFamily="34" charset="0"/>
            </a:endParaRPr>
          </a:p>
          <a:p>
            <a:pPr lvl="1">
              <a:buFont typeface="Wingdings" pitchFamily="2" charset="2"/>
              <a:buChar char="q"/>
            </a:pP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Adaptations </a:t>
            </a:r>
            <a:r>
              <a:rPr lang="fr-FR" sz="1600" b="1" dirty="0" smtClean="0">
                <a:solidFill>
                  <a:schemeClr val="accent1"/>
                </a:solidFill>
                <a:latin typeface="Arial Narrow" pitchFamily="34" charset="0"/>
              </a:rPr>
              <a:t>du cadre et des instruments juridiques pour un meilleur </a:t>
            </a:r>
            <a:r>
              <a:rPr lang="fr-FR" sz="1600" b="1" dirty="0" smtClean="0">
                <a:solidFill>
                  <a:schemeClr val="accent1"/>
                </a:solidFill>
                <a:latin typeface="Arial Narrow" pitchFamily="34" charset="0"/>
              </a:rPr>
              <a:t>champ </a:t>
            </a:r>
            <a:r>
              <a:rPr lang="fr-FR" sz="1600" b="1" dirty="0" smtClean="0">
                <a:solidFill>
                  <a:schemeClr val="accent1"/>
                </a:solidFill>
                <a:latin typeface="Arial Narrow" pitchFamily="34" charset="0"/>
              </a:rPr>
              <a:t>d’applications sociales.</a:t>
            </a:r>
          </a:p>
          <a:p>
            <a:pPr lvl="1">
              <a:buFont typeface="Wingdings" pitchFamily="2" charset="2"/>
              <a:buChar char="q"/>
            </a:pP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Systèmes </a:t>
            </a:r>
            <a:r>
              <a:rPr lang="fr-FR" sz="1600" b="1" dirty="0" smtClean="0">
                <a:solidFill>
                  <a:schemeClr val="accent1"/>
                </a:solidFill>
                <a:latin typeface="Arial Narrow" pitchFamily="34" charset="0"/>
              </a:rPr>
              <a:t>d’organisation/gestion </a:t>
            </a:r>
            <a:r>
              <a:rPr lang="fr-FR" sz="1600" b="1" dirty="0" smtClean="0">
                <a:solidFill>
                  <a:schemeClr val="accent1"/>
                </a:solidFill>
                <a:latin typeface="Arial Narrow" pitchFamily="34" charset="0"/>
              </a:rPr>
              <a:t>de </a:t>
            </a:r>
            <a:r>
              <a:rPr lang="fr-FR" sz="1600" b="1" dirty="0" smtClean="0">
                <a:solidFill>
                  <a:schemeClr val="accent1"/>
                </a:solidFill>
                <a:latin typeface="Arial Narrow" pitchFamily="34" charset="0"/>
              </a:rPr>
              <a:t>la demande à tous les niveaux des acteurs impliqués et responsables.</a:t>
            </a:r>
          </a:p>
          <a:p>
            <a:pPr lvl="1">
              <a:buFont typeface="Wingdings" pitchFamily="2" charset="2"/>
              <a:buChar char="q"/>
            </a:pP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Suivi </a:t>
            </a:r>
            <a:r>
              <a:rPr lang="fr-FR" sz="1600" b="1" dirty="0" smtClean="0">
                <a:solidFill>
                  <a:schemeClr val="accent1"/>
                </a:solidFill>
                <a:latin typeface="Arial Narrow" pitchFamily="34" charset="0"/>
              </a:rPr>
              <a:t>évaluation : hydrologique, hydraulique, technologique, agronomique, agro-économique, financier, social …</a:t>
            </a:r>
          </a:p>
          <a:p>
            <a:pPr lvl="1">
              <a:buFont typeface="Wingdings" pitchFamily="2" charset="2"/>
              <a:buChar char="q"/>
            </a:pP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Information</a:t>
            </a: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communication</a:t>
            </a: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sensibilisation</a:t>
            </a:r>
            <a:r>
              <a:rPr lang="fr-FR" sz="1600" b="1" dirty="0" smtClean="0">
                <a:solidFill>
                  <a:schemeClr val="accent1"/>
                </a:solidFill>
                <a:latin typeface="Arial Narrow" pitchFamily="34" charset="0"/>
              </a:rPr>
              <a:t>, </a:t>
            </a:r>
            <a:r>
              <a:rPr lang="fr-FR" sz="1600" b="1" dirty="0" smtClean="0">
                <a:solidFill>
                  <a:schemeClr val="accent1"/>
                </a:solidFill>
                <a:latin typeface="Arial Narrow" pitchFamily="34" charset="0"/>
              </a:rPr>
              <a:t>concertation</a:t>
            </a:r>
            <a:r>
              <a:rPr lang="fr-FR" sz="1600" b="1" dirty="0" smtClean="0">
                <a:solidFill>
                  <a:schemeClr val="accent1"/>
                </a:solidFill>
                <a:latin typeface="Arial Narrow" pitchFamily="34" charset="0"/>
              </a:rPr>
              <a:t>.</a:t>
            </a:r>
          </a:p>
          <a:p>
            <a:pPr algn="ctr">
              <a:buNone/>
            </a:pPr>
            <a:r>
              <a:rPr lang="fr-FR" sz="1600" b="1" dirty="0" smtClean="0">
                <a:solidFill>
                  <a:srgbClr val="C00000"/>
                </a:solidFill>
                <a:latin typeface="Arial Narrow" pitchFamily="34" charset="0"/>
              </a:rPr>
              <a:t>ACTIONS D’ACCOMPAGNEMENT</a:t>
            </a:r>
          </a:p>
          <a:p>
            <a:pPr lvl="1">
              <a:buFont typeface="Wingdings" pitchFamily="2" charset="2"/>
              <a:buChar char="ü"/>
            </a:pPr>
            <a:r>
              <a:rPr lang="fr-FR" sz="1600" b="1" dirty="0" smtClean="0">
                <a:solidFill>
                  <a:schemeClr val="accent1"/>
                </a:solidFill>
                <a:latin typeface="Arial Narrow" pitchFamily="34" charset="0"/>
              </a:rPr>
              <a:t>Statistiques </a:t>
            </a:r>
            <a:r>
              <a:rPr lang="fr-FR" sz="1600" b="1" dirty="0" smtClean="0">
                <a:solidFill>
                  <a:schemeClr val="accent1"/>
                </a:solidFill>
                <a:latin typeface="Arial Narrow" pitchFamily="34" charset="0"/>
              </a:rPr>
              <a:t>agricoles et  hydrauliques et réseaux de collectes : statistiques </a:t>
            </a:r>
            <a:r>
              <a:rPr lang="fr-FR" sz="1600" b="1" dirty="0" smtClean="0">
                <a:solidFill>
                  <a:schemeClr val="accent1"/>
                </a:solidFill>
                <a:latin typeface="Arial Narrow" pitchFamily="34" charset="0"/>
              </a:rPr>
              <a:t>agricoles, et hydrauliques </a:t>
            </a:r>
            <a:endParaRPr lang="fr-FR" sz="1600" b="1" dirty="0" smtClean="0">
              <a:solidFill>
                <a:schemeClr val="accent1"/>
              </a:solidFill>
              <a:latin typeface="Arial Narrow" pitchFamily="34" charset="0"/>
            </a:endParaRPr>
          </a:p>
          <a:p>
            <a:pPr lvl="1">
              <a:buFont typeface="Wingdings" pitchFamily="2" charset="2"/>
              <a:buChar char="ü"/>
            </a:pPr>
            <a:r>
              <a:rPr lang="fr-FR" sz="1600" b="1" dirty="0" smtClean="0">
                <a:solidFill>
                  <a:schemeClr val="accent1"/>
                </a:solidFill>
                <a:latin typeface="Arial Narrow" pitchFamily="34" charset="0"/>
              </a:rPr>
              <a:t>R&amp;D </a:t>
            </a:r>
            <a:r>
              <a:rPr lang="fr-FR" sz="1600" b="1" dirty="0" smtClean="0">
                <a:solidFill>
                  <a:schemeClr val="accent1"/>
                </a:solidFill>
                <a:latin typeface="Arial Narrow" pitchFamily="34" charset="0"/>
              </a:rPr>
              <a:t>: exploitations expérimentales, pilotes, de références …</a:t>
            </a:r>
          </a:p>
          <a:p>
            <a:pPr lvl="1">
              <a:buFont typeface="Wingdings" pitchFamily="2" charset="2"/>
              <a:buChar char="ü"/>
            </a:pPr>
            <a:r>
              <a:rPr lang="fr-FR" sz="1600" b="1" dirty="0" smtClean="0">
                <a:solidFill>
                  <a:schemeClr val="accent1"/>
                </a:solidFill>
                <a:latin typeface="Arial Narrow" pitchFamily="34" charset="0"/>
              </a:rPr>
              <a:t>Animation/information/formation </a:t>
            </a:r>
            <a:r>
              <a:rPr lang="fr-FR" sz="1600" b="1" dirty="0" smtClean="0">
                <a:solidFill>
                  <a:schemeClr val="accent1"/>
                </a:solidFill>
                <a:latin typeface="Arial Narrow" pitchFamily="34" charset="0"/>
              </a:rPr>
              <a:t>au niveau de tous les acteurs.</a:t>
            </a:r>
          </a:p>
          <a:p>
            <a:pPr lvl="1">
              <a:buFont typeface="Wingdings" pitchFamily="2" charset="2"/>
              <a:buChar char="ü"/>
            </a:pPr>
            <a:r>
              <a:rPr lang="fr-FR" sz="1600" b="1" dirty="0" smtClean="0">
                <a:solidFill>
                  <a:schemeClr val="accent1"/>
                </a:solidFill>
                <a:latin typeface="Arial Narrow" pitchFamily="34" charset="0"/>
              </a:rPr>
              <a:t>Assistance </a:t>
            </a:r>
            <a:r>
              <a:rPr lang="fr-FR" sz="1600" b="1" dirty="0" smtClean="0">
                <a:solidFill>
                  <a:schemeClr val="accent1"/>
                </a:solidFill>
                <a:latin typeface="Arial Narrow" pitchFamily="34" charset="0"/>
              </a:rPr>
              <a:t>Technique et parrainages méditerranéens</a:t>
            </a:r>
            <a:r>
              <a:rPr lang="fr-FR" sz="1600" b="1" dirty="0" smtClean="0">
                <a:solidFill>
                  <a:schemeClr val="accent1"/>
                </a:solidFill>
                <a:latin typeface="Arial Narrow" pitchFamily="34" charset="0"/>
              </a:rPr>
              <a:t>.</a:t>
            </a:r>
            <a:endParaRPr lang="fr-FR" sz="1600" b="1" dirty="0" smtClean="0">
              <a:solidFill>
                <a:schemeClr val="accent1"/>
              </a:solidFill>
              <a:latin typeface="Arial Narrow" pitchFamily="34" charset="0"/>
            </a:endParaRPr>
          </a:p>
          <a:p>
            <a:pPr>
              <a:buNone/>
            </a:pPr>
            <a:endParaRPr lang="fr-FR" sz="1600" b="1" dirty="0" smtClean="0">
              <a:solidFill>
                <a:schemeClr val="accent1"/>
              </a:solidFill>
              <a:effectLst>
                <a:outerShdw blurRad="38100" dist="38100" dir="2700000" algn="tl">
                  <a:srgbClr val="000000">
                    <a:alpha val="43137"/>
                  </a:srgbClr>
                </a:outerShdw>
              </a:effectLst>
              <a:latin typeface="Arial Narrow" pitchFamily="34" charset="0"/>
            </a:endParaRPr>
          </a:p>
          <a:p>
            <a:pPr>
              <a:buNone/>
            </a:pPr>
            <a:endParaRPr lang="fr-FR" sz="2000" b="1" i="1" dirty="0">
              <a:solidFill>
                <a:schemeClr val="tx2"/>
              </a:solidFill>
              <a:effectLst>
                <a:outerShdw blurRad="38100" dist="38100" dir="2700000" algn="tl">
                  <a:srgbClr val="000000">
                    <a:alpha val="43137"/>
                  </a:srgbClr>
                </a:outerShdw>
              </a:effectLst>
              <a:latin typeface="+mj-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5" y="500043"/>
            <a:ext cx="9001156" cy="285752"/>
          </a:xfrm>
        </p:spPr>
        <p:txBody>
          <a:bodyPr/>
          <a:lstStyle/>
          <a:p>
            <a:pPr lvl="1" algn="ctr"/>
            <a:r>
              <a:rPr lang="fr-CH" sz="2800" b="1" dirty="0" smtClean="0">
                <a:solidFill>
                  <a:srgbClr val="FF3300"/>
                </a:solidFill>
                <a:effectLst>
                  <a:outerShdw blurRad="38100" dist="38100" dir="2700000" algn="tl">
                    <a:srgbClr val="000000">
                      <a:alpha val="43137"/>
                    </a:srgbClr>
                  </a:outerShdw>
                </a:effectLst>
                <a:latin typeface="Arial Narrow" pitchFamily="34" charset="0"/>
              </a:rPr>
              <a:t>Des questions en suspens à débattre …</a:t>
            </a:r>
            <a:endParaRPr lang="fr-FR" sz="2800" b="1" dirty="0">
              <a:solidFill>
                <a:srgbClr val="FF33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285721" y="785794"/>
            <a:ext cx="8643999" cy="6072206"/>
          </a:xfrm>
        </p:spPr>
        <p:txBody>
          <a:bodyPr/>
          <a:lstStyle/>
          <a:p>
            <a:pPr>
              <a:buFont typeface="Wingdings" pitchFamily="2" charset="2"/>
              <a:buChar char="Ø"/>
            </a:pPr>
            <a:r>
              <a:rPr lang="fr-FR" sz="2000" b="1" dirty="0" smtClean="0">
                <a:solidFill>
                  <a:schemeClr val="tx2"/>
                </a:solidFill>
                <a:latin typeface="+mj-lt"/>
              </a:rPr>
              <a:t>Amélioration de la fiabilité des statistiques hydro-agricoles (cultures irriguées, équipements hydrauliques privés, prélèvements</a:t>
            </a:r>
            <a:r>
              <a:rPr lang="fr-FR" sz="2000" b="1" dirty="0" smtClean="0">
                <a:solidFill>
                  <a:schemeClr val="tx2"/>
                </a:solidFill>
                <a:latin typeface="+mj-lt"/>
              </a:rPr>
              <a:t>) </a:t>
            </a:r>
            <a:r>
              <a:rPr lang="fr-FR" sz="2000" b="1" dirty="0" smtClean="0">
                <a:solidFill>
                  <a:schemeClr val="tx2"/>
                </a:solidFill>
                <a:latin typeface="+mj-lt"/>
              </a:rPr>
              <a:t>…</a:t>
            </a:r>
          </a:p>
          <a:p>
            <a:pPr>
              <a:buFont typeface="Wingdings" pitchFamily="2" charset="2"/>
              <a:buChar char="Ø"/>
            </a:pPr>
            <a:r>
              <a:rPr lang="fr-FR" sz="2000" b="1" dirty="0" smtClean="0">
                <a:solidFill>
                  <a:schemeClr val="tx2"/>
                </a:solidFill>
                <a:latin typeface="+mj-lt"/>
              </a:rPr>
              <a:t>Amélioration de la connaissance des ressources en eau souterraines mobilisables …</a:t>
            </a:r>
          </a:p>
          <a:p>
            <a:pPr>
              <a:buFont typeface="Wingdings" pitchFamily="2" charset="2"/>
              <a:buChar char="Ø"/>
            </a:pPr>
            <a:r>
              <a:rPr lang="fr-FR" sz="2000" b="1" dirty="0" smtClean="0">
                <a:solidFill>
                  <a:schemeClr val="tx2"/>
                </a:solidFill>
                <a:latin typeface="+mj-lt"/>
              </a:rPr>
              <a:t>Limites du programme des retenues collinaires pou la PMH …</a:t>
            </a:r>
          </a:p>
          <a:p>
            <a:pPr>
              <a:buFont typeface="Wingdings" pitchFamily="2" charset="2"/>
              <a:buChar char="Ø"/>
            </a:pPr>
            <a:r>
              <a:rPr lang="fr-FR" sz="2000" b="1" dirty="0" smtClean="0">
                <a:solidFill>
                  <a:schemeClr val="tx2"/>
                </a:solidFill>
                <a:latin typeface="+mj-lt"/>
              </a:rPr>
              <a:t>Limites du programme de REUE pour l’irrigation …</a:t>
            </a:r>
          </a:p>
          <a:p>
            <a:pPr>
              <a:buFont typeface="Wingdings" pitchFamily="2" charset="2"/>
              <a:buChar char="Ø"/>
            </a:pPr>
            <a:r>
              <a:rPr lang="fr-FR" sz="2000" b="1" dirty="0" smtClean="0">
                <a:solidFill>
                  <a:schemeClr val="tx2"/>
                </a:solidFill>
                <a:latin typeface="+mj-lt"/>
              </a:rPr>
              <a:t>Amélioration du Cadastre Hydraulique, sécurisation foncière des irrigants et champs d’application sociale et institutionnelle du Code des eaux …</a:t>
            </a:r>
          </a:p>
          <a:p>
            <a:pPr>
              <a:buFont typeface="Wingdings" pitchFamily="2" charset="2"/>
              <a:buChar char="Ø"/>
            </a:pPr>
            <a:r>
              <a:rPr lang="fr-FR" sz="2000" b="1" dirty="0" smtClean="0">
                <a:solidFill>
                  <a:schemeClr val="tx2"/>
                </a:solidFill>
                <a:latin typeface="+mj-lt"/>
              </a:rPr>
              <a:t>Manque </a:t>
            </a:r>
            <a:r>
              <a:rPr lang="fr-FR" sz="2000" b="1" dirty="0" smtClean="0">
                <a:solidFill>
                  <a:schemeClr val="tx2"/>
                </a:solidFill>
                <a:latin typeface="+mj-lt"/>
              </a:rPr>
              <a:t>de participation des usagers à tous les niveaux collectifs et institutionnels, et limite des associations d’usager et du régime de la concession …</a:t>
            </a:r>
          </a:p>
          <a:p>
            <a:pPr>
              <a:buFont typeface="Wingdings" pitchFamily="2" charset="2"/>
              <a:buChar char="Ø"/>
            </a:pPr>
            <a:r>
              <a:rPr lang="fr-FR" sz="2000" b="1" dirty="0" smtClean="0">
                <a:solidFill>
                  <a:schemeClr val="tx2"/>
                </a:solidFill>
                <a:latin typeface="+mj-lt"/>
              </a:rPr>
              <a:t>Consolidation et renforcement de la politique hydro-agricole par rapport :</a:t>
            </a:r>
          </a:p>
          <a:p>
            <a:pPr lvl="1">
              <a:buFont typeface="Wingdings" pitchFamily="2" charset="2"/>
              <a:buChar char="q"/>
            </a:pPr>
            <a:r>
              <a:rPr lang="fr-FR" sz="1800" b="1" dirty="0" smtClean="0">
                <a:solidFill>
                  <a:schemeClr val="tx2"/>
                </a:solidFill>
                <a:latin typeface="+mj-lt"/>
              </a:rPr>
              <a:t>A</a:t>
            </a:r>
            <a:r>
              <a:rPr lang="fr-FR" sz="1800" b="1" dirty="0" smtClean="0">
                <a:solidFill>
                  <a:schemeClr val="tx2"/>
                </a:solidFill>
                <a:latin typeface="+mj-lt"/>
              </a:rPr>
              <a:t>ux filières agro-alimentaires stratégiques …</a:t>
            </a:r>
          </a:p>
          <a:p>
            <a:pPr lvl="1">
              <a:buFont typeface="Wingdings" pitchFamily="2" charset="2"/>
              <a:buChar char="q"/>
            </a:pPr>
            <a:r>
              <a:rPr lang="fr-FR" sz="1800" b="1" dirty="0" smtClean="0">
                <a:solidFill>
                  <a:schemeClr val="tx2"/>
                </a:solidFill>
                <a:latin typeface="+mj-lt"/>
              </a:rPr>
              <a:t>Aux modèles et systèmes d’irrigation GPI/PMH au niveau régional et local … </a:t>
            </a:r>
          </a:p>
          <a:p>
            <a:pPr lvl="1">
              <a:buFont typeface="Wingdings" pitchFamily="2" charset="2"/>
              <a:buChar char="q"/>
            </a:pPr>
            <a:r>
              <a:rPr lang="fr-FR" sz="1800" b="1" dirty="0" smtClean="0">
                <a:solidFill>
                  <a:schemeClr val="tx2"/>
                </a:solidFill>
                <a:latin typeface="+mj-lt"/>
              </a:rPr>
              <a:t>Aux choix technologiques</a:t>
            </a:r>
            <a:endParaRPr lang="fr-FR" sz="1800" b="1" dirty="0" smtClean="0">
              <a:solidFill>
                <a:schemeClr val="tx2"/>
              </a:solidFill>
              <a:latin typeface="+mj-lt"/>
            </a:endParaRPr>
          </a:p>
          <a:p>
            <a:pPr lvl="1">
              <a:buFont typeface="Wingdings" pitchFamily="2" charset="2"/>
              <a:buChar char="q"/>
            </a:pPr>
            <a:r>
              <a:rPr lang="fr-FR" sz="1800" b="1" dirty="0" smtClean="0">
                <a:solidFill>
                  <a:schemeClr val="tx2"/>
                </a:solidFill>
                <a:latin typeface="+mj-lt"/>
              </a:rPr>
              <a:t>Au niveau du système de subvention et des mesures d’encouragement conséquentes …</a:t>
            </a:r>
          </a:p>
          <a:p>
            <a:pPr>
              <a:buFont typeface="Wingdings" pitchFamily="2" charset="2"/>
              <a:buChar char="Ø"/>
            </a:pPr>
            <a:r>
              <a:rPr lang="fr-FR" sz="2000" b="1" dirty="0" smtClean="0">
                <a:solidFill>
                  <a:schemeClr val="tx2"/>
                </a:solidFill>
                <a:latin typeface="+mj-lt"/>
              </a:rPr>
              <a:t>…</a:t>
            </a:r>
            <a:endParaRPr lang="fr-FR" sz="2000" b="1" dirty="0">
              <a:solidFill>
                <a:schemeClr val="tx2"/>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2"/>
            <a:ext cx="8229600" cy="642942"/>
          </a:xfrm>
        </p:spPr>
        <p:txBody>
          <a:bodyPr/>
          <a:lstStyle/>
          <a:p>
            <a:pPr algn="ctr"/>
            <a:r>
              <a:rPr lang="fr-FR" sz="2800" b="1" i="1" dirty="0" smtClean="0">
                <a:solidFill>
                  <a:srgbClr val="C00000"/>
                </a:solidFill>
              </a:rPr>
              <a:t>Qu’est-ce que la demande sociale en eau d’irrigation ?</a:t>
            </a:r>
            <a:endParaRPr lang="fr-FR" sz="2800" b="1" i="1" dirty="0">
              <a:solidFill>
                <a:srgbClr val="C00000"/>
              </a:solidFill>
            </a:endParaRPr>
          </a:p>
        </p:txBody>
      </p:sp>
      <p:sp>
        <p:nvSpPr>
          <p:cNvPr id="3" name="Espace réservé du contenu 2"/>
          <p:cNvSpPr>
            <a:spLocks noGrp="1"/>
          </p:cNvSpPr>
          <p:nvPr>
            <p:ph idx="1"/>
          </p:nvPr>
        </p:nvSpPr>
        <p:spPr>
          <a:xfrm>
            <a:off x="285721" y="1357298"/>
            <a:ext cx="8715436" cy="5286411"/>
          </a:xfrm>
        </p:spPr>
        <p:txBody>
          <a:bodyPr/>
          <a:lstStyle/>
          <a:p>
            <a:pPr>
              <a:buFont typeface="Wingdings" pitchFamily="2" charset="2"/>
              <a:buChar char="v"/>
            </a:pPr>
            <a:r>
              <a:rPr lang="fr-FR" sz="2000" b="1" dirty="0" smtClean="0">
                <a:solidFill>
                  <a:schemeClr val="tx2"/>
                </a:solidFill>
                <a:latin typeface="+mj-lt"/>
              </a:rPr>
              <a:t>Un concept micro économique par rapport à une offre …</a:t>
            </a:r>
          </a:p>
          <a:p>
            <a:pPr>
              <a:buNone/>
            </a:pPr>
            <a:endParaRPr lang="fr-FR" sz="8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Un concept d’économie de marché  par rapport à des consommateurs …</a:t>
            </a:r>
          </a:p>
          <a:p>
            <a:pPr>
              <a:buNone/>
            </a:pPr>
            <a:endParaRPr lang="fr-FR" sz="8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Un concept sociologique par rapport à des catégories sociales de consommateurs et des pratiques de consommation …</a:t>
            </a:r>
          </a:p>
          <a:p>
            <a:pPr>
              <a:buNone/>
            </a:pPr>
            <a:endParaRPr lang="fr-FR" sz="8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Un concept de facteur de production (l’eau d’irrigation n’est pas un produit fini), de production agricole, et de développement économique et social …</a:t>
            </a:r>
          </a:p>
          <a:p>
            <a:pPr>
              <a:buNone/>
            </a:pPr>
            <a:endParaRPr lang="fr-FR" sz="8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L’évaluation de la demande : un processus complexe et des types de demandes diversifiées par le consommateur de base qu’est l’exploitant agricole irriguant dans le cadre de son système et ses stratégies  d’exploitation </a:t>
            </a:r>
          </a:p>
          <a:p>
            <a:pPr>
              <a:buNone/>
            </a:pPr>
            <a:endParaRPr lang="fr-FR" sz="8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L’estimation et la planification de la demande n’est pas réductible à une approche basée sur des superficies affectées de dotations/besoins  unitaires à l’hectare …</a:t>
            </a:r>
          </a:p>
          <a:p>
            <a:pPr>
              <a:buFont typeface="Wingdings" pitchFamily="2" charset="2"/>
              <a:buChar char="v"/>
            </a:pPr>
            <a:r>
              <a:rPr lang="fr-FR" sz="2000" b="1" dirty="0" smtClean="0">
                <a:solidFill>
                  <a:schemeClr val="tx2"/>
                </a:solidFill>
                <a:latin typeface="+mj-lt"/>
              </a:rPr>
              <a:t> …</a:t>
            </a:r>
          </a:p>
          <a:p>
            <a:pPr>
              <a:buNone/>
            </a:pPr>
            <a:endParaRPr lang="fr-FR" sz="1800" dirty="0" smtClean="0">
              <a:solidFill>
                <a:schemeClr val="tx2"/>
              </a:solidFill>
            </a:endParaRPr>
          </a:p>
          <a:p>
            <a:pPr>
              <a:buNone/>
            </a:pPr>
            <a:endParaRPr lang="fr-FR" sz="1800" dirty="0" smtClean="0">
              <a:solidFill>
                <a:schemeClr val="tx2"/>
              </a:solidFill>
            </a:endParaRPr>
          </a:p>
          <a:p>
            <a:pPr>
              <a:buNone/>
            </a:pPr>
            <a:r>
              <a:rPr lang="fr-FR" sz="1800" dirty="0" smtClean="0">
                <a:solidFill>
                  <a:schemeClr val="tx2"/>
                </a:solidFill>
              </a:rPr>
              <a:t> </a:t>
            </a:r>
            <a:endParaRPr lang="fr-FR" sz="1800"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428604"/>
            <a:ext cx="8229600" cy="785818"/>
          </a:xfrm>
        </p:spPr>
        <p:txBody>
          <a:bodyPr/>
          <a:lstStyle/>
          <a:p>
            <a:pPr algn="ctr"/>
            <a:r>
              <a:rPr lang="fr-FR" sz="2400" b="1" i="1" dirty="0" smtClean="0">
                <a:solidFill>
                  <a:srgbClr val="C00000"/>
                </a:solidFill>
              </a:rPr>
              <a:t>Principaux paramètres socio-économiques conditionnant la demande sociale en eau d’irrigation : </a:t>
            </a:r>
            <a:endParaRPr lang="fr-FR" sz="2400" b="1" i="1" dirty="0">
              <a:solidFill>
                <a:srgbClr val="C00000"/>
              </a:solidFill>
            </a:endParaRPr>
          </a:p>
        </p:txBody>
      </p:sp>
      <p:sp>
        <p:nvSpPr>
          <p:cNvPr id="6" name="Espace réservé du contenu 5"/>
          <p:cNvSpPr>
            <a:spLocks noGrp="1"/>
          </p:cNvSpPr>
          <p:nvPr>
            <p:ph idx="1"/>
          </p:nvPr>
        </p:nvSpPr>
        <p:spPr>
          <a:xfrm>
            <a:off x="0" y="1142985"/>
            <a:ext cx="9144000" cy="5715016"/>
          </a:xfrm>
        </p:spPr>
        <p:txBody>
          <a:bodyPr/>
          <a:lstStyle/>
          <a:p>
            <a:pPr lvl="0">
              <a:buFont typeface="Wingdings" pitchFamily="2" charset="2"/>
              <a:buChar char="q"/>
            </a:pPr>
            <a:r>
              <a:rPr lang="fr-FR" sz="2000" b="1" dirty="0" smtClean="0">
                <a:solidFill>
                  <a:schemeClr val="tx2"/>
                </a:solidFill>
                <a:latin typeface="+mj-lt"/>
              </a:rPr>
              <a:t>Tailles, niveaux socio-économique et concentration des exploitations</a:t>
            </a:r>
          </a:p>
          <a:p>
            <a:pPr lvl="0">
              <a:buFont typeface="Wingdings" pitchFamily="2" charset="2"/>
              <a:buChar char="q"/>
            </a:pPr>
            <a:r>
              <a:rPr lang="fr-FR" sz="2000" b="1" dirty="0" smtClean="0">
                <a:solidFill>
                  <a:schemeClr val="tx2"/>
                </a:solidFill>
                <a:latin typeface="+mj-lt"/>
              </a:rPr>
              <a:t>Typologie des exploitations (systèmes de production) et de leur devenir probable dans 20 ans (horizon de planification)</a:t>
            </a:r>
          </a:p>
          <a:p>
            <a:pPr lvl="0">
              <a:buFont typeface="Wingdings" pitchFamily="2" charset="2"/>
              <a:buChar char="q"/>
            </a:pPr>
            <a:r>
              <a:rPr lang="fr-CH" sz="2000" b="1" dirty="0" smtClean="0">
                <a:solidFill>
                  <a:schemeClr val="tx2"/>
                </a:solidFill>
                <a:latin typeface="+mj-lt"/>
              </a:rPr>
              <a:t>Performances et valorisation de l’eau selon les systèmes de production productivité/m3, productivité/ha irrigué, VA/m3, VA/ha irrigué, emplois créés/ha irrigué …</a:t>
            </a:r>
            <a:endParaRPr lang="fr-FR" sz="2000" b="1" dirty="0" smtClean="0">
              <a:solidFill>
                <a:schemeClr val="tx2"/>
              </a:solidFill>
              <a:latin typeface="+mj-lt"/>
            </a:endParaRPr>
          </a:p>
          <a:p>
            <a:pPr lvl="0">
              <a:buFont typeface="Wingdings" pitchFamily="2" charset="2"/>
              <a:buChar char="q"/>
            </a:pPr>
            <a:r>
              <a:rPr lang="fr-FR" sz="2000" b="1" dirty="0" smtClean="0">
                <a:solidFill>
                  <a:schemeClr val="tx2"/>
                </a:solidFill>
                <a:latin typeface="+mj-lt"/>
              </a:rPr>
              <a:t>Typologie des irrigants et de leurs comportements en matière d’irrigation (technicité, gestion de l’eau, légitimité de la demande …).</a:t>
            </a:r>
          </a:p>
          <a:p>
            <a:pPr lvl="0">
              <a:buFont typeface="Wingdings" pitchFamily="2" charset="2"/>
              <a:buChar char="q"/>
            </a:pPr>
            <a:r>
              <a:rPr lang="fr-CH" sz="2000" b="1" dirty="0" smtClean="0">
                <a:solidFill>
                  <a:schemeClr val="tx2"/>
                </a:solidFill>
                <a:latin typeface="+mj-lt"/>
              </a:rPr>
              <a:t>Type de demande individuelle/collective/institutionnelle : exploitations individuelles, périmètres collectifs de PMH, associations/GPI/OPI.</a:t>
            </a:r>
            <a:endParaRPr lang="fr-FR" sz="2000" b="1" dirty="0" smtClean="0">
              <a:solidFill>
                <a:schemeClr val="tx2"/>
              </a:solidFill>
              <a:latin typeface="+mj-lt"/>
            </a:endParaRPr>
          </a:p>
          <a:p>
            <a:pPr>
              <a:buFont typeface="Wingdings" pitchFamily="2" charset="2"/>
              <a:buChar char="q"/>
            </a:pPr>
            <a:r>
              <a:rPr lang="fr-CH" sz="2000" b="1" dirty="0" smtClean="0">
                <a:solidFill>
                  <a:schemeClr val="tx2"/>
                </a:solidFill>
                <a:latin typeface="+mj-lt"/>
              </a:rPr>
              <a:t>Elasticité de la demande par rapport à l’offre selon les catégories et les systèmes : redevance et </a:t>
            </a:r>
            <a:r>
              <a:rPr lang="fr-FR" sz="2000" b="1" dirty="0" smtClean="0">
                <a:solidFill>
                  <a:schemeClr val="tx2"/>
                </a:solidFill>
                <a:latin typeface="+mj-lt"/>
              </a:rPr>
              <a:t>recouvrement dans les GPI ; coûts de l’irrigation individuelle selon les systèmes </a:t>
            </a:r>
          </a:p>
          <a:p>
            <a:pPr>
              <a:buFont typeface="Wingdings" pitchFamily="2" charset="2"/>
              <a:buChar char="q"/>
            </a:pPr>
            <a:r>
              <a:rPr lang="fr-FR" sz="2000" b="1" dirty="0" smtClean="0">
                <a:solidFill>
                  <a:schemeClr val="tx2"/>
                </a:solidFill>
                <a:latin typeface="+mj-lt"/>
              </a:rPr>
              <a:t>Elasticité de la demande par rapport à l’offre de main d’œuvre familiale et salariale</a:t>
            </a:r>
          </a:p>
          <a:p>
            <a:pPr>
              <a:buFont typeface="Wingdings" pitchFamily="2" charset="2"/>
              <a:buChar char="q"/>
            </a:pPr>
            <a:r>
              <a:rPr lang="fr-FR" sz="2000" b="1" dirty="0" smtClean="0">
                <a:solidFill>
                  <a:schemeClr val="tx2"/>
                </a:solidFill>
                <a:latin typeface="+mj-lt"/>
              </a:rPr>
              <a:t>Elasticité de la demande par rapport à la capacité/volonté d’investissement et des opportunités de subventions et de crédit</a:t>
            </a:r>
          </a:p>
          <a:p>
            <a:pPr>
              <a:buFont typeface="Wingdings" pitchFamily="2" charset="2"/>
              <a:buChar char="q"/>
            </a:pPr>
            <a:endParaRPr lang="fr-FR" sz="2000" b="1"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3" y="928671"/>
            <a:ext cx="8715436" cy="6155531"/>
          </a:xfrm>
          <a:prstGeom prst="rect">
            <a:avLst/>
          </a:prstGeom>
          <a:noFill/>
        </p:spPr>
        <p:txBody>
          <a:bodyPr wrap="square" rtlCol="0">
            <a:spAutoFit/>
          </a:bodyPr>
          <a:lstStyle/>
          <a:p>
            <a:pPr algn="ctr"/>
            <a:r>
              <a:rPr lang="fr-CH" sz="2400" b="1" dirty="0" smtClean="0">
                <a:solidFill>
                  <a:srgbClr val="C00000"/>
                </a:solidFill>
                <a:latin typeface="+mj-lt"/>
              </a:rPr>
              <a:t>Cadre juridique et institutionnel de la demande en eau d’irrigation:</a:t>
            </a:r>
          </a:p>
          <a:p>
            <a:pPr algn="ctr"/>
            <a:endParaRPr lang="fr-CH" sz="2400" b="1" dirty="0" smtClean="0">
              <a:solidFill>
                <a:srgbClr val="C00000"/>
              </a:solidFill>
              <a:latin typeface="+mj-lt"/>
            </a:endParaRPr>
          </a:p>
          <a:p>
            <a:endParaRPr lang="fr-CH" sz="900" b="1" dirty="0" smtClean="0">
              <a:solidFill>
                <a:srgbClr val="C00000"/>
              </a:solidFill>
              <a:latin typeface="+mj-lt"/>
            </a:endParaRPr>
          </a:p>
          <a:p>
            <a:pPr>
              <a:buFont typeface="Wingdings" pitchFamily="2" charset="2"/>
              <a:buChar char="v"/>
            </a:pPr>
            <a:r>
              <a:rPr lang="fr-FR" sz="2000" b="1" dirty="0" smtClean="0">
                <a:solidFill>
                  <a:schemeClr val="tx2"/>
                </a:solidFill>
                <a:latin typeface="+mj-lt"/>
              </a:rPr>
              <a:t> Domanialité publique de l’eau : Code des Eaux </a:t>
            </a:r>
            <a:r>
              <a:rPr lang="fr-FR" sz="1800" b="1" dirty="0" smtClean="0">
                <a:solidFill>
                  <a:schemeClr val="tx2"/>
                </a:solidFill>
                <a:latin typeface="+mj-lt"/>
              </a:rPr>
              <a:t>de 1983 modifié et complété en 1996 et plus récemment en 2005</a:t>
            </a:r>
          </a:p>
          <a:p>
            <a:endParaRPr lang="fr-FR" sz="9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 Des droits d’eaux  traditionnels </a:t>
            </a:r>
            <a:r>
              <a:rPr lang="fr-FR" sz="1800" b="1" dirty="0" smtClean="0">
                <a:solidFill>
                  <a:schemeClr val="tx2"/>
                </a:solidFill>
                <a:latin typeface="+mj-lt"/>
              </a:rPr>
              <a:t>et informels acquis avant l’édiction de la loi peuvent être reconnus à condition de ne pas modifier la ressource dans sa durabilité (zones d’agriculture traditionnelle de montagne, de steppe et sahariennes).</a:t>
            </a:r>
          </a:p>
          <a:p>
            <a:endParaRPr lang="fr-FR" sz="9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 Des droits d’usage et de prélèvement </a:t>
            </a:r>
            <a:r>
              <a:rPr lang="fr-FR" sz="1800" b="1" dirty="0" smtClean="0">
                <a:solidFill>
                  <a:schemeClr val="tx2"/>
                </a:solidFill>
                <a:latin typeface="+mj-lt"/>
              </a:rPr>
              <a:t>: 2 régimes</a:t>
            </a:r>
          </a:p>
          <a:p>
            <a:pPr lvl="1">
              <a:buFont typeface="Wingdings" pitchFamily="2" charset="2"/>
              <a:buChar char="q"/>
            </a:pPr>
            <a:r>
              <a:rPr lang="fr-FR" sz="1800" b="1" dirty="0" smtClean="0">
                <a:solidFill>
                  <a:schemeClr val="tx2"/>
                </a:solidFill>
                <a:latin typeface="+mj-lt"/>
              </a:rPr>
              <a:t>  le régime de l’autorisation de prélèvement</a:t>
            </a:r>
          </a:p>
          <a:p>
            <a:pPr lvl="1">
              <a:buFont typeface="Wingdings" pitchFamily="2" charset="2"/>
              <a:buChar char="q"/>
            </a:pPr>
            <a:r>
              <a:rPr lang="fr-FR" sz="1800" b="1" dirty="0" smtClean="0">
                <a:solidFill>
                  <a:schemeClr val="tx2"/>
                </a:solidFill>
                <a:latin typeface="+mj-lt"/>
              </a:rPr>
              <a:t>  le régime de la concession (avec cahier des charges)</a:t>
            </a:r>
          </a:p>
          <a:p>
            <a:pPr lvl="1"/>
            <a:endParaRPr lang="fr-FR" sz="900" b="1" dirty="0" smtClean="0">
              <a:solidFill>
                <a:schemeClr val="tx2"/>
              </a:solidFill>
              <a:latin typeface="+mj-lt"/>
            </a:endParaRPr>
          </a:p>
          <a:p>
            <a:pPr>
              <a:buFont typeface="Wingdings" pitchFamily="2" charset="2"/>
              <a:buChar char="v"/>
            </a:pPr>
            <a:r>
              <a:rPr lang="fr-FR" sz="2000" b="1" dirty="0" smtClean="0">
                <a:solidFill>
                  <a:schemeClr val="tx2"/>
                </a:solidFill>
                <a:latin typeface="+mj-lt"/>
              </a:rPr>
              <a:t> Le contrôle et la répression </a:t>
            </a:r>
            <a:r>
              <a:rPr lang="fr-FR" sz="2000" b="1" dirty="0" smtClean="0">
                <a:solidFill>
                  <a:schemeClr val="tx2"/>
                </a:solidFill>
                <a:latin typeface="+mj-lt"/>
              </a:rPr>
              <a:t>sont</a:t>
            </a:r>
            <a:r>
              <a:rPr lang="fr-FR" sz="2000" b="1" dirty="0" smtClean="0">
                <a:solidFill>
                  <a:schemeClr val="tx2"/>
                </a:solidFill>
                <a:latin typeface="+mj-lt"/>
              </a:rPr>
              <a:t> exercés </a:t>
            </a:r>
            <a:r>
              <a:rPr lang="fr-FR" sz="2000" b="1" dirty="0" smtClean="0">
                <a:solidFill>
                  <a:schemeClr val="tx2"/>
                </a:solidFill>
                <a:latin typeface="+mj-lt"/>
              </a:rPr>
              <a:t>par le biais de la Police des </a:t>
            </a:r>
            <a:r>
              <a:rPr lang="fr-FR" sz="2000" b="1" dirty="0" smtClean="0">
                <a:solidFill>
                  <a:schemeClr val="tx2"/>
                </a:solidFill>
                <a:latin typeface="+mj-lt"/>
              </a:rPr>
              <a:t>eaux (DHW)</a:t>
            </a:r>
            <a:endParaRPr lang="fr-FR" sz="2000" b="1" dirty="0" smtClean="0">
              <a:solidFill>
                <a:schemeClr val="tx2"/>
              </a:solidFill>
              <a:latin typeface="+mj-lt"/>
            </a:endParaRPr>
          </a:p>
          <a:p>
            <a:pPr>
              <a:buFont typeface="Wingdings" pitchFamily="2" charset="2"/>
              <a:buChar char="Ø"/>
            </a:pPr>
            <a:endParaRPr lang="fr-FR" sz="2000" b="1" dirty="0" smtClean="0">
              <a:solidFill>
                <a:schemeClr val="tx2"/>
              </a:solidFill>
              <a:latin typeface="Arial" pitchFamily="34" charset="0"/>
              <a:cs typeface="Arial" pitchFamily="34" charset="0"/>
            </a:endParaRPr>
          </a:p>
          <a:p>
            <a:pPr>
              <a:buFont typeface="Wingdings" pitchFamily="2" charset="2"/>
              <a:buChar char="Ø"/>
            </a:pPr>
            <a:r>
              <a:rPr lang="fr-CH" sz="2000" b="1" i="1" dirty="0" smtClean="0">
                <a:latin typeface="Arial" pitchFamily="34" charset="0"/>
                <a:cs typeface="Arial" pitchFamily="34" charset="0"/>
              </a:rPr>
              <a:t> </a:t>
            </a:r>
            <a:r>
              <a:rPr lang="fr-CH" sz="2000" b="1" i="1" dirty="0" smtClean="0">
                <a:solidFill>
                  <a:srgbClr val="FF0000"/>
                </a:solidFill>
                <a:latin typeface="Arial" pitchFamily="34" charset="0"/>
                <a:cs typeface="Arial" pitchFamily="34" charset="0"/>
              </a:rPr>
              <a:t>Une des contraintes importantes à l’efficacité et à la pertinence d’un PNE actualisé durable </a:t>
            </a:r>
            <a:r>
              <a:rPr lang="fr-CH" sz="2000" b="1" i="1" dirty="0" smtClean="0">
                <a:solidFill>
                  <a:srgbClr val="FF0000"/>
                </a:solidFill>
                <a:latin typeface="Arial" pitchFamily="34" charset="0"/>
                <a:cs typeface="Arial" pitchFamily="34" charset="0"/>
              </a:rPr>
              <a:t>réside dans </a:t>
            </a:r>
            <a:r>
              <a:rPr lang="fr-CH" sz="2000" b="1" i="1" dirty="0" smtClean="0">
                <a:solidFill>
                  <a:srgbClr val="FF0000"/>
                </a:solidFill>
                <a:latin typeface="Arial" pitchFamily="34" charset="0"/>
                <a:cs typeface="Arial" pitchFamily="34" charset="0"/>
              </a:rPr>
              <a:t>les degrés d’applicabilité sociale et institutionnelle du nouveau Code des Eaux, toute </a:t>
            </a:r>
            <a:r>
              <a:rPr lang="fr-CH" sz="2000" b="1" i="1" dirty="0" smtClean="0">
                <a:solidFill>
                  <a:srgbClr val="FF0000"/>
                </a:solidFill>
                <a:latin typeface="Arial" pitchFamily="34" charset="0"/>
                <a:cs typeface="Arial" pitchFamily="34" charset="0"/>
              </a:rPr>
              <a:t>choses égales </a:t>
            </a:r>
            <a:r>
              <a:rPr lang="fr-CH" sz="2000" b="1" i="1" dirty="0" smtClean="0">
                <a:solidFill>
                  <a:srgbClr val="FF0000"/>
                </a:solidFill>
                <a:latin typeface="Arial" pitchFamily="34" charset="0"/>
                <a:cs typeface="Arial" pitchFamily="34" charset="0"/>
              </a:rPr>
              <a:t>par ailleurs</a:t>
            </a:r>
            <a:r>
              <a:rPr lang="fr-CH" sz="2000" b="1" i="1" dirty="0" smtClean="0">
                <a:latin typeface="Arial" pitchFamily="34" charset="0"/>
                <a:cs typeface="Arial" pitchFamily="34" charset="0"/>
              </a:rPr>
              <a:t>.</a:t>
            </a:r>
            <a:endParaRPr lang="fr-CH" sz="2000" b="1" dirty="0" smtClean="0">
              <a:solidFill>
                <a:srgbClr val="C00000"/>
              </a:solidFill>
              <a:latin typeface="Arial" pitchFamily="34" charset="0"/>
              <a:cs typeface="Arial" pitchFamily="34" charset="0"/>
            </a:endParaRPr>
          </a:p>
          <a:p>
            <a:pPr algn="ctr"/>
            <a:endParaRPr lang="fr-FR" sz="2000" b="1" dirty="0">
              <a:solidFill>
                <a:srgbClr val="C00000"/>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5" y="571481"/>
            <a:ext cx="9001156" cy="571504"/>
          </a:xfrm>
        </p:spPr>
        <p:txBody>
          <a:bodyPr/>
          <a:lstStyle/>
          <a:p>
            <a:pPr algn="ctr"/>
            <a:r>
              <a:rPr lang="fr-FR" sz="2400" b="1" dirty="0" smtClean="0">
                <a:solidFill>
                  <a:srgbClr val="C00000"/>
                </a:solidFill>
              </a:rPr>
              <a:t>Conditions et besoins agronomiques de la demande en eau d’irrigation</a:t>
            </a:r>
            <a:endParaRPr lang="fr-FR" sz="2400" b="1" dirty="0">
              <a:solidFill>
                <a:srgbClr val="C00000"/>
              </a:solidFill>
            </a:endParaRPr>
          </a:p>
        </p:txBody>
      </p:sp>
      <p:sp>
        <p:nvSpPr>
          <p:cNvPr id="3" name="Espace réservé du contenu 2"/>
          <p:cNvSpPr>
            <a:spLocks noGrp="1"/>
          </p:cNvSpPr>
          <p:nvPr>
            <p:ph idx="1"/>
          </p:nvPr>
        </p:nvSpPr>
        <p:spPr>
          <a:xfrm>
            <a:off x="285721" y="1285861"/>
            <a:ext cx="8643999" cy="5357849"/>
          </a:xfrm>
        </p:spPr>
        <p:txBody>
          <a:bodyPr/>
          <a:lstStyle/>
          <a:p>
            <a:pPr>
              <a:buFont typeface="Wingdings" pitchFamily="2" charset="2"/>
              <a:buChar char="q"/>
            </a:pPr>
            <a:r>
              <a:rPr lang="fr-FR" sz="2000" b="1" dirty="0" smtClean="0">
                <a:solidFill>
                  <a:schemeClr val="tx2"/>
                </a:solidFill>
                <a:latin typeface="+mj-lt"/>
              </a:rPr>
              <a:t>Conditions pédologiques : 2 226 000 Ha de sols considérés comme irrigables </a:t>
            </a:r>
          </a:p>
          <a:p>
            <a:pPr>
              <a:buFont typeface="Wingdings" pitchFamily="2" charset="2"/>
              <a:buChar char="q"/>
            </a:pPr>
            <a:r>
              <a:rPr lang="fr-FR" sz="2000" b="1" dirty="0" smtClean="0">
                <a:solidFill>
                  <a:schemeClr val="tx2"/>
                </a:solidFill>
                <a:latin typeface="+mj-lt"/>
              </a:rPr>
              <a:t>Calcul des besoins théoriques des cultures à partir de l’ETP (</a:t>
            </a:r>
            <a:r>
              <a:rPr lang="fr-FR" sz="2000" b="1" dirty="0" err="1" smtClean="0">
                <a:solidFill>
                  <a:schemeClr val="tx2"/>
                </a:solidFill>
                <a:latin typeface="+mj-lt"/>
              </a:rPr>
              <a:t>Penman</a:t>
            </a:r>
            <a:r>
              <a:rPr lang="fr-FR" sz="2000" b="1" dirty="0" smtClean="0">
                <a:solidFill>
                  <a:schemeClr val="tx2"/>
                </a:solidFill>
                <a:latin typeface="+mj-lt"/>
              </a:rPr>
              <a:t>) </a:t>
            </a:r>
          </a:p>
          <a:p>
            <a:pPr algn="ctr">
              <a:buNone/>
            </a:pPr>
            <a:r>
              <a:rPr lang="en-US" sz="1800" b="1" i="1" dirty="0" smtClean="0">
                <a:solidFill>
                  <a:schemeClr val="tx2"/>
                </a:solidFill>
                <a:latin typeface="+mj-lt"/>
              </a:rPr>
              <a:t>Be(</a:t>
            </a:r>
            <a:r>
              <a:rPr lang="en-US" sz="1800" b="1" i="1" dirty="0" err="1" smtClean="0">
                <a:solidFill>
                  <a:schemeClr val="tx2"/>
                </a:solidFill>
                <a:latin typeface="+mj-lt"/>
              </a:rPr>
              <a:t>tj</a:t>
            </a:r>
            <a:r>
              <a:rPr lang="en-US" sz="1800" b="1" i="1" dirty="0" smtClean="0">
                <a:solidFill>
                  <a:schemeClr val="tx2"/>
                </a:solidFill>
                <a:latin typeface="+mj-lt"/>
              </a:rPr>
              <a:t>) = KC(</a:t>
            </a:r>
            <a:r>
              <a:rPr lang="en-US" sz="1800" b="1" i="1" dirty="0" err="1" smtClean="0">
                <a:solidFill>
                  <a:schemeClr val="tx2"/>
                </a:solidFill>
                <a:latin typeface="+mj-lt"/>
              </a:rPr>
              <a:t>i</a:t>
            </a:r>
            <a:r>
              <a:rPr lang="en-US" sz="1800" b="1" i="1" dirty="0" smtClean="0">
                <a:solidFill>
                  <a:schemeClr val="tx2"/>
                </a:solidFill>
                <a:latin typeface="+mj-lt"/>
              </a:rPr>
              <a:t>) x ETP(</a:t>
            </a:r>
            <a:r>
              <a:rPr lang="en-US" sz="1800" b="1" i="1" dirty="0" err="1" smtClean="0">
                <a:solidFill>
                  <a:schemeClr val="tx2"/>
                </a:solidFill>
                <a:latin typeface="+mj-lt"/>
              </a:rPr>
              <a:t>tj</a:t>
            </a:r>
            <a:r>
              <a:rPr lang="en-US" sz="1800" b="1" i="1" dirty="0" smtClean="0">
                <a:solidFill>
                  <a:schemeClr val="tx2"/>
                </a:solidFill>
                <a:latin typeface="+mj-lt"/>
              </a:rPr>
              <a:t>) x Si – </a:t>
            </a:r>
            <a:r>
              <a:rPr lang="en-US" sz="1800" b="1" i="1" dirty="0" err="1" smtClean="0">
                <a:solidFill>
                  <a:schemeClr val="tx2"/>
                </a:solidFill>
                <a:latin typeface="+mj-lt"/>
              </a:rPr>
              <a:t>Peff</a:t>
            </a:r>
            <a:endParaRPr lang="en-US" sz="1800" b="1" i="1" dirty="0" smtClean="0">
              <a:solidFill>
                <a:schemeClr val="tx2"/>
              </a:solidFill>
              <a:latin typeface="+mj-lt"/>
            </a:endParaRPr>
          </a:p>
          <a:p>
            <a:pPr>
              <a:buFont typeface="Wingdings" pitchFamily="2" charset="2"/>
              <a:buChar char="q"/>
            </a:pPr>
            <a:r>
              <a:rPr lang="en-US" sz="2000" b="1" dirty="0" smtClean="0">
                <a:solidFill>
                  <a:schemeClr val="tx2"/>
                </a:solidFill>
                <a:latin typeface="+mj-lt"/>
              </a:rPr>
              <a:t>Estimation des </a:t>
            </a:r>
            <a:r>
              <a:rPr lang="en-US" sz="2000" b="1" dirty="0" err="1" smtClean="0">
                <a:solidFill>
                  <a:schemeClr val="tx2"/>
                </a:solidFill>
                <a:latin typeface="+mj-lt"/>
              </a:rPr>
              <a:t>besoins</a:t>
            </a:r>
            <a:r>
              <a:rPr lang="en-US" sz="2000" b="1" dirty="0" smtClean="0">
                <a:solidFill>
                  <a:schemeClr val="tx2"/>
                </a:solidFill>
                <a:latin typeface="+mj-lt"/>
              </a:rPr>
              <a:t> </a:t>
            </a:r>
            <a:r>
              <a:rPr lang="en-US" sz="2000" b="1" dirty="0" err="1" smtClean="0">
                <a:solidFill>
                  <a:schemeClr val="tx2"/>
                </a:solidFill>
                <a:latin typeface="+mj-lt"/>
              </a:rPr>
              <a:t>pratiques</a:t>
            </a:r>
            <a:r>
              <a:rPr lang="en-US" sz="2000" b="1" dirty="0" smtClean="0">
                <a:solidFill>
                  <a:schemeClr val="tx2"/>
                </a:solidFill>
                <a:latin typeface="+mj-lt"/>
              </a:rPr>
              <a:t> </a:t>
            </a:r>
            <a:r>
              <a:rPr lang="en-US" sz="2000" b="1" dirty="0" err="1" smtClean="0">
                <a:solidFill>
                  <a:schemeClr val="tx2"/>
                </a:solidFill>
                <a:latin typeface="+mj-lt"/>
              </a:rPr>
              <a:t>selon</a:t>
            </a:r>
            <a:r>
              <a:rPr lang="en-US" sz="2000" b="1" dirty="0" smtClean="0">
                <a:solidFill>
                  <a:schemeClr val="tx2"/>
                </a:solidFill>
                <a:latin typeface="+mj-lt"/>
              </a:rPr>
              <a:t> les </a:t>
            </a:r>
            <a:r>
              <a:rPr lang="en-US" sz="2000" b="1" dirty="0" err="1" smtClean="0">
                <a:solidFill>
                  <a:schemeClr val="tx2"/>
                </a:solidFill>
                <a:latin typeface="+mj-lt"/>
              </a:rPr>
              <a:t>systèmes</a:t>
            </a:r>
            <a:r>
              <a:rPr lang="en-US" sz="2000" b="1" dirty="0" smtClean="0">
                <a:solidFill>
                  <a:schemeClr val="tx2"/>
                </a:solidFill>
                <a:latin typeface="+mj-lt"/>
              </a:rPr>
              <a:t> </a:t>
            </a:r>
            <a:r>
              <a:rPr lang="en-US" sz="2000" b="1" dirty="0" err="1" smtClean="0">
                <a:solidFill>
                  <a:schemeClr val="tx2"/>
                </a:solidFill>
                <a:latin typeface="+mj-lt"/>
              </a:rPr>
              <a:t>d’irrigation</a:t>
            </a:r>
            <a:endParaRPr lang="fr-FR" sz="1800" b="1" dirty="0" smtClean="0">
              <a:solidFill>
                <a:schemeClr val="tx2"/>
              </a:solidFill>
            </a:endParaRPr>
          </a:p>
          <a:p>
            <a:pPr>
              <a:buFont typeface="Wingdings" pitchFamily="2" charset="2"/>
              <a:buChar char="q"/>
            </a:pPr>
            <a:r>
              <a:rPr lang="fr-FR" sz="2000" b="1" dirty="0" smtClean="0">
                <a:solidFill>
                  <a:schemeClr val="tx2"/>
                </a:solidFill>
                <a:latin typeface="+mj-lt"/>
              </a:rPr>
              <a:t>Qualité des eaux d’irrigation</a:t>
            </a:r>
          </a:p>
          <a:p>
            <a:pPr>
              <a:buNone/>
            </a:pPr>
            <a:endParaRPr lang="fr-FR" sz="1000" dirty="0" smtClean="0"/>
          </a:p>
          <a:p>
            <a:pPr algn="ctr">
              <a:buFont typeface="Wingdings" pitchFamily="2" charset="2"/>
              <a:buChar char="Ø"/>
            </a:pPr>
            <a:r>
              <a:rPr lang="fr-FR" sz="2000" b="1" dirty="0" smtClean="0">
                <a:solidFill>
                  <a:srgbClr val="FF3300"/>
                </a:solidFill>
                <a:latin typeface="+mj-lt"/>
              </a:rPr>
              <a:t>LIMITES de l’APPROCHE THEORIQUE EMPIRIQUE</a:t>
            </a:r>
          </a:p>
          <a:p>
            <a:pPr lvl="0"/>
            <a:r>
              <a:rPr lang="fr-FR" sz="1800" b="1" dirty="0" smtClean="0">
                <a:latin typeface="Arial Narrow" pitchFamily="34" charset="0"/>
              </a:rPr>
              <a:t>Limites intrinsèques de </a:t>
            </a:r>
            <a:r>
              <a:rPr lang="fr-FR" sz="1800" b="1" dirty="0" smtClean="0">
                <a:latin typeface="Arial Narrow" pitchFamily="34" charset="0"/>
              </a:rPr>
              <a:t>précision </a:t>
            </a:r>
            <a:r>
              <a:rPr lang="fr-FR" sz="1800" b="1" dirty="0" smtClean="0">
                <a:latin typeface="Arial Narrow" pitchFamily="34" charset="0"/>
              </a:rPr>
              <a:t>de la méthode ETP - </a:t>
            </a:r>
            <a:r>
              <a:rPr lang="fr-FR" sz="1800" b="1" dirty="0" err="1" smtClean="0">
                <a:latin typeface="Arial Narrow" pitchFamily="34" charset="0"/>
              </a:rPr>
              <a:t>Penman</a:t>
            </a:r>
            <a:r>
              <a:rPr lang="fr-FR" sz="1800" b="1" dirty="0" smtClean="0">
                <a:latin typeface="Arial Narrow" pitchFamily="34" charset="0"/>
              </a:rPr>
              <a:t> </a:t>
            </a:r>
            <a:r>
              <a:rPr lang="fr-FR" sz="1800" b="1" dirty="0" smtClean="0">
                <a:latin typeface="Arial Narrow" pitchFamily="34" charset="0"/>
              </a:rPr>
              <a:t>(ou autre formule)</a:t>
            </a:r>
            <a:endParaRPr lang="fr-FR" sz="1800" b="1" dirty="0" smtClean="0">
              <a:latin typeface="Arial Narrow" pitchFamily="34" charset="0"/>
            </a:endParaRPr>
          </a:p>
          <a:p>
            <a:pPr lvl="0"/>
            <a:r>
              <a:rPr lang="fr-FR" sz="1800" b="1" dirty="0" smtClean="0">
                <a:latin typeface="Arial Narrow" pitchFamily="34" charset="0"/>
              </a:rPr>
              <a:t>Imprécision des superficies cultivées annuellement et aux pas de temps </a:t>
            </a:r>
            <a:r>
              <a:rPr lang="fr-FR" sz="1800" b="1" dirty="0" smtClean="0">
                <a:latin typeface="Arial Narrow" pitchFamily="34" charset="0"/>
              </a:rPr>
              <a:t>chronologiques </a:t>
            </a:r>
            <a:r>
              <a:rPr lang="fr-FR" sz="1800" b="1" dirty="0" smtClean="0">
                <a:latin typeface="Arial Narrow" pitchFamily="34" charset="0"/>
              </a:rPr>
              <a:t>considérés</a:t>
            </a:r>
            <a:endParaRPr lang="fr-FR" sz="1800" b="1" dirty="0" smtClean="0">
              <a:latin typeface="Arial Narrow" pitchFamily="34" charset="0"/>
            </a:endParaRPr>
          </a:p>
          <a:p>
            <a:pPr lvl="0"/>
            <a:r>
              <a:rPr lang="fr-FR" sz="1800" b="1" dirty="0" smtClean="0">
                <a:latin typeface="Arial Narrow" pitchFamily="34" charset="0"/>
              </a:rPr>
              <a:t>Méconnaissance des conditions d’ETR des cultures qui n’entrainent pas une diminution de rendement </a:t>
            </a:r>
            <a:r>
              <a:rPr lang="fr-FR" sz="1800" b="1" dirty="0" smtClean="0">
                <a:latin typeface="Arial Narrow" pitchFamily="34" charset="0"/>
              </a:rPr>
              <a:t>sensible (manque  de R&amp;D/</a:t>
            </a:r>
            <a:r>
              <a:rPr lang="fr-FR" sz="1800" b="1" dirty="0" smtClean="0">
                <a:latin typeface="Arial Narrow" pitchFamily="34" charset="0"/>
              </a:rPr>
              <a:t>stations expérimentales/exploitations </a:t>
            </a:r>
            <a:r>
              <a:rPr lang="fr-FR" sz="1800" b="1" dirty="0" smtClean="0">
                <a:latin typeface="Arial Narrow" pitchFamily="34" charset="0"/>
              </a:rPr>
              <a:t>de références</a:t>
            </a:r>
            <a:endParaRPr lang="fr-FR" sz="1800" b="1" dirty="0" smtClean="0">
              <a:latin typeface="Arial Narrow" pitchFamily="34" charset="0"/>
            </a:endParaRPr>
          </a:p>
          <a:p>
            <a:pPr lvl="0"/>
            <a:r>
              <a:rPr lang="fr-FR" sz="1800" b="1" dirty="0" smtClean="0">
                <a:latin typeface="Arial Narrow" pitchFamily="34" charset="0"/>
              </a:rPr>
              <a:t>Importance et imprécision des pertes en eau à l’amont de la plante déterminant les besoins pratiques selon le système d’irrigation</a:t>
            </a:r>
          </a:p>
          <a:p>
            <a:pPr lvl="0"/>
            <a:r>
              <a:rPr lang="fr-FR" sz="1800" b="1" dirty="0" smtClean="0">
                <a:latin typeface="Arial Narrow" pitchFamily="34" charset="0"/>
              </a:rPr>
              <a:t>Décisions et comportements de l’irrigant (durées d’irrigation </a:t>
            </a:r>
            <a:r>
              <a:rPr lang="fr-FR" sz="1800" b="1" dirty="0" smtClean="0">
                <a:latin typeface="Arial Narrow" pitchFamily="34" charset="0"/>
              </a:rPr>
              <a:t>journalières, </a:t>
            </a:r>
            <a:r>
              <a:rPr lang="fr-FR" sz="1800" b="1" dirty="0" smtClean="0">
                <a:latin typeface="Arial Narrow" pitchFamily="34" charset="0"/>
              </a:rPr>
              <a:t>fréquences hebdomadaires, décisions de rationnement global du cycle pour une surface donnée, maîtrise des périodes critiques du cycle cultural, etc.)</a:t>
            </a:r>
          </a:p>
          <a:p>
            <a:pPr>
              <a:buNone/>
            </a:pPr>
            <a:endParaRPr lang="fr-FR" sz="1400" b="1" dirty="0" smtClean="0">
              <a:solidFill>
                <a:srgbClr val="FF3300"/>
              </a:solidFill>
              <a:latin typeface="+mj-lt"/>
            </a:endParaRPr>
          </a:p>
          <a:p>
            <a:pPr>
              <a:buNone/>
            </a:pPr>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43"/>
            <a:ext cx="8115328" cy="571504"/>
          </a:xfrm>
        </p:spPr>
        <p:txBody>
          <a:bodyPr/>
          <a:lstStyle/>
          <a:p>
            <a:pPr algn="ctr"/>
            <a:r>
              <a:rPr lang="fr-FR" sz="2800" b="1" dirty="0" smtClean="0">
                <a:solidFill>
                  <a:srgbClr val="C00000"/>
                </a:solidFill>
              </a:rPr>
              <a:t>Conditions hydrauliques et systémiques de la demande</a:t>
            </a:r>
            <a:endParaRPr lang="fr-FR" sz="2800" b="1" dirty="0">
              <a:solidFill>
                <a:srgbClr val="C00000"/>
              </a:solidFill>
            </a:endParaRPr>
          </a:p>
        </p:txBody>
      </p:sp>
      <p:sp>
        <p:nvSpPr>
          <p:cNvPr id="3" name="Espace réservé du contenu 2"/>
          <p:cNvSpPr>
            <a:spLocks noGrp="1"/>
          </p:cNvSpPr>
          <p:nvPr>
            <p:ph idx="1"/>
          </p:nvPr>
        </p:nvSpPr>
        <p:spPr>
          <a:xfrm>
            <a:off x="357159" y="1357299"/>
            <a:ext cx="8572560" cy="5214973"/>
          </a:xfrm>
        </p:spPr>
        <p:txBody>
          <a:bodyPr/>
          <a:lstStyle/>
          <a:p>
            <a:pPr>
              <a:buFont typeface="Wingdings" pitchFamily="2" charset="2"/>
              <a:buChar char="q"/>
            </a:pPr>
            <a:r>
              <a:rPr lang="fr-FR" sz="2400" b="1" dirty="0" smtClean="0">
                <a:solidFill>
                  <a:schemeClr val="tx2"/>
                </a:solidFill>
                <a:latin typeface="Arial Narrow" pitchFamily="34" charset="0"/>
              </a:rPr>
              <a:t>L’estimation des besoins pratiques passe par l’estimation de l’efficience/les pertes aux différents niveaux qui dépendent des systèmes d’irrigation qui sont diversifiés</a:t>
            </a:r>
          </a:p>
          <a:p>
            <a:pPr>
              <a:buNone/>
            </a:pPr>
            <a:endParaRPr lang="fr-FR" sz="1000" b="1" dirty="0" smtClean="0">
              <a:solidFill>
                <a:schemeClr val="tx2"/>
              </a:solidFill>
              <a:latin typeface="Arial Narrow" pitchFamily="34" charset="0"/>
            </a:endParaRPr>
          </a:p>
          <a:p>
            <a:pPr lvl="1"/>
            <a:r>
              <a:rPr lang="fr-FR" sz="2000" b="1" i="1" dirty="0" smtClean="0">
                <a:solidFill>
                  <a:schemeClr val="tx2"/>
                </a:solidFill>
                <a:latin typeface="Arial Narrow" pitchFamily="34" charset="0"/>
              </a:rPr>
              <a:t>Origine de l’eau ou la nature de la ressource utilisée</a:t>
            </a:r>
          </a:p>
          <a:p>
            <a:pPr lvl="1"/>
            <a:r>
              <a:rPr lang="fr-FR" sz="2000" b="1" i="1" dirty="0" smtClean="0">
                <a:solidFill>
                  <a:schemeClr val="tx2"/>
                </a:solidFill>
                <a:latin typeface="Arial Narrow" pitchFamily="34" charset="0"/>
              </a:rPr>
              <a:t>Caractère collectif (périmètres GPI/PMH) ou individuel du système d’irrigation à partir de la mobilisation</a:t>
            </a:r>
          </a:p>
          <a:p>
            <a:pPr lvl="1"/>
            <a:r>
              <a:rPr lang="fr-FR" sz="2000" b="1" i="1" dirty="0" smtClean="0">
                <a:solidFill>
                  <a:schemeClr val="tx2"/>
                </a:solidFill>
                <a:latin typeface="Arial Narrow" pitchFamily="34" charset="0"/>
              </a:rPr>
              <a:t>Mode de </a:t>
            </a:r>
            <a:r>
              <a:rPr lang="fr-FR" sz="2000" b="1" i="1" dirty="0" smtClean="0">
                <a:solidFill>
                  <a:schemeClr val="tx2"/>
                </a:solidFill>
                <a:latin typeface="Arial Narrow" pitchFamily="34" charset="0"/>
              </a:rPr>
              <a:t>mobilisation/prélèvement</a:t>
            </a:r>
            <a:endParaRPr lang="fr-FR" sz="2000" b="1" i="1" dirty="0" smtClean="0">
              <a:solidFill>
                <a:schemeClr val="tx2"/>
              </a:solidFill>
              <a:latin typeface="Arial Narrow" pitchFamily="34" charset="0"/>
            </a:endParaRPr>
          </a:p>
          <a:p>
            <a:pPr lvl="1"/>
            <a:r>
              <a:rPr lang="fr-FR" sz="2000" b="1" i="1" dirty="0" smtClean="0">
                <a:solidFill>
                  <a:schemeClr val="tx2"/>
                </a:solidFill>
                <a:latin typeface="Arial Narrow" pitchFamily="34" charset="0"/>
              </a:rPr>
              <a:t>Mode de stockage (ou non) et transport de l’eau entre la source et le lieu de consommation</a:t>
            </a:r>
          </a:p>
          <a:p>
            <a:pPr lvl="1"/>
            <a:r>
              <a:rPr lang="fr-FR" sz="2000" b="1" i="1" dirty="0" smtClean="0">
                <a:solidFill>
                  <a:schemeClr val="tx2"/>
                </a:solidFill>
                <a:latin typeface="Arial Narrow" pitchFamily="34" charset="0"/>
              </a:rPr>
              <a:t>Mode de mise en pression ou non en vue de la distribution</a:t>
            </a:r>
          </a:p>
          <a:p>
            <a:pPr lvl="1"/>
            <a:r>
              <a:rPr lang="fr-FR" sz="2000" b="1" i="1" dirty="0" smtClean="0">
                <a:solidFill>
                  <a:schemeClr val="tx2"/>
                </a:solidFill>
                <a:latin typeface="Arial Narrow" pitchFamily="34" charset="0"/>
              </a:rPr>
              <a:t>Type de réseau de distribution interne aux </a:t>
            </a:r>
            <a:r>
              <a:rPr lang="fr-FR" sz="2000" b="1" i="1" dirty="0" smtClean="0">
                <a:solidFill>
                  <a:schemeClr val="tx2"/>
                </a:solidFill>
                <a:latin typeface="Arial Narrow" pitchFamily="34" charset="0"/>
              </a:rPr>
              <a:t>aires d’irrigation/périmètres </a:t>
            </a:r>
            <a:r>
              <a:rPr lang="fr-FR" sz="2000" b="1" i="1" dirty="0" smtClean="0">
                <a:solidFill>
                  <a:schemeClr val="tx2"/>
                </a:solidFill>
                <a:latin typeface="Arial Narrow" pitchFamily="34" charset="0"/>
              </a:rPr>
              <a:t>/</a:t>
            </a:r>
            <a:r>
              <a:rPr lang="fr-FR" sz="2000" b="1" i="1" dirty="0" smtClean="0">
                <a:solidFill>
                  <a:schemeClr val="tx2"/>
                </a:solidFill>
                <a:latin typeface="Arial Narrow" pitchFamily="34" charset="0"/>
              </a:rPr>
              <a:t>exploitations</a:t>
            </a:r>
            <a:endParaRPr lang="fr-FR" sz="2000" b="1" i="1" dirty="0" smtClean="0">
              <a:solidFill>
                <a:schemeClr val="tx2"/>
              </a:solidFill>
              <a:latin typeface="Arial Narrow" pitchFamily="34" charset="0"/>
            </a:endParaRPr>
          </a:p>
          <a:p>
            <a:pPr lvl="1"/>
            <a:r>
              <a:rPr lang="fr-FR" sz="2000" b="1" i="1" dirty="0" smtClean="0">
                <a:solidFill>
                  <a:schemeClr val="tx2"/>
                </a:solidFill>
                <a:latin typeface="Arial Narrow" pitchFamily="34" charset="0"/>
              </a:rPr>
              <a:t>Mode d’irrigation à la parcelle (gravitaire, aspersion, goutte à goutte</a:t>
            </a:r>
            <a:r>
              <a:rPr lang="fr-FR" sz="2000" b="1" i="1" dirty="0" smtClean="0">
                <a:solidFill>
                  <a:schemeClr val="tx2"/>
                </a:solidFill>
                <a:latin typeface="Arial Narrow" pitchFamily="34" charset="0"/>
              </a:rPr>
              <a:t>) et structure de l’occupation du sol</a:t>
            </a:r>
            <a:endParaRPr lang="fr-FR" sz="2000" b="1" i="1" dirty="0" smtClean="0">
              <a:solidFill>
                <a:schemeClr val="tx2"/>
              </a:solidFill>
              <a:latin typeface="Arial Narrow" pitchFamily="34" charset="0"/>
            </a:endParaRPr>
          </a:p>
          <a:p>
            <a:pPr lvl="1">
              <a:buFont typeface="Wingdings" pitchFamily="2" charset="2"/>
              <a:buChar char="§"/>
            </a:pPr>
            <a:endParaRPr lang="fr-FR" sz="1400" b="1" dirty="0" smtClean="0">
              <a:solidFill>
                <a:schemeClr val="tx2"/>
              </a:solidFill>
              <a:latin typeface="Arial Narrow" pitchFamily="34" charset="0"/>
            </a:endParaRPr>
          </a:p>
          <a:p>
            <a:pPr>
              <a:buFont typeface="Wingdings" pitchFamily="2" charset="2"/>
              <a:buChar char="q"/>
            </a:pPr>
            <a:endParaRPr lang="fr-FR" sz="2400" b="1" dirty="0" smtClean="0">
              <a:solidFill>
                <a:schemeClr val="tx2"/>
              </a:solidFill>
              <a:latin typeface="Arial Narrow" pitchFamily="34" charset="0"/>
            </a:endParaRPr>
          </a:p>
          <a:p>
            <a:pPr>
              <a:buFont typeface="Wingdings" pitchFamily="2" charset="2"/>
              <a:buChar char="q"/>
            </a:pPr>
            <a:endParaRPr lang="fr-FR" sz="2400" b="1" dirty="0">
              <a:solidFill>
                <a:schemeClr val="tx2"/>
              </a:solidFill>
              <a:latin typeface="Arial Narrow"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Civic</Template>
  <TotalTime>2099</TotalTime>
  <Words>3745</Words>
  <Application>Microsoft PowerPoint</Application>
  <PresentationFormat>Affichage à l'écran (4:3)</PresentationFormat>
  <Paragraphs>352</Paragraphs>
  <Slides>45</Slides>
  <Notes>3</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Débit</vt:lpstr>
      <vt:lpstr>RÉALISATION DE L’ ÉTUDE D’ACTUALISATION  DU PLAN NATIONAL DE L’EAU  EuropeAid/126155/D/SER/DZ </vt:lpstr>
      <vt:lpstr> Contenu du rapport d’audit sur la demande en eau d’irrigation </vt:lpstr>
      <vt:lpstr>Contenu des Annexes</vt:lpstr>
      <vt:lpstr>1 - MULTI-DIMENSIONNALITÉ DE LA DEMANDE EN EAU D’IRRIGATION</vt:lpstr>
      <vt:lpstr>Qu’est-ce que la demande sociale en eau d’irrigation ?</vt:lpstr>
      <vt:lpstr>Principaux paramètres socio-économiques conditionnant la demande sociale en eau d’irrigation : </vt:lpstr>
      <vt:lpstr>Diapositive 7</vt:lpstr>
      <vt:lpstr>Conditions et besoins agronomiques de la demande en eau d’irrigation</vt:lpstr>
      <vt:lpstr>Conditions hydrauliques et systémiques de la demande</vt:lpstr>
      <vt:lpstr>Diapositive 10</vt:lpstr>
      <vt:lpstr>Diapositive 11</vt:lpstr>
      <vt:lpstr>2 – REVUE-AUDIT DES DIFFERENTES PRISES EN COMPTE DE LA DEMANDE EN EAU D’IRRIGATION DANS LES ETUDES DE PLANIFICATION DES RESSOURCES EN EAU </vt:lpstr>
      <vt:lpstr>Le Plan National de l’Eau (PNE) 1993 – 1998 (Centre et Est)</vt:lpstr>
      <vt:lpstr>Le Plan Régional de l’Eau (PRE) 2004 (région Ouest)</vt:lpstr>
      <vt:lpstr>Le Plan de Gestion Intégrée des Ressources en Eau (PGIRE) 2004 – 2006 (Région Chéliff –Zahrez et Hauts Plateaux)</vt:lpstr>
      <vt:lpstr>Le Cadastre Hydraulique : constat global</vt:lpstr>
      <vt:lpstr>Diapositive 17</vt:lpstr>
      <vt:lpstr>Le Plan National de l’Eau (PNE) 2006 (Centre et Est)</vt:lpstr>
      <vt:lpstr>Les Plans Directeurs d’Aménagement des Ressources en Eau (PDARE)</vt:lpstr>
      <vt:lpstr>Diapositive 20</vt:lpstr>
      <vt:lpstr>En guise de conclusion générale de l’audit,  force est de constater que :</vt:lpstr>
      <vt:lpstr>Conclusion de l’audit (suite)</vt:lpstr>
      <vt:lpstr>Conclusion de l’audit (suite et fin)</vt:lpstr>
      <vt:lpstr>3 - LES REFERENTIELS STATISTIQUES AGRICOLES ET HYDRAULIQUES DISPONIBLES POUR L’APPROCHE DE LA DEMANDE ACTUELLE EN EAU D’IRRIGATION</vt:lpstr>
      <vt:lpstr>Les statistiques agricoles : le RGA 2001</vt:lpstr>
      <vt:lpstr>Diapositive 26</vt:lpstr>
      <vt:lpstr>Les statistiques agricoles : les Séries B</vt:lpstr>
      <vt:lpstr>Diapositive 28</vt:lpstr>
      <vt:lpstr>LES STATISTIQUES DES GPI</vt:lpstr>
      <vt:lpstr>LES STATISTIQUES DES GPI (suite)</vt:lpstr>
      <vt:lpstr>Les statistiques de la PMH  des DHW/DHA</vt:lpstr>
      <vt:lpstr>Diapositive 32</vt:lpstr>
      <vt:lpstr>L’Etude d’inventaire et de développement de la PMH et ses résultats attendus</vt:lpstr>
      <vt:lpstr>4 - POLITIQUE DE DEVELOPPEMENT HYDRO-AGRICOLE ET RURAL CONDITIONNANT LA DEMANDE EN EAU D’IRRIGATION</vt:lpstr>
      <vt:lpstr>Le PNDAR : choix et politiques technologiques</vt:lpstr>
      <vt:lpstr>La politique d’investissement de l’Etat en matière hydro-agricole : budget MRE hors PNDAR</vt:lpstr>
      <vt:lpstr>La politique d’investissement de l’Etat en matière hydro-agricole : budget MRE hors PNDAR (suite)</vt:lpstr>
      <vt:lpstr>La politique de développement agricole et la stratégie alimentaire : Les objectifs à MT/LT du SDDA et du SNAT</vt:lpstr>
      <vt:lpstr>La politique de développement agricole et la stratégie alimentaire : Les objectifs à MT/LT du SDDA et du SNAT</vt:lpstr>
      <vt:lpstr>Diapositive 40</vt:lpstr>
      <vt:lpstr>5 - PREMIÈRES ORIENTATIONS METHODOLOGIQUES POUR UNE MEILLEURE PRISE EN COMPTE DE LA DEMANDE EN EAU D’IRRIGATION</vt:lpstr>
      <vt:lpstr>Une méthodologie progressive à différents horizons</vt:lpstr>
      <vt:lpstr>Données pour l’année de base et le premier pas de temps quinquennal de planification</vt:lpstr>
      <vt:lpstr>Prospective, scénarios et planification de la demande en eau d’irrigation à MTet LT</vt:lpstr>
      <vt:lpstr>Des questions en suspens à débattre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DE L’EXISTANT</dc:title>
  <dc:creator>Demmak</dc:creator>
  <cp:lastModifiedBy>Christian Potin Consultant</cp:lastModifiedBy>
  <cp:revision>223</cp:revision>
  <dcterms:created xsi:type="dcterms:W3CDTF">2009-03-04T07:44:18Z</dcterms:created>
  <dcterms:modified xsi:type="dcterms:W3CDTF">2009-06-13T12:10:36Z</dcterms:modified>
</cp:coreProperties>
</file>