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25"/>
  </p:notesMasterIdLst>
  <p:handoutMasterIdLst>
    <p:handoutMasterId r:id="rId26"/>
  </p:handoutMasterIdLst>
  <p:sldIdLst>
    <p:sldId id="316" r:id="rId2"/>
    <p:sldId id="348" r:id="rId3"/>
    <p:sldId id="350" r:id="rId4"/>
    <p:sldId id="349" r:id="rId5"/>
    <p:sldId id="332" r:id="rId6"/>
    <p:sldId id="331" r:id="rId7"/>
    <p:sldId id="327" r:id="rId8"/>
    <p:sldId id="318" r:id="rId9"/>
    <p:sldId id="320" r:id="rId10"/>
    <p:sldId id="336" r:id="rId11"/>
    <p:sldId id="337" r:id="rId12"/>
    <p:sldId id="351" r:id="rId13"/>
    <p:sldId id="352" r:id="rId14"/>
    <p:sldId id="353" r:id="rId15"/>
    <p:sldId id="340" r:id="rId16"/>
    <p:sldId id="341" r:id="rId17"/>
    <p:sldId id="339" r:id="rId18"/>
    <p:sldId id="321" r:id="rId19"/>
    <p:sldId id="322" r:id="rId20"/>
    <p:sldId id="323" r:id="rId21"/>
    <p:sldId id="324" r:id="rId22"/>
    <p:sldId id="315" r:id="rId23"/>
    <p:sldId id="342" r:id="rId24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00CC00"/>
    <a:srgbClr val="007635"/>
    <a:srgbClr val="99FF66"/>
    <a:srgbClr val="3399FF"/>
    <a:srgbClr val="63252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2812" autoAdjust="0"/>
    <p:restoredTop sz="94622" autoAdjust="0"/>
  </p:normalViewPr>
  <p:slideViewPr>
    <p:cSldViewPr>
      <p:cViewPr>
        <p:scale>
          <a:sx n="59" d="100"/>
          <a:sy n="59" d="100"/>
        </p:scale>
        <p:origin x="-119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78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339D9-4B91-42D4-A4AC-A8F1AE715C6A}" type="datetimeFigureOut">
              <a:rPr lang="fr-FR" smtClean="0"/>
              <a:pPr/>
              <a:t>31/03/2013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Rouseré Régis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55B3C-FF25-4E71-BB8B-E5CC8BAD15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fr-FR" smtClean="0"/>
              <a:t>Rouseré Régis</a:t>
            </a:r>
            <a:endParaRPr lang="fr-FR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7BDDA7EA-9EBF-46D3-951E-3D37D91241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Rouseré Régis</a:t>
            </a:r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Rouseré Régis</a:t>
            </a:r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Rouseré Régis</a:t>
            </a:r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Rouseré Régis</a:t>
            </a:r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B33D4-CC8A-4B08-8D31-517406CC3291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03782-B15B-4FD6-80C4-972E31F3584E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D0361D-9661-4760-AD53-2B0A3FD3DFB1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68D58-9620-4BCE-97A1-AA4ED2CD1185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9CD7B-E3A9-40D4-AD7E-3DC72B8A2E0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B3127-A0CE-455E-A042-8ABA108A9D0A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CE323-CD52-498D-84C7-41F98FB9458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11028-5AEB-46DB-A26A-311D20E2E264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A4D877-42D5-4B5A-9BA1-BC71A76494C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041CC3-FA44-4346-ACDA-7D5A4080B2A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1B5287F-18A0-43AA-AB1E-939E82EFFDE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0A27BA8-4237-47DB-8736-DC8CCD73105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Vid&#233;o%20s&#233;ance%20m&#234;l&#233;e%202013/melee%20ecroul&#233;e%20epy.mpg" TargetMode="External"/><Relationship Id="rId2" Type="http://schemas.openxmlformats.org/officeDocument/2006/relationships/hyperlink" Target="melee%20ecroul&#233;e%20epy.m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Vid&#233;o%20s&#233;ance%20m&#234;l&#233;e%202013/graphique%20baby%20scrum.pdf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Vid&#233;o%20s&#233;ance%20m&#234;l&#233;e%202013/test%20protocole%20joueur.mpg" TargetMode="External"/><Relationship Id="rId2" Type="http://schemas.openxmlformats.org/officeDocument/2006/relationships/hyperlink" Target="Vid&#233;o%20s&#233;ance%20m&#234;l&#233;e%202013/simulateur%20ffr.m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Vid&#233;o%20s&#233;ance%20m&#234;l&#233;e%202013/Gainage%20bassin%20retro.m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Vid&#233;o%20s&#233;ance%20m&#234;l&#233;e%202013/protocole%20joueur%20NON%20form&#233;.mpg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hyperlink" Target="Vid&#233;o%20s&#233;ance%20m&#234;l&#233;e%202013/chute%20m&#234;l&#233;e.mpg" TargetMode="External"/><Relationship Id="rId4" Type="http://schemas.openxmlformats.org/officeDocument/2006/relationships/hyperlink" Target="Vid&#233;o%20s&#233;ance%20m&#234;l&#233;e%202013/protocole%20joueur%20form&#233;.mpg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Vid&#233;o%20s&#233;ance%20m&#234;l&#233;e%202013/video%20entraino2-2.mpg" TargetMode="External"/><Relationship Id="rId2" Type="http://schemas.openxmlformats.org/officeDocument/2006/relationships/hyperlink" Target="Vid&#233;o%20s&#233;ance%20m&#234;l&#233;e%202013/video%20entraino1.m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Vid&#233;o%20s&#233;ance%20m&#234;l&#233;e%202013/video%20entraino3-3.m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Vid&#233;o%20s&#233;ance%20m&#234;l&#233;e%202013/simulateur%20ffr.m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2938" y="0"/>
            <a:ext cx="8229600" cy="90872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u="sng" dirty="0" smtClean="0"/>
              <a:t>La Mêlée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142985"/>
            <a:ext cx="8229600" cy="5181616"/>
          </a:xfrm>
        </p:spPr>
        <p:txBody>
          <a:bodyPr/>
          <a:lstStyle/>
          <a:p>
            <a:pPr marL="273050" lvl="2" indent="-273050" eaLnBrk="1" hangingPunct="1">
              <a:lnSpc>
                <a:spcPct val="90000"/>
              </a:lnSpc>
              <a:buClr>
                <a:srgbClr val="FFFF00"/>
              </a:buClr>
              <a:buSzPct val="95000"/>
            </a:pPr>
            <a:r>
              <a:rPr lang="fr-FR" sz="3200" dirty="0" smtClean="0">
                <a:solidFill>
                  <a:schemeClr val="tx2"/>
                </a:solidFill>
              </a:rPr>
              <a:t>Etude Epidémiologique FFR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fr-FR" dirty="0" smtClean="0">
                <a:solidFill>
                  <a:schemeClr val="tx2"/>
                </a:solidFill>
              </a:rPr>
              <a:t>En mêlée, les accidents surviennent soit à l’entrée en mêlée par défaut de positionnement ou d’attention, soit après effondrement de celle-ci.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fr-FR" dirty="0" smtClean="0">
                <a:solidFill>
                  <a:schemeClr val="tx2"/>
                </a:solidFill>
              </a:rPr>
              <a:t>Les blessés sont des avants dans 90% des cas et des joueurs de 1ère ligne dans 56% des cas.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fr-FR" dirty="0" smtClean="0">
                <a:solidFill>
                  <a:schemeClr val="tx2"/>
                </a:solidFill>
              </a:rPr>
              <a:t>Les études  faites après la modifications des règles montrent une diminution des accidents graves. 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fr-FR" dirty="0" smtClean="0">
                <a:solidFill>
                  <a:schemeClr val="tx2"/>
                </a:solidFill>
              </a:rPr>
              <a:t>L’aménagement de la mêlée et la reconnaissance d’une aptitude spécifique à jouer en 1ère ligne ont réduit de moitié les accidents.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7" name="ZoneTexte 6">
            <a:hlinkClick r:id="rId2" action="ppaction://hlinkfile"/>
          </p:cNvPr>
          <p:cNvSpPr txBox="1"/>
          <p:nvPr/>
        </p:nvSpPr>
        <p:spPr>
          <a:xfrm>
            <a:off x="6012160" y="980728"/>
            <a:ext cx="1800200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  <a:hlinkClick r:id="rId3" action="ppaction://hlinkfile"/>
              </a:rPr>
              <a:t>Mêlée Ecroulée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500" b="1" u="sng" dirty="0" smtClean="0">
                <a:solidFill>
                  <a:schemeClr val="accent1"/>
                </a:solidFill>
              </a:rPr>
              <a:t>Le baby scrum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pic>
        <p:nvPicPr>
          <p:cNvPr id="6" name="Image 5" descr="Image3 d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880" y="1571613"/>
            <a:ext cx="7416241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Image11 d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665266"/>
            <a:ext cx="6286544" cy="5931918"/>
          </a:xfrm>
          <a:prstGeom prst="rect">
            <a:avLst/>
          </a:prstGeom>
        </p:spPr>
      </p:pic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r-FR" sz="4500" b="1" u="sng" dirty="0" smtClean="0"/>
              <a:t>Le baby scrum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979712" y="2996952"/>
            <a:ext cx="1403648" cy="55399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+mn-lt"/>
                <a:hlinkClick r:id="rId3" action="ppaction://hlinkfile"/>
              </a:rPr>
              <a:t>Graphique Baby scrum</a:t>
            </a:r>
            <a:endParaRPr lang="fr-FR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2938" y="0"/>
            <a:ext cx="8229600" cy="14287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u="sng" dirty="0" smtClean="0"/>
              <a:t>ATTITUDES et POSTURES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b="1" u="sng" dirty="0" smtClean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142985"/>
            <a:ext cx="8229600" cy="4086215"/>
          </a:xfrm>
        </p:spPr>
        <p:txBody>
          <a:bodyPr>
            <a:normAutofit fontScale="92500" lnSpcReduction="10000"/>
          </a:bodyPr>
          <a:lstStyle/>
          <a:p>
            <a:pPr marL="273050" lvl="2" indent="-273050" eaLnBrk="1" hangingPunct="1">
              <a:lnSpc>
                <a:spcPct val="90000"/>
              </a:lnSpc>
              <a:buClr>
                <a:srgbClr val="FFFF00"/>
              </a:buClr>
              <a:buSzPct val="95000"/>
            </a:pPr>
            <a:r>
              <a:rPr lang="fr-FR" sz="3200" b="1" dirty="0" smtClean="0">
                <a:solidFill>
                  <a:schemeClr val="tx2"/>
                </a:solidFill>
                <a:latin typeface="+mj-lt"/>
              </a:rPr>
              <a:t>7 points clefs en partant du sol vers le haut du corps (idée check-list) </a:t>
            </a:r>
          </a:p>
          <a:p>
            <a:pPr lvl="2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Appuis largeur d’épaule,</a:t>
            </a:r>
          </a:p>
          <a:p>
            <a:pPr lvl="2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Jambes fléchies (« planter les genoux »  ou « avoir les tibias parallèles au sol »)</a:t>
            </a: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Dos plat</a:t>
            </a: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Bassin en antéversion</a:t>
            </a:r>
          </a:p>
          <a:p>
            <a:pPr lvl="2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Poitrine sortie</a:t>
            </a:r>
          </a:p>
          <a:p>
            <a:pPr lvl="2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Dos horizontal (ou faible angle vers le haut)</a:t>
            </a:r>
          </a:p>
          <a:p>
            <a:pPr lvl="2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Tête relevée (regard au dessus des lunettes)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21439" y="1357298"/>
            <a:ext cx="8501122" cy="5214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80728"/>
          </a:xfrm>
        </p:spPr>
        <p:txBody>
          <a:bodyPr>
            <a:noAutofit/>
          </a:bodyPr>
          <a:lstStyle/>
          <a:p>
            <a:pPr algn="ctr"/>
            <a:r>
              <a:rPr lang="fr-FR" sz="4500" b="1" dirty="0" smtClean="0"/>
              <a:t>L’observable fondamental </a:t>
            </a:r>
            <a:r>
              <a:rPr lang="fr-FR" sz="2400" i="1" dirty="0" smtClean="0"/>
              <a:t/>
            </a:r>
            <a:br>
              <a:rPr lang="fr-FR" sz="2400" i="1" dirty="0" smtClean="0"/>
            </a:br>
            <a:r>
              <a:rPr lang="fr-FR" sz="2800" i="1" dirty="0" smtClean="0"/>
              <a:t>La posture</a:t>
            </a:r>
          </a:p>
        </p:txBody>
      </p:sp>
      <p:cxnSp>
        <p:nvCxnSpPr>
          <p:cNvPr id="4" name="Connecteur droit 3"/>
          <p:cNvCxnSpPr/>
          <p:nvPr/>
        </p:nvCxnSpPr>
        <p:spPr>
          <a:xfrm flipV="1">
            <a:off x="3214688" y="2786063"/>
            <a:ext cx="2214562" cy="1000125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rme libre 4"/>
          <p:cNvSpPr/>
          <p:nvPr/>
        </p:nvSpPr>
        <p:spPr>
          <a:xfrm>
            <a:off x="3225800" y="2898775"/>
            <a:ext cx="2092325" cy="914400"/>
          </a:xfrm>
          <a:custGeom>
            <a:avLst/>
            <a:gdLst>
              <a:gd name="connsiteX0" fmla="*/ 1974574 w 2091635"/>
              <a:gd name="connsiteY0" fmla="*/ 0 h 914400"/>
              <a:gd name="connsiteX1" fmla="*/ 1762539 w 2091635"/>
              <a:gd name="connsiteY1" fmla="*/ 463827 h 914400"/>
              <a:gd name="connsiteX2" fmla="*/ 0 w 2091635"/>
              <a:gd name="connsiteY2" fmla="*/ 914400 h 914400"/>
              <a:gd name="connsiteX3" fmla="*/ 0 w 2091635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1635" h="914400">
                <a:moveTo>
                  <a:pt x="1974574" y="0"/>
                </a:moveTo>
                <a:cubicBezTo>
                  <a:pt x="2033104" y="155713"/>
                  <a:pt x="2091635" y="311427"/>
                  <a:pt x="1762539" y="463827"/>
                </a:cubicBezTo>
                <a:cubicBezTo>
                  <a:pt x="1433443" y="616227"/>
                  <a:pt x="0" y="914400"/>
                  <a:pt x="0" y="914400"/>
                </a:cubicBezTo>
                <a:lnTo>
                  <a:pt x="0" y="914400"/>
                </a:lnTo>
              </a:path>
            </a:pathLst>
          </a:custGeom>
          <a:solidFill>
            <a:schemeClr val="tx1"/>
          </a:solidFill>
          <a:ln w="762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5357813" y="2357438"/>
            <a:ext cx="571500" cy="5715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cxnSp>
        <p:nvCxnSpPr>
          <p:cNvPr id="7" name="Connecteur droit 6"/>
          <p:cNvCxnSpPr>
            <a:stCxn id="5" idx="2"/>
          </p:cNvCxnSpPr>
          <p:nvPr/>
        </p:nvCxnSpPr>
        <p:spPr>
          <a:xfrm>
            <a:off x="3225800" y="3813175"/>
            <a:ext cx="631820" cy="973147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10800000" flipV="1">
            <a:off x="2500298" y="4786322"/>
            <a:ext cx="1357322" cy="500066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500298" y="5286388"/>
            <a:ext cx="500066" cy="142876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16200000" flipH="1">
            <a:off x="2893207" y="4107661"/>
            <a:ext cx="928694" cy="285752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0800000" flipV="1">
            <a:off x="2357422" y="4714884"/>
            <a:ext cx="1143008" cy="35719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2357422" y="5072074"/>
            <a:ext cx="428628" cy="142876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5400000">
            <a:off x="3321837" y="5036353"/>
            <a:ext cx="644525" cy="158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rot="5400000" flipH="1" flipV="1">
            <a:off x="2893209" y="3178965"/>
            <a:ext cx="50165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rot="5400000">
            <a:off x="2894002" y="4178304"/>
            <a:ext cx="500063" cy="15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643188" y="2143125"/>
            <a:ext cx="3929062" cy="171450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43000" y="2857500"/>
            <a:ext cx="7215188" cy="142875"/>
          </a:xfrm>
          <a:prstGeom prst="line">
            <a:avLst/>
          </a:prstGeom>
          <a:ln w="38100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214438" y="3714750"/>
            <a:ext cx="7215187" cy="142875"/>
          </a:xfrm>
          <a:prstGeom prst="line">
            <a:avLst/>
          </a:prstGeom>
          <a:ln w="38100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rot="5400000">
            <a:off x="2590801" y="2657475"/>
            <a:ext cx="766762" cy="1252537"/>
          </a:xfrm>
          <a:prstGeom prst="arc">
            <a:avLst>
              <a:gd name="adj1" fmla="val 16471745"/>
              <a:gd name="adj2" fmla="val 0"/>
            </a:avLst>
          </a:prstGeom>
          <a:noFill/>
          <a:ln w="666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0" name="Forme libre 19"/>
          <p:cNvSpPr/>
          <p:nvPr/>
        </p:nvSpPr>
        <p:spPr>
          <a:xfrm>
            <a:off x="3071802" y="5286388"/>
            <a:ext cx="2041525" cy="241300"/>
          </a:xfrm>
          <a:custGeom>
            <a:avLst/>
            <a:gdLst>
              <a:gd name="connsiteX0" fmla="*/ 0 w 2040835"/>
              <a:gd name="connsiteY0" fmla="*/ 148566 h 241332"/>
              <a:gd name="connsiteX1" fmla="*/ 39757 w 2040835"/>
              <a:gd name="connsiteY1" fmla="*/ 122062 h 241332"/>
              <a:gd name="connsiteX2" fmla="*/ 132522 w 2040835"/>
              <a:gd name="connsiteY2" fmla="*/ 135314 h 241332"/>
              <a:gd name="connsiteX3" fmla="*/ 198783 w 2040835"/>
              <a:gd name="connsiteY3" fmla="*/ 201575 h 241332"/>
              <a:gd name="connsiteX4" fmla="*/ 238540 w 2040835"/>
              <a:gd name="connsiteY4" fmla="*/ 228079 h 241332"/>
              <a:gd name="connsiteX5" fmla="*/ 304800 w 2040835"/>
              <a:gd name="connsiteY5" fmla="*/ 214827 h 241332"/>
              <a:gd name="connsiteX6" fmla="*/ 331305 w 2040835"/>
              <a:gd name="connsiteY6" fmla="*/ 135314 h 241332"/>
              <a:gd name="connsiteX7" fmla="*/ 344557 w 2040835"/>
              <a:gd name="connsiteY7" fmla="*/ 95558 h 241332"/>
              <a:gd name="connsiteX8" fmla="*/ 424070 w 2040835"/>
              <a:gd name="connsiteY8" fmla="*/ 108810 h 241332"/>
              <a:gd name="connsiteX9" fmla="*/ 437322 w 2040835"/>
              <a:gd name="connsiteY9" fmla="*/ 148566 h 241332"/>
              <a:gd name="connsiteX10" fmla="*/ 463827 w 2040835"/>
              <a:gd name="connsiteY10" fmla="*/ 175071 h 241332"/>
              <a:gd name="connsiteX11" fmla="*/ 583096 w 2040835"/>
              <a:gd name="connsiteY11" fmla="*/ 241332 h 241332"/>
              <a:gd name="connsiteX12" fmla="*/ 649357 w 2040835"/>
              <a:gd name="connsiteY12" fmla="*/ 228079 h 241332"/>
              <a:gd name="connsiteX13" fmla="*/ 755374 w 2040835"/>
              <a:gd name="connsiteY13" fmla="*/ 148566 h 241332"/>
              <a:gd name="connsiteX14" fmla="*/ 795131 w 2040835"/>
              <a:gd name="connsiteY14" fmla="*/ 122062 h 241332"/>
              <a:gd name="connsiteX15" fmla="*/ 861392 w 2040835"/>
              <a:gd name="connsiteY15" fmla="*/ 55801 h 241332"/>
              <a:gd name="connsiteX16" fmla="*/ 940905 w 2040835"/>
              <a:gd name="connsiteY16" fmla="*/ 69053 h 241332"/>
              <a:gd name="connsiteX17" fmla="*/ 993914 w 2040835"/>
              <a:gd name="connsiteY17" fmla="*/ 122062 h 241332"/>
              <a:gd name="connsiteX18" fmla="*/ 1060174 w 2040835"/>
              <a:gd name="connsiteY18" fmla="*/ 201575 h 241332"/>
              <a:gd name="connsiteX19" fmla="*/ 1113183 w 2040835"/>
              <a:gd name="connsiteY19" fmla="*/ 188323 h 241332"/>
              <a:gd name="connsiteX20" fmla="*/ 1152940 w 2040835"/>
              <a:gd name="connsiteY20" fmla="*/ 95558 h 241332"/>
              <a:gd name="connsiteX21" fmla="*/ 1205948 w 2040835"/>
              <a:gd name="connsiteY21" fmla="*/ 82306 h 241332"/>
              <a:gd name="connsiteX22" fmla="*/ 1338470 w 2040835"/>
              <a:gd name="connsiteY22" fmla="*/ 95558 h 241332"/>
              <a:gd name="connsiteX23" fmla="*/ 1364974 w 2040835"/>
              <a:gd name="connsiteY23" fmla="*/ 135314 h 241332"/>
              <a:gd name="connsiteX24" fmla="*/ 1431235 w 2040835"/>
              <a:gd name="connsiteY24" fmla="*/ 201575 h 241332"/>
              <a:gd name="connsiteX25" fmla="*/ 1457740 w 2040835"/>
              <a:gd name="connsiteY25" fmla="*/ 228079 h 241332"/>
              <a:gd name="connsiteX26" fmla="*/ 1497496 w 2040835"/>
              <a:gd name="connsiteY26" fmla="*/ 241332 h 241332"/>
              <a:gd name="connsiteX27" fmla="*/ 1550505 w 2040835"/>
              <a:gd name="connsiteY27" fmla="*/ 228079 h 241332"/>
              <a:gd name="connsiteX28" fmla="*/ 1643270 w 2040835"/>
              <a:gd name="connsiteY28" fmla="*/ 122062 h 241332"/>
              <a:gd name="connsiteX29" fmla="*/ 1683027 w 2040835"/>
              <a:gd name="connsiteY29" fmla="*/ 95558 h 241332"/>
              <a:gd name="connsiteX30" fmla="*/ 1709531 w 2040835"/>
              <a:gd name="connsiteY30" fmla="*/ 55801 h 241332"/>
              <a:gd name="connsiteX31" fmla="*/ 1895061 w 2040835"/>
              <a:gd name="connsiteY31" fmla="*/ 42549 h 241332"/>
              <a:gd name="connsiteX32" fmla="*/ 1934818 w 2040835"/>
              <a:gd name="connsiteY32" fmla="*/ 55801 h 241332"/>
              <a:gd name="connsiteX33" fmla="*/ 2027583 w 2040835"/>
              <a:gd name="connsiteY33" fmla="*/ 135314 h 241332"/>
              <a:gd name="connsiteX34" fmla="*/ 2040835 w 2040835"/>
              <a:gd name="connsiteY34" fmla="*/ 135314 h 2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040835" h="241332">
                <a:moveTo>
                  <a:pt x="0" y="148566"/>
                </a:moveTo>
                <a:cubicBezTo>
                  <a:pt x="13252" y="139731"/>
                  <a:pt x="23909" y="123647"/>
                  <a:pt x="39757" y="122062"/>
                </a:cubicBezTo>
                <a:cubicBezTo>
                  <a:pt x="70838" y="118954"/>
                  <a:pt x="104584" y="121345"/>
                  <a:pt x="132522" y="135314"/>
                </a:cubicBezTo>
                <a:cubicBezTo>
                  <a:pt x="160460" y="149283"/>
                  <a:pt x="172793" y="184249"/>
                  <a:pt x="198783" y="201575"/>
                </a:cubicBezTo>
                <a:lnTo>
                  <a:pt x="238540" y="228079"/>
                </a:lnTo>
                <a:cubicBezTo>
                  <a:pt x="260627" y="223662"/>
                  <a:pt x="288873" y="230754"/>
                  <a:pt x="304800" y="214827"/>
                </a:cubicBezTo>
                <a:cubicBezTo>
                  <a:pt x="324555" y="195072"/>
                  <a:pt x="322470" y="161818"/>
                  <a:pt x="331305" y="135314"/>
                </a:cubicBezTo>
                <a:lnTo>
                  <a:pt x="344557" y="95558"/>
                </a:lnTo>
                <a:cubicBezTo>
                  <a:pt x="371061" y="99975"/>
                  <a:pt x="400740" y="95479"/>
                  <a:pt x="424070" y="108810"/>
                </a:cubicBezTo>
                <a:cubicBezTo>
                  <a:pt x="436198" y="115740"/>
                  <a:pt x="430135" y="136588"/>
                  <a:pt x="437322" y="148566"/>
                </a:cubicBezTo>
                <a:cubicBezTo>
                  <a:pt x="443750" y="159280"/>
                  <a:pt x="453831" y="167574"/>
                  <a:pt x="463827" y="175071"/>
                </a:cubicBezTo>
                <a:cubicBezTo>
                  <a:pt x="536734" y="229751"/>
                  <a:pt x="521115" y="220670"/>
                  <a:pt x="583096" y="241332"/>
                </a:cubicBezTo>
                <a:cubicBezTo>
                  <a:pt x="605183" y="236914"/>
                  <a:pt x="628851" y="237400"/>
                  <a:pt x="649357" y="228079"/>
                </a:cubicBezTo>
                <a:cubicBezTo>
                  <a:pt x="756439" y="179405"/>
                  <a:pt x="699610" y="193177"/>
                  <a:pt x="755374" y="148566"/>
                </a:cubicBezTo>
                <a:cubicBezTo>
                  <a:pt x="767811" y="138616"/>
                  <a:pt x="783145" y="132550"/>
                  <a:pt x="795131" y="122062"/>
                </a:cubicBezTo>
                <a:cubicBezTo>
                  <a:pt x="818638" y="101493"/>
                  <a:pt x="861392" y="55801"/>
                  <a:pt x="861392" y="55801"/>
                </a:cubicBezTo>
                <a:cubicBezTo>
                  <a:pt x="887896" y="60218"/>
                  <a:pt x="916872" y="57036"/>
                  <a:pt x="940905" y="69053"/>
                </a:cubicBezTo>
                <a:cubicBezTo>
                  <a:pt x="963256" y="80228"/>
                  <a:pt x="993914" y="122062"/>
                  <a:pt x="993914" y="122062"/>
                </a:cubicBezTo>
                <a:cubicBezTo>
                  <a:pt x="1006770" y="160630"/>
                  <a:pt x="1007660" y="188447"/>
                  <a:pt x="1060174" y="201575"/>
                </a:cubicBezTo>
                <a:lnTo>
                  <a:pt x="1113183" y="188323"/>
                </a:lnTo>
                <a:cubicBezTo>
                  <a:pt x="1120386" y="152305"/>
                  <a:pt x="1115222" y="114417"/>
                  <a:pt x="1152940" y="95558"/>
                </a:cubicBezTo>
                <a:cubicBezTo>
                  <a:pt x="1169230" y="87413"/>
                  <a:pt x="1188279" y="86723"/>
                  <a:pt x="1205948" y="82306"/>
                </a:cubicBezTo>
                <a:cubicBezTo>
                  <a:pt x="1250122" y="86723"/>
                  <a:pt x="1296354" y="81519"/>
                  <a:pt x="1338470" y="95558"/>
                </a:cubicBezTo>
                <a:cubicBezTo>
                  <a:pt x="1353580" y="100594"/>
                  <a:pt x="1354486" y="123328"/>
                  <a:pt x="1364974" y="135314"/>
                </a:cubicBezTo>
                <a:cubicBezTo>
                  <a:pt x="1385543" y="158821"/>
                  <a:pt x="1409148" y="179488"/>
                  <a:pt x="1431235" y="201575"/>
                </a:cubicBezTo>
                <a:cubicBezTo>
                  <a:pt x="1440070" y="210410"/>
                  <a:pt x="1445887" y="224128"/>
                  <a:pt x="1457740" y="228079"/>
                </a:cubicBezTo>
                <a:lnTo>
                  <a:pt x="1497496" y="241332"/>
                </a:lnTo>
                <a:cubicBezTo>
                  <a:pt x="1515166" y="236914"/>
                  <a:pt x="1535350" y="238182"/>
                  <a:pt x="1550505" y="228079"/>
                </a:cubicBezTo>
                <a:cubicBezTo>
                  <a:pt x="1679453" y="142114"/>
                  <a:pt x="1573218" y="192114"/>
                  <a:pt x="1643270" y="122062"/>
                </a:cubicBezTo>
                <a:cubicBezTo>
                  <a:pt x="1654532" y="110800"/>
                  <a:pt x="1669775" y="104393"/>
                  <a:pt x="1683027" y="95558"/>
                </a:cubicBezTo>
                <a:cubicBezTo>
                  <a:pt x="1691862" y="82306"/>
                  <a:pt x="1698269" y="67063"/>
                  <a:pt x="1709531" y="55801"/>
                </a:cubicBezTo>
                <a:cubicBezTo>
                  <a:pt x="1765331" y="0"/>
                  <a:pt x="1808643" y="34693"/>
                  <a:pt x="1895061" y="42549"/>
                </a:cubicBezTo>
                <a:cubicBezTo>
                  <a:pt x="1908313" y="46966"/>
                  <a:pt x="1923451" y="47682"/>
                  <a:pt x="1934818" y="55801"/>
                </a:cubicBezTo>
                <a:cubicBezTo>
                  <a:pt x="2010899" y="110144"/>
                  <a:pt x="1959508" y="101277"/>
                  <a:pt x="2027583" y="135314"/>
                </a:cubicBezTo>
                <a:cubicBezTo>
                  <a:pt x="2031534" y="137289"/>
                  <a:pt x="2036418" y="135314"/>
                  <a:pt x="2040835" y="135314"/>
                </a:cubicBezTo>
              </a:path>
            </a:pathLst>
          </a:cu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cxnSp>
        <p:nvCxnSpPr>
          <p:cNvPr id="21" name="Connecteur droit 20"/>
          <p:cNvCxnSpPr/>
          <p:nvPr/>
        </p:nvCxnSpPr>
        <p:spPr>
          <a:xfrm rot="5400000">
            <a:off x="107125" y="4107661"/>
            <a:ext cx="478634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rot="5400000">
            <a:off x="2893207" y="4107661"/>
            <a:ext cx="478634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2571736" y="1928802"/>
            <a:ext cx="2571768" cy="2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2928926" y="157161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Envergure</a:t>
            </a:r>
            <a:endParaRPr lang="fr-FR" b="1" dirty="0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27" name="Espace réservé du pied de page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40666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L’observable fondamental</a:t>
            </a:r>
            <a:br>
              <a:rPr lang="fr-FR" b="1" dirty="0" smtClean="0"/>
            </a:br>
            <a:r>
              <a:rPr lang="fr-FR" sz="3100" i="1" dirty="0" smtClean="0"/>
              <a:t>L’équilibre; source de mise en danger</a:t>
            </a:r>
            <a:endParaRPr lang="fr-FR" i="1" dirty="0"/>
          </a:p>
        </p:txBody>
      </p:sp>
      <p:sp>
        <p:nvSpPr>
          <p:cNvPr id="41" name="Espace réservé du pied de page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44" name="Ellipse 43"/>
          <p:cNvSpPr/>
          <p:nvPr/>
        </p:nvSpPr>
        <p:spPr>
          <a:xfrm>
            <a:off x="2629873" y="2404358"/>
            <a:ext cx="571500" cy="5715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cxnSp>
        <p:nvCxnSpPr>
          <p:cNvPr id="52" name="Connecteur droit 51"/>
          <p:cNvCxnSpPr/>
          <p:nvPr/>
        </p:nvCxnSpPr>
        <p:spPr>
          <a:xfrm>
            <a:off x="829673" y="3556486"/>
            <a:ext cx="864096" cy="216024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rot="5400000">
            <a:off x="1083696" y="4094551"/>
            <a:ext cx="932114" cy="288032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1333729" y="4852630"/>
            <a:ext cx="288032" cy="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757665" y="3556486"/>
            <a:ext cx="648072" cy="432048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rot="5400000">
            <a:off x="903106" y="4419157"/>
            <a:ext cx="861246" cy="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V="1">
            <a:off x="1405737" y="4636606"/>
            <a:ext cx="288032" cy="1425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orme libre 69"/>
          <p:cNvSpPr/>
          <p:nvPr/>
        </p:nvSpPr>
        <p:spPr>
          <a:xfrm>
            <a:off x="757665" y="2548374"/>
            <a:ext cx="1908313" cy="1064591"/>
          </a:xfrm>
          <a:custGeom>
            <a:avLst/>
            <a:gdLst>
              <a:gd name="connsiteX0" fmla="*/ 0 w 1908313"/>
              <a:gd name="connsiteY0" fmla="*/ 1064591 h 1064591"/>
              <a:gd name="connsiteX1" fmla="*/ 927652 w 1908313"/>
              <a:gd name="connsiteY1" fmla="*/ 163443 h 1064591"/>
              <a:gd name="connsiteX2" fmla="*/ 1908313 w 1908313"/>
              <a:gd name="connsiteY2" fmla="*/ 83930 h 106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8313" h="1064591">
                <a:moveTo>
                  <a:pt x="0" y="1064591"/>
                </a:moveTo>
                <a:cubicBezTo>
                  <a:pt x="304800" y="695738"/>
                  <a:pt x="609600" y="326886"/>
                  <a:pt x="927652" y="163443"/>
                </a:cubicBezTo>
                <a:cubicBezTo>
                  <a:pt x="1245704" y="0"/>
                  <a:pt x="1577008" y="41965"/>
                  <a:pt x="1908313" y="83930"/>
                </a:cubicBezTo>
              </a:path>
            </a:pathLst>
          </a:custGeom>
          <a:noFill/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1" name="Flèche vers le haut 70"/>
          <p:cNvSpPr/>
          <p:nvPr/>
        </p:nvSpPr>
        <p:spPr>
          <a:xfrm rot="19436050">
            <a:off x="1927950" y="2788859"/>
            <a:ext cx="293579" cy="64651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2" name="ZoneTexte 71"/>
          <p:cNvSpPr txBox="1"/>
          <p:nvPr/>
        </p:nvSpPr>
        <p:spPr>
          <a:xfrm>
            <a:off x="973689" y="146825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ysClr val="windowText" lastClr="000000"/>
                </a:solidFill>
              </a:rPr>
              <a:t>Envergure</a:t>
            </a:r>
            <a:endParaRPr lang="fr-FR" b="1" dirty="0">
              <a:solidFill>
                <a:sysClr val="windowText" lastClr="000000"/>
              </a:solidFill>
            </a:endParaRPr>
          </a:p>
        </p:txBody>
      </p:sp>
      <p:cxnSp>
        <p:nvCxnSpPr>
          <p:cNvPr id="73" name="Connecteur droit 72"/>
          <p:cNvCxnSpPr/>
          <p:nvPr/>
        </p:nvCxnSpPr>
        <p:spPr>
          <a:xfrm rot="5400000">
            <a:off x="-1635508" y="3933435"/>
            <a:ext cx="478634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 rot="5400000">
            <a:off x="524732" y="3933435"/>
            <a:ext cx="478634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/>
          <p:nvPr/>
        </p:nvCxnSpPr>
        <p:spPr>
          <a:xfrm>
            <a:off x="901681" y="1828294"/>
            <a:ext cx="1944216" cy="1588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rot="10800000" flipV="1">
            <a:off x="5222161" y="4852630"/>
            <a:ext cx="864096" cy="432048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 rot="5400000">
            <a:off x="5726217" y="4060542"/>
            <a:ext cx="1152128" cy="432048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4934129" y="5500702"/>
            <a:ext cx="288032" cy="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 rot="5400000" flipH="1" flipV="1">
            <a:off x="5726217" y="3916526"/>
            <a:ext cx="1008112" cy="576064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rot="10800000" flipV="1">
            <a:off x="5006137" y="4708614"/>
            <a:ext cx="936104" cy="789238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 flipV="1">
            <a:off x="5150153" y="5284678"/>
            <a:ext cx="288032" cy="1425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Ellipse 82"/>
          <p:cNvSpPr/>
          <p:nvPr/>
        </p:nvSpPr>
        <p:spPr>
          <a:xfrm>
            <a:off x="8246497" y="4132550"/>
            <a:ext cx="571500" cy="5715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cxnSp>
        <p:nvCxnSpPr>
          <p:cNvPr id="84" name="Connecteur droit 83"/>
          <p:cNvCxnSpPr/>
          <p:nvPr/>
        </p:nvCxnSpPr>
        <p:spPr>
          <a:xfrm>
            <a:off x="6446297" y="3700502"/>
            <a:ext cx="1872208" cy="576064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 rot="5400000">
            <a:off x="2540956" y="3933435"/>
            <a:ext cx="478634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 rot="5400000">
            <a:off x="4773204" y="3933435"/>
            <a:ext cx="478634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5150153" y="154026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ysClr val="windowText" lastClr="000000"/>
                </a:solidFill>
              </a:rPr>
              <a:t>Envergure</a:t>
            </a:r>
            <a:endParaRPr lang="fr-FR" b="1" dirty="0">
              <a:solidFill>
                <a:sysClr val="windowText" lastClr="000000"/>
              </a:solidFill>
            </a:endParaRPr>
          </a:p>
        </p:txBody>
      </p:sp>
      <p:cxnSp>
        <p:nvCxnSpPr>
          <p:cNvPr id="88" name="Connecteur droit avec flèche 87"/>
          <p:cNvCxnSpPr/>
          <p:nvPr/>
        </p:nvCxnSpPr>
        <p:spPr>
          <a:xfrm>
            <a:off x="5078145" y="1900302"/>
            <a:ext cx="1944216" cy="1588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 rot="5400000">
            <a:off x="5510193" y="3916526"/>
            <a:ext cx="4752528" cy="0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rot="5400000">
            <a:off x="-267356" y="4005443"/>
            <a:ext cx="4786346" cy="0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 rot="10800000">
            <a:off x="2269833" y="2260342"/>
            <a:ext cx="504056" cy="1588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/>
          <p:nvPr/>
        </p:nvCxnSpPr>
        <p:spPr>
          <a:xfrm flipV="1">
            <a:off x="7238385" y="2980422"/>
            <a:ext cx="648072" cy="1588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lèche vers le haut 92"/>
          <p:cNvSpPr/>
          <p:nvPr/>
        </p:nvSpPr>
        <p:spPr>
          <a:xfrm rot="19436050">
            <a:off x="6608471" y="3868980"/>
            <a:ext cx="293579" cy="64651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4" name="Flèche vers le haut 93"/>
          <p:cNvSpPr/>
          <p:nvPr/>
        </p:nvSpPr>
        <p:spPr>
          <a:xfrm rot="17878718" flipH="1" flipV="1">
            <a:off x="7773217" y="3574327"/>
            <a:ext cx="354977" cy="61342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6" name="ZoneTexte 95"/>
          <p:cNvSpPr txBox="1"/>
          <p:nvPr/>
        </p:nvSpPr>
        <p:spPr>
          <a:xfrm>
            <a:off x="2197825" y="3700502"/>
            <a:ext cx="1800200" cy="70788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ysClr val="windowText" lastClr="000000"/>
                </a:solidFill>
              </a:rPr>
              <a:t>Talons = dos rond</a:t>
            </a:r>
            <a:endParaRPr lang="fr-FR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4931279" y="2054008"/>
            <a:ext cx="2160240" cy="16312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ysClr val="windowText" lastClr="000000"/>
                </a:solidFill>
              </a:rPr>
              <a:t>Jambes tendues = épaules en dessous des hanches</a:t>
            </a:r>
          </a:p>
        </p:txBody>
      </p:sp>
      <p:sp>
        <p:nvSpPr>
          <p:cNvPr id="40" name="Espace réservé de la date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76" name="Explosion 2 75"/>
          <p:cNvSpPr/>
          <p:nvPr/>
        </p:nvSpPr>
        <p:spPr>
          <a:xfrm>
            <a:off x="685657" y="4996646"/>
            <a:ext cx="2661397" cy="1231903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Danger!!</a:t>
            </a:r>
            <a:endParaRPr lang="fr-FR" b="1" dirty="0"/>
          </a:p>
        </p:txBody>
      </p:sp>
      <p:sp>
        <p:nvSpPr>
          <p:cNvPr id="95" name="Explosion 2 94"/>
          <p:cNvSpPr/>
          <p:nvPr/>
        </p:nvSpPr>
        <p:spPr>
          <a:xfrm>
            <a:off x="6014249" y="5284678"/>
            <a:ext cx="2661397" cy="1231903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Danger!!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70" grpId="0" animBg="1"/>
      <p:bldP spid="71" grpId="0" animBg="1"/>
      <p:bldP spid="72" grpId="0"/>
      <p:bldP spid="83" grpId="0" animBg="1"/>
      <p:bldP spid="87" grpId="0"/>
      <p:bldP spid="93" grpId="0" animBg="1"/>
      <p:bldP spid="94" grpId="0" animBg="1"/>
      <p:bldP spid="96" grpId="0" animBg="1"/>
      <p:bldP spid="97" grpId="0" animBg="1"/>
      <p:bldP spid="76" grpId="0" animBg="1"/>
      <p:bldP spid="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2938" y="0"/>
            <a:ext cx="8229600" cy="14287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u="sng" dirty="0" smtClean="0"/>
              <a:t>PROTOCOLE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b="1" u="sng" dirty="0" smtClean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764704"/>
            <a:ext cx="8229600" cy="4968552"/>
          </a:xfrm>
        </p:spPr>
        <p:txBody>
          <a:bodyPr>
            <a:normAutofit/>
          </a:bodyPr>
          <a:lstStyle/>
          <a:p>
            <a:pPr marL="273050" lvl="2" indent="-273050">
              <a:buClr>
                <a:srgbClr val="FFFF00"/>
              </a:buClr>
              <a:buSzPct val="95000"/>
            </a:pPr>
            <a:r>
              <a:rPr lang="fr-FR" sz="2800" b="1" dirty="0" smtClean="0">
                <a:solidFill>
                  <a:schemeClr val="tx2"/>
                </a:solidFill>
              </a:rPr>
              <a:t>Cas de validation du passeport technique « joueur de devant » :</a:t>
            </a:r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fr-FR" sz="2400" dirty="0" smtClean="0">
                <a:solidFill>
                  <a:schemeClr val="tx2"/>
                </a:solidFill>
              </a:rPr>
              <a:t>Les tests sont notés en fonction des critères de réussite et en fonction de l’IMC (IMC = Poids (en kg) / Taille² (en m))</a:t>
            </a:r>
          </a:p>
          <a:p>
            <a:r>
              <a:rPr lang="fr-FR" sz="2400" dirty="0" smtClean="0">
                <a:solidFill>
                  <a:schemeClr val="tx2"/>
                </a:solidFill>
              </a:rPr>
              <a:t>Le joueur sera reçu aux tests d'évaluation :</a:t>
            </a:r>
          </a:p>
          <a:p>
            <a:pPr lvl="1"/>
            <a:r>
              <a:rPr lang="fr-FR" sz="2000" dirty="0" smtClean="0">
                <a:solidFill>
                  <a:schemeClr val="tx2"/>
                </a:solidFill>
              </a:rPr>
              <a:t>Si le joueur a eu un score supérieur ou égal à 21 points à l'évaluation technique</a:t>
            </a:r>
          </a:p>
          <a:p>
            <a:pPr lvl="1"/>
            <a:r>
              <a:rPr lang="fr-FR" sz="2000" dirty="0" smtClean="0">
                <a:solidFill>
                  <a:schemeClr val="tx2"/>
                </a:solidFill>
              </a:rPr>
              <a:t>OU si le joueur a eu à l'évaluation technique un score compris entre 14 et 21 et si le score obtenu aux tests fonctionnels est supérieur ou égal à 10 points.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2938" y="0"/>
            <a:ext cx="8229600" cy="14287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u="sng" dirty="0" smtClean="0"/>
              <a:t>PROTOCOLE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b="1" u="sng" dirty="0" smtClean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124744"/>
            <a:ext cx="8229600" cy="1656183"/>
          </a:xfrm>
        </p:spPr>
        <p:txBody>
          <a:bodyPr>
            <a:normAutofit/>
          </a:bodyPr>
          <a:lstStyle/>
          <a:p>
            <a:r>
              <a:rPr lang="fr-FR" sz="2800" b="1" i="1" dirty="0" smtClean="0">
                <a:solidFill>
                  <a:schemeClr val="tx2"/>
                </a:solidFill>
              </a:rPr>
              <a:t>Evaluation fonctionnelle (passage sous la responsabilité du club) :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pic>
        <p:nvPicPr>
          <p:cNvPr id="7" name="Image 6" descr="image protocole fonctionn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78843"/>
            <a:ext cx="9144000" cy="2500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2938" y="0"/>
            <a:ext cx="8229600" cy="14287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u="sng" dirty="0" smtClean="0"/>
              <a:t>PROTOCOLE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b="1" u="sng" dirty="0" smtClean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142985"/>
            <a:ext cx="8229600" cy="5181616"/>
          </a:xfrm>
        </p:spPr>
        <p:txBody>
          <a:bodyPr/>
          <a:lstStyle/>
          <a:p>
            <a:pPr marL="273050" lvl="2" indent="-273050" eaLnBrk="1" hangingPunct="1">
              <a:lnSpc>
                <a:spcPct val="90000"/>
              </a:lnSpc>
              <a:buClr>
                <a:srgbClr val="FFFF00"/>
              </a:buClr>
              <a:buSzPct val="95000"/>
            </a:pPr>
            <a:r>
              <a:rPr lang="fr-FR" sz="3200" b="1" dirty="0" smtClean="0">
                <a:solidFill>
                  <a:schemeClr val="tx2"/>
                </a:solidFill>
              </a:rPr>
              <a:t>Tests de postures et de poussées</a:t>
            </a:r>
            <a:endParaRPr lang="fr-FR" sz="3200" b="1" dirty="0" smtClean="0">
              <a:solidFill>
                <a:schemeClr val="tx2"/>
              </a:solidFill>
              <a:latin typeface="+mj-lt"/>
            </a:endParaRP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endParaRPr lang="fr-FR" sz="2400" dirty="0" smtClean="0">
              <a:solidFill>
                <a:schemeClr val="tx2"/>
              </a:solidFill>
            </a:endParaRP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endParaRPr lang="fr-FR" sz="2800" dirty="0" smtClean="0">
              <a:solidFill>
                <a:schemeClr val="tx2"/>
              </a:solidFill>
            </a:endParaRP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SzPct val="80000"/>
              <a:buNone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endParaRPr lang="fr-FR" sz="2000" dirty="0" smtClean="0">
              <a:solidFill>
                <a:schemeClr val="tx2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8" name="ZoneTexte 7">
            <a:hlinkClick r:id="rId2" action="ppaction://hlinkfile"/>
          </p:cNvPr>
          <p:cNvSpPr txBox="1"/>
          <p:nvPr/>
        </p:nvSpPr>
        <p:spPr>
          <a:xfrm>
            <a:off x="6588224" y="260648"/>
            <a:ext cx="2195736" cy="86177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sz="2000" b="1" dirty="0" smtClean="0">
                <a:solidFill>
                  <a:schemeClr val="tx1"/>
                </a:solidFill>
                <a:hlinkClick r:id="rId3" action="ppaction://hlinkfile"/>
              </a:rPr>
              <a:t>PROTOCOLE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9" name="Image 8" descr="image protocole techniqu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408" y="1819274"/>
            <a:ext cx="7765184" cy="4233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2938" y="0"/>
            <a:ext cx="8229600" cy="14287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u="sng" dirty="0" smtClean="0"/>
              <a:t>ATTITUDES et POSTURES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b="1" u="sng" dirty="0" smtClean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363272" cy="444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56"/>
                <a:gridCol w="3168352"/>
                <a:gridCol w="2376264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Comportement Observable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Remarques</a:t>
                      </a:r>
                      <a:endParaRPr lang="fr-FR" dirty="0"/>
                    </a:p>
                  </a:txBody>
                  <a:tcPr/>
                </a:tc>
              </a:tr>
              <a:tr h="2059176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Appuis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Appuis largeur d’épaule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Pointes des pieds dans</a:t>
                      </a:r>
                      <a:r>
                        <a:rPr lang="fr-FR" baseline="0" dirty="0" smtClean="0"/>
                        <a:t> le sol.</a:t>
                      </a:r>
                    </a:p>
                    <a:p>
                      <a:r>
                        <a:rPr lang="fr-FR" baseline="0" dirty="0" smtClean="0"/>
                        <a:t>Maximum de contact avec le sol (souplesse de la cheville)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Si problème, partir à genoux</a:t>
                      </a:r>
                      <a:r>
                        <a:rPr lang="fr-FR" baseline="0" dirty="0" smtClean="0"/>
                        <a:t> et demander de pousser sur la pointe des pieds</a:t>
                      </a:r>
                      <a:endParaRPr lang="fr-FR" dirty="0"/>
                    </a:p>
                  </a:txBody>
                  <a:tcPr/>
                </a:tc>
              </a:tr>
              <a:tr h="2016224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Jambes fléchies 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Jambes fléchies.</a:t>
                      </a:r>
                    </a:p>
                    <a:p>
                      <a:r>
                        <a:rPr lang="fr-FR" sz="1800" dirty="0" smtClean="0"/>
                        <a:t>Genoux sous ou en arrière du bassin.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Demander d’avoir les tibias parallèle au sol.</a:t>
                      </a:r>
                    </a:p>
                    <a:p>
                      <a:r>
                        <a:rPr lang="fr-FR" dirty="0" smtClean="0"/>
                        <a:t>Dire « </a:t>
                      </a:r>
                      <a:r>
                        <a:rPr lang="fr-FR" b="1" i="1" dirty="0" smtClean="0"/>
                        <a:t>Plante les genoux dans le sol </a:t>
                      </a:r>
                      <a:r>
                        <a:rPr lang="fr-FR" dirty="0" smtClean="0"/>
                        <a:t>»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pic>
        <p:nvPicPr>
          <p:cNvPr id="7" name="Image 6" descr="Appuis B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916832"/>
            <a:ext cx="2385442" cy="1590295"/>
          </a:xfrm>
          <a:prstGeom prst="rect">
            <a:avLst/>
          </a:prstGeom>
        </p:spPr>
      </p:pic>
      <p:pic>
        <p:nvPicPr>
          <p:cNvPr id="9" name="Image 8" descr="Jambes fléchi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933056"/>
            <a:ext cx="2313434" cy="1542289"/>
          </a:xfrm>
          <a:prstGeom prst="rect">
            <a:avLst/>
          </a:prstGeom>
        </p:spPr>
      </p:pic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2938" y="0"/>
            <a:ext cx="8229600" cy="14287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u="sng" dirty="0" smtClean="0"/>
              <a:t>ATTITUDES et POSTURES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b="1" u="sng" dirty="0" smtClean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363272" cy="5487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2736304"/>
                <a:gridCol w="3096344"/>
              </a:tblGrid>
              <a:tr h="7738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Comportement Observable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Remarques</a:t>
                      </a:r>
                      <a:endParaRPr lang="fr-FR" dirty="0"/>
                    </a:p>
                  </a:txBody>
                  <a:tcPr/>
                </a:tc>
              </a:tr>
              <a:tr h="2338966"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Dos plat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 dos ne doit pas être arrondi </a:t>
                      </a:r>
                    </a:p>
                    <a:p>
                      <a:r>
                        <a:rPr lang="fr-FR" dirty="0" smtClean="0"/>
                        <a:t>Faire relever la tête.</a:t>
                      </a:r>
                    </a:p>
                    <a:p>
                      <a:r>
                        <a:rPr lang="fr-FR" dirty="0" smtClean="0"/>
                        <a:t>Si besoin reculer les appuis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Si difficultés, faire faire à genoux bras tendus, Dos-Rond,</a:t>
                      </a:r>
                      <a:r>
                        <a:rPr lang="fr-FR" baseline="0" dirty="0" smtClean="0"/>
                        <a:t> Dos-Creux, Dos Plat</a:t>
                      </a:r>
                      <a:endParaRPr lang="fr-FR" dirty="0"/>
                    </a:p>
                  </a:txBody>
                  <a:tcPr/>
                </a:tc>
              </a:tr>
              <a:tr h="2374451"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Bassin en antéversion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 bassin est en antéversion.</a:t>
                      </a:r>
                    </a:p>
                    <a:p>
                      <a:r>
                        <a:rPr lang="fr-FR" dirty="0" smtClean="0"/>
                        <a:t>Le joueur doit être bien gainée.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Demander de sortir les fesses.</a:t>
                      </a:r>
                    </a:p>
                    <a:p>
                      <a:r>
                        <a:rPr lang="fr-FR" dirty="0" smtClean="0"/>
                        <a:t>Si problème,</a:t>
                      </a:r>
                      <a:r>
                        <a:rPr lang="fr-FR" baseline="0" dirty="0" smtClean="0"/>
                        <a:t> prendre le bassin entre le pouce et l’index et faire une rotation des poignets vers l’avant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pic>
        <p:nvPicPr>
          <p:cNvPr id="8" name="Image 7" descr="Dos pl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564904"/>
            <a:ext cx="2304256" cy="1536171"/>
          </a:xfrm>
          <a:prstGeom prst="rect">
            <a:avLst/>
          </a:prstGeom>
        </p:spPr>
      </p:pic>
      <p:pic>
        <p:nvPicPr>
          <p:cNvPr id="9" name="Image 8" descr="Bassin en retrovers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869160"/>
            <a:ext cx="2268252" cy="151216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6228184" y="5805264"/>
            <a:ext cx="2016224" cy="64633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0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hlinkClick r:id="rId4" action="ppaction://hlinkfile"/>
              </a:rPr>
              <a:t>Antéversion du bassin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1" name="Image 10" descr="attitude dos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40152" y="2852936"/>
            <a:ext cx="1872208" cy="1281613"/>
          </a:xfrm>
          <a:prstGeom prst="rect">
            <a:avLst/>
          </a:prstGeom>
        </p:spPr>
      </p:pic>
      <p:sp>
        <p:nvSpPr>
          <p:cNvPr id="13" name="Espace réservé de la date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3204022" y="692696"/>
            <a:ext cx="2817490" cy="3023666"/>
            <a:chOff x="2381" y="391"/>
            <a:chExt cx="1859" cy="2177"/>
          </a:xfrm>
        </p:grpSpPr>
        <p:sp>
          <p:nvSpPr>
            <p:cNvPr id="42" name="Oval 4"/>
            <p:cNvSpPr>
              <a:spLocks noChangeArrowheads="1"/>
            </p:cNvSpPr>
            <p:nvPr/>
          </p:nvSpPr>
          <p:spPr bwMode="auto">
            <a:xfrm rot="10800000">
              <a:off x="3651" y="2251"/>
              <a:ext cx="136" cy="27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43" name="Oval 5"/>
            <p:cNvSpPr>
              <a:spLocks noChangeArrowheads="1"/>
            </p:cNvSpPr>
            <p:nvPr/>
          </p:nvSpPr>
          <p:spPr bwMode="auto">
            <a:xfrm rot="10800000">
              <a:off x="3198" y="2251"/>
              <a:ext cx="181" cy="31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44" name="Oval 6"/>
            <p:cNvSpPr>
              <a:spLocks noChangeArrowheads="1"/>
            </p:cNvSpPr>
            <p:nvPr/>
          </p:nvSpPr>
          <p:spPr bwMode="auto">
            <a:xfrm rot="10800000">
              <a:off x="2789" y="2296"/>
              <a:ext cx="181" cy="27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grpSp>
          <p:nvGrpSpPr>
            <p:cNvPr id="3" name="Group 40"/>
            <p:cNvGrpSpPr>
              <a:grpSpLocks/>
            </p:cNvGrpSpPr>
            <p:nvPr/>
          </p:nvGrpSpPr>
          <p:grpSpPr bwMode="auto">
            <a:xfrm>
              <a:off x="2381" y="391"/>
              <a:ext cx="1859" cy="1933"/>
              <a:chOff x="3694" y="755"/>
              <a:chExt cx="1407" cy="1497"/>
            </a:xfrm>
          </p:grpSpPr>
          <p:sp>
            <p:nvSpPr>
              <p:cNvPr id="46" name="Oval 41"/>
              <p:cNvSpPr>
                <a:spLocks noChangeArrowheads="1"/>
              </p:cNvSpPr>
              <p:nvPr/>
            </p:nvSpPr>
            <p:spPr bwMode="auto">
              <a:xfrm rot="10800000">
                <a:off x="4331" y="1254"/>
                <a:ext cx="136" cy="181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47" name="AutoShape 42"/>
              <p:cNvSpPr>
                <a:spLocks noChangeArrowheads="1"/>
              </p:cNvSpPr>
              <p:nvPr/>
            </p:nvSpPr>
            <p:spPr bwMode="auto">
              <a:xfrm rot="10800000">
                <a:off x="4239" y="1889"/>
                <a:ext cx="363" cy="363"/>
              </a:xfrm>
              <a:custGeom>
                <a:avLst/>
                <a:gdLst>
                  <a:gd name="T0" fmla="*/ 5 w 21600"/>
                  <a:gd name="T1" fmla="*/ 3 h 21600"/>
                  <a:gd name="T2" fmla="*/ 3 w 21600"/>
                  <a:gd name="T3" fmla="*/ 6 h 21600"/>
                  <a:gd name="T4" fmla="*/ 1 w 21600"/>
                  <a:gd name="T5" fmla="*/ 3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2 w 21600"/>
                  <a:gd name="T13" fmla="*/ 4522 h 21600"/>
                  <a:gd name="T14" fmla="*/ 17078 w 21600"/>
                  <a:gd name="T15" fmla="*/ 1707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48" name="AutoShape 43"/>
              <p:cNvSpPr>
                <a:spLocks noChangeArrowheads="1"/>
              </p:cNvSpPr>
              <p:nvPr/>
            </p:nvSpPr>
            <p:spPr bwMode="auto">
              <a:xfrm rot="10800000">
                <a:off x="3876" y="1889"/>
                <a:ext cx="363" cy="363"/>
              </a:xfrm>
              <a:custGeom>
                <a:avLst/>
                <a:gdLst>
                  <a:gd name="T0" fmla="*/ 5 w 21600"/>
                  <a:gd name="T1" fmla="*/ 3 h 21600"/>
                  <a:gd name="T2" fmla="*/ 3 w 21600"/>
                  <a:gd name="T3" fmla="*/ 6 h 21600"/>
                  <a:gd name="T4" fmla="*/ 1 w 21600"/>
                  <a:gd name="T5" fmla="*/ 3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2 w 21600"/>
                  <a:gd name="T13" fmla="*/ 4522 h 21600"/>
                  <a:gd name="T14" fmla="*/ 17078 w 21600"/>
                  <a:gd name="T15" fmla="*/ 1707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49" name="AutoShape 44"/>
              <p:cNvSpPr>
                <a:spLocks noChangeArrowheads="1"/>
              </p:cNvSpPr>
              <p:nvPr/>
            </p:nvSpPr>
            <p:spPr bwMode="auto">
              <a:xfrm rot="10800000">
                <a:off x="4375" y="1390"/>
                <a:ext cx="363" cy="363"/>
              </a:xfrm>
              <a:custGeom>
                <a:avLst/>
                <a:gdLst>
                  <a:gd name="T0" fmla="*/ 5 w 21600"/>
                  <a:gd name="T1" fmla="*/ 3 h 21600"/>
                  <a:gd name="T2" fmla="*/ 3 w 21600"/>
                  <a:gd name="T3" fmla="*/ 6 h 21600"/>
                  <a:gd name="T4" fmla="*/ 1 w 21600"/>
                  <a:gd name="T5" fmla="*/ 3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2 w 21600"/>
                  <a:gd name="T13" fmla="*/ 4522 h 21600"/>
                  <a:gd name="T14" fmla="*/ 17078 w 21600"/>
                  <a:gd name="T15" fmla="*/ 1707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50" name="AutoShape 45"/>
              <p:cNvSpPr>
                <a:spLocks noChangeArrowheads="1"/>
              </p:cNvSpPr>
              <p:nvPr/>
            </p:nvSpPr>
            <p:spPr bwMode="auto">
              <a:xfrm rot="10800000">
                <a:off x="4058" y="1390"/>
                <a:ext cx="363" cy="363"/>
              </a:xfrm>
              <a:custGeom>
                <a:avLst/>
                <a:gdLst>
                  <a:gd name="T0" fmla="*/ 5 w 21600"/>
                  <a:gd name="T1" fmla="*/ 3 h 21600"/>
                  <a:gd name="T2" fmla="*/ 3 w 21600"/>
                  <a:gd name="T3" fmla="*/ 6 h 21600"/>
                  <a:gd name="T4" fmla="*/ 1 w 21600"/>
                  <a:gd name="T5" fmla="*/ 3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2 w 21600"/>
                  <a:gd name="T13" fmla="*/ 4522 h 21600"/>
                  <a:gd name="T14" fmla="*/ 17078 w 21600"/>
                  <a:gd name="T15" fmla="*/ 1707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51" name="AutoShape 46"/>
              <p:cNvSpPr>
                <a:spLocks noChangeArrowheads="1"/>
              </p:cNvSpPr>
              <p:nvPr/>
            </p:nvSpPr>
            <p:spPr bwMode="auto">
              <a:xfrm rot="10800000" flipV="1">
                <a:off x="4375" y="1255"/>
                <a:ext cx="363" cy="136"/>
              </a:xfrm>
              <a:custGeom>
                <a:avLst/>
                <a:gdLst>
                  <a:gd name="T0" fmla="*/ 5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2 w 21600"/>
                  <a:gd name="T13" fmla="*/ 4447 h 21600"/>
                  <a:gd name="T14" fmla="*/ 17078 w 21600"/>
                  <a:gd name="T15" fmla="*/ 1715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52" name="AutoShape 47"/>
              <p:cNvSpPr>
                <a:spLocks noChangeArrowheads="1"/>
              </p:cNvSpPr>
              <p:nvPr/>
            </p:nvSpPr>
            <p:spPr bwMode="auto">
              <a:xfrm rot="10800000" flipV="1">
                <a:off x="4058" y="1255"/>
                <a:ext cx="363" cy="136"/>
              </a:xfrm>
              <a:custGeom>
                <a:avLst/>
                <a:gdLst>
                  <a:gd name="T0" fmla="*/ 5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2 w 21600"/>
                  <a:gd name="T13" fmla="*/ 4447 h 21600"/>
                  <a:gd name="T14" fmla="*/ 17078 w 21600"/>
                  <a:gd name="T15" fmla="*/ 1715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53" name="Oval 48"/>
              <p:cNvSpPr>
                <a:spLocks noChangeArrowheads="1"/>
              </p:cNvSpPr>
              <p:nvPr/>
            </p:nvSpPr>
            <p:spPr bwMode="auto">
              <a:xfrm rot="10800000">
                <a:off x="4467" y="1753"/>
                <a:ext cx="136" cy="181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54" name="Oval 49"/>
              <p:cNvSpPr>
                <a:spLocks noChangeArrowheads="1"/>
              </p:cNvSpPr>
              <p:nvPr/>
            </p:nvSpPr>
            <p:spPr bwMode="auto">
              <a:xfrm rot="10800000">
                <a:off x="4195" y="1753"/>
                <a:ext cx="136" cy="181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55" name="AutoShape 50"/>
              <p:cNvSpPr>
                <a:spLocks noChangeArrowheads="1"/>
              </p:cNvSpPr>
              <p:nvPr/>
            </p:nvSpPr>
            <p:spPr bwMode="auto">
              <a:xfrm rot="10800000">
                <a:off x="4511" y="1889"/>
                <a:ext cx="363" cy="363"/>
              </a:xfrm>
              <a:custGeom>
                <a:avLst/>
                <a:gdLst>
                  <a:gd name="T0" fmla="*/ 5 w 21600"/>
                  <a:gd name="T1" fmla="*/ 3 h 21600"/>
                  <a:gd name="T2" fmla="*/ 3 w 21600"/>
                  <a:gd name="T3" fmla="*/ 6 h 21600"/>
                  <a:gd name="T4" fmla="*/ 1 w 21600"/>
                  <a:gd name="T5" fmla="*/ 3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2 w 21600"/>
                  <a:gd name="T13" fmla="*/ 4522 h 21600"/>
                  <a:gd name="T14" fmla="*/ 17078 w 21600"/>
                  <a:gd name="T15" fmla="*/ 1707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56" name="AutoShape 51"/>
              <p:cNvSpPr>
                <a:spLocks noChangeArrowheads="1"/>
              </p:cNvSpPr>
              <p:nvPr/>
            </p:nvSpPr>
            <p:spPr bwMode="auto">
              <a:xfrm rot="10800000">
                <a:off x="4738" y="1390"/>
                <a:ext cx="363" cy="363"/>
              </a:xfrm>
              <a:custGeom>
                <a:avLst/>
                <a:gdLst>
                  <a:gd name="T0" fmla="*/ 5 w 21600"/>
                  <a:gd name="T1" fmla="*/ 3 h 21600"/>
                  <a:gd name="T2" fmla="*/ 3 w 21600"/>
                  <a:gd name="T3" fmla="*/ 6 h 21600"/>
                  <a:gd name="T4" fmla="*/ 1 w 21600"/>
                  <a:gd name="T5" fmla="*/ 3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2 w 21600"/>
                  <a:gd name="T13" fmla="*/ 4522 h 21600"/>
                  <a:gd name="T14" fmla="*/ 17078 w 21600"/>
                  <a:gd name="T15" fmla="*/ 1707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57" name="AutoShape 52"/>
              <p:cNvSpPr>
                <a:spLocks noChangeArrowheads="1"/>
              </p:cNvSpPr>
              <p:nvPr/>
            </p:nvSpPr>
            <p:spPr bwMode="auto">
              <a:xfrm rot="10800000">
                <a:off x="3695" y="1390"/>
                <a:ext cx="363" cy="363"/>
              </a:xfrm>
              <a:custGeom>
                <a:avLst/>
                <a:gdLst>
                  <a:gd name="T0" fmla="*/ 5 w 21600"/>
                  <a:gd name="T1" fmla="*/ 3 h 21600"/>
                  <a:gd name="T2" fmla="*/ 3 w 21600"/>
                  <a:gd name="T3" fmla="*/ 6 h 21600"/>
                  <a:gd name="T4" fmla="*/ 1 w 21600"/>
                  <a:gd name="T5" fmla="*/ 3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2 w 21600"/>
                  <a:gd name="T13" fmla="*/ 4522 h 21600"/>
                  <a:gd name="T14" fmla="*/ 17078 w 21600"/>
                  <a:gd name="T15" fmla="*/ 1707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58" name="AutoShape 53"/>
              <p:cNvSpPr>
                <a:spLocks noChangeArrowheads="1"/>
              </p:cNvSpPr>
              <p:nvPr/>
            </p:nvSpPr>
            <p:spPr bwMode="auto">
              <a:xfrm rot="10800000">
                <a:off x="4239" y="891"/>
                <a:ext cx="363" cy="363"/>
              </a:xfrm>
              <a:custGeom>
                <a:avLst/>
                <a:gdLst>
                  <a:gd name="T0" fmla="*/ 5 w 21600"/>
                  <a:gd name="T1" fmla="*/ 3 h 21600"/>
                  <a:gd name="T2" fmla="*/ 3 w 21600"/>
                  <a:gd name="T3" fmla="*/ 6 h 21600"/>
                  <a:gd name="T4" fmla="*/ 1 w 21600"/>
                  <a:gd name="T5" fmla="*/ 3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2 w 21600"/>
                  <a:gd name="T13" fmla="*/ 4522 h 21600"/>
                  <a:gd name="T14" fmla="*/ 17078 w 21600"/>
                  <a:gd name="T15" fmla="*/ 1707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59" name="AutoShape 54"/>
              <p:cNvSpPr>
                <a:spLocks noChangeArrowheads="1"/>
              </p:cNvSpPr>
              <p:nvPr/>
            </p:nvSpPr>
            <p:spPr bwMode="auto">
              <a:xfrm rot="10800000" flipV="1">
                <a:off x="4511" y="1754"/>
                <a:ext cx="363" cy="136"/>
              </a:xfrm>
              <a:custGeom>
                <a:avLst/>
                <a:gdLst>
                  <a:gd name="T0" fmla="*/ 5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2 w 21600"/>
                  <a:gd name="T13" fmla="*/ 4447 h 21600"/>
                  <a:gd name="T14" fmla="*/ 17078 w 21600"/>
                  <a:gd name="T15" fmla="*/ 1715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60" name="AutoShape 55"/>
              <p:cNvSpPr>
                <a:spLocks noChangeArrowheads="1"/>
              </p:cNvSpPr>
              <p:nvPr/>
            </p:nvSpPr>
            <p:spPr bwMode="auto">
              <a:xfrm rot="10800000" flipV="1">
                <a:off x="4239" y="1754"/>
                <a:ext cx="363" cy="136"/>
              </a:xfrm>
              <a:custGeom>
                <a:avLst/>
                <a:gdLst>
                  <a:gd name="T0" fmla="*/ 5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2 w 21600"/>
                  <a:gd name="T13" fmla="*/ 4447 h 21600"/>
                  <a:gd name="T14" fmla="*/ 17078 w 21600"/>
                  <a:gd name="T15" fmla="*/ 1715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61" name="AutoShape 56"/>
              <p:cNvSpPr>
                <a:spLocks noChangeArrowheads="1"/>
              </p:cNvSpPr>
              <p:nvPr/>
            </p:nvSpPr>
            <p:spPr bwMode="auto">
              <a:xfrm rot="10800000" flipV="1">
                <a:off x="3876" y="1754"/>
                <a:ext cx="363" cy="136"/>
              </a:xfrm>
              <a:custGeom>
                <a:avLst/>
                <a:gdLst>
                  <a:gd name="T0" fmla="*/ 5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2 w 21600"/>
                  <a:gd name="T13" fmla="*/ 4447 h 21600"/>
                  <a:gd name="T14" fmla="*/ 17078 w 21600"/>
                  <a:gd name="T15" fmla="*/ 1715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62" name="Oval 57"/>
              <p:cNvSpPr>
                <a:spLocks noChangeArrowheads="1"/>
              </p:cNvSpPr>
              <p:nvPr/>
            </p:nvSpPr>
            <p:spPr bwMode="auto">
              <a:xfrm rot="10800000">
                <a:off x="4876" y="1708"/>
                <a:ext cx="136" cy="181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63" name="Oval 58"/>
              <p:cNvSpPr>
                <a:spLocks noChangeArrowheads="1"/>
              </p:cNvSpPr>
              <p:nvPr/>
            </p:nvSpPr>
            <p:spPr bwMode="auto">
              <a:xfrm rot="10800000">
                <a:off x="3787" y="1708"/>
                <a:ext cx="136" cy="181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64" name="AutoShape 59"/>
              <p:cNvSpPr>
                <a:spLocks noChangeArrowheads="1"/>
              </p:cNvSpPr>
              <p:nvPr/>
            </p:nvSpPr>
            <p:spPr bwMode="auto">
              <a:xfrm rot="10800000" flipV="1">
                <a:off x="3694" y="1254"/>
                <a:ext cx="363" cy="136"/>
              </a:xfrm>
              <a:custGeom>
                <a:avLst/>
                <a:gdLst>
                  <a:gd name="T0" fmla="*/ 5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2 w 21600"/>
                  <a:gd name="T13" fmla="*/ 4447 h 21600"/>
                  <a:gd name="T14" fmla="*/ 17078 w 21600"/>
                  <a:gd name="T15" fmla="*/ 1715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65" name="AutoShape 60"/>
              <p:cNvSpPr>
                <a:spLocks noChangeArrowheads="1"/>
              </p:cNvSpPr>
              <p:nvPr/>
            </p:nvSpPr>
            <p:spPr bwMode="auto">
              <a:xfrm rot="10800000" flipV="1">
                <a:off x="4738" y="1254"/>
                <a:ext cx="363" cy="136"/>
              </a:xfrm>
              <a:custGeom>
                <a:avLst/>
                <a:gdLst>
                  <a:gd name="T0" fmla="*/ 5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2 w 21600"/>
                  <a:gd name="T13" fmla="*/ 4447 h 21600"/>
                  <a:gd name="T14" fmla="*/ 17078 w 21600"/>
                  <a:gd name="T15" fmla="*/ 1715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66" name="AutoShape 61"/>
              <p:cNvSpPr>
                <a:spLocks noChangeArrowheads="1"/>
              </p:cNvSpPr>
              <p:nvPr/>
            </p:nvSpPr>
            <p:spPr bwMode="auto">
              <a:xfrm rot="10800000" flipV="1">
                <a:off x="4239" y="755"/>
                <a:ext cx="363" cy="136"/>
              </a:xfrm>
              <a:custGeom>
                <a:avLst/>
                <a:gdLst>
                  <a:gd name="T0" fmla="*/ 5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2 w 21600"/>
                  <a:gd name="T13" fmla="*/ 4447 h 21600"/>
                  <a:gd name="T14" fmla="*/ 17078 w 21600"/>
                  <a:gd name="T15" fmla="*/ 1715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67" name="Rectangle 62"/>
              <p:cNvSpPr>
                <a:spLocks noChangeArrowheads="1"/>
              </p:cNvSpPr>
              <p:nvPr/>
            </p:nvSpPr>
            <p:spPr bwMode="auto">
              <a:xfrm rot="10800000">
                <a:off x="4602" y="2025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dirty="0"/>
                  <a:t>1</a:t>
                </a:r>
              </a:p>
            </p:txBody>
          </p:sp>
          <p:sp>
            <p:nvSpPr>
              <p:cNvPr id="68" name="Rectangle 63"/>
              <p:cNvSpPr>
                <a:spLocks noChangeArrowheads="1"/>
              </p:cNvSpPr>
              <p:nvPr/>
            </p:nvSpPr>
            <p:spPr bwMode="auto">
              <a:xfrm rot="10800000">
                <a:off x="4330" y="2025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dirty="0"/>
                  <a:t>2</a:t>
                </a:r>
              </a:p>
            </p:txBody>
          </p:sp>
          <p:sp>
            <p:nvSpPr>
              <p:cNvPr id="69" name="Rectangle 64"/>
              <p:cNvSpPr>
                <a:spLocks noChangeArrowheads="1"/>
              </p:cNvSpPr>
              <p:nvPr/>
            </p:nvSpPr>
            <p:spPr bwMode="auto">
              <a:xfrm rot="10800000">
                <a:off x="3967" y="2025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dirty="0"/>
                  <a:t>3</a:t>
                </a:r>
              </a:p>
            </p:txBody>
          </p:sp>
          <p:sp>
            <p:nvSpPr>
              <p:cNvPr id="70" name="Rectangle 65"/>
              <p:cNvSpPr>
                <a:spLocks noChangeArrowheads="1"/>
              </p:cNvSpPr>
              <p:nvPr/>
            </p:nvSpPr>
            <p:spPr bwMode="auto">
              <a:xfrm rot="10800000">
                <a:off x="4466" y="1526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dirty="0"/>
                  <a:t>4</a:t>
                </a:r>
              </a:p>
            </p:txBody>
          </p:sp>
          <p:sp>
            <p:nvSpPr>
              <p:cNvPr id="71" name="Rectangle 66"/>
              <p:cNvSpPr>
                <a:spLocks noChangeArrowheads="1"/>
              </p:cNvSpPr>
              <p:nvPr/>
            </p:nvSpPr>
            <p:spPr bwMode="auto">
              <a:xfrm rot="10800000">
                <a:off x="4149" y="1526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dirty="0"/>
                  <a:t>5</a:t>
                </a:r>
              </a:p>
            </p:txBody>
          </p:sp>
          <p:sp>
            <p:nvSpPr>
              <p:cNvPr id="72" name="Rectangle 67"/>
              <p:cNvSpPr>
                <a:spLocks noChangeArrowheads="1"/>
              </p:cNvSpPr>
              <p:nvPr/>
            </p:nvSpPr>
            <p:spPr bwMode="auto">
              <a:xfrm rot="10800000">
                <a:off x="4829" y="1481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dirty="0"/>
                  <a:t>6</a:t>
                </a:r>
              </a:p>
            </p:txBody>
          </p:sp>
          <p:sp>
            <p:nvSpPr>
              <p:cNvPr id="73" name="Rectangle 68"/>
              <p:cNvSpPr>
                <a:spLocks noChangeArrowheads="1"/>
              </p:cNvSpPr>
              <p:nvPr/>
            </p:nvSpPr>
            <p:spPr bwMode="auto">
              <a:xfrm rot="10800000">
                <a:off x="3786" y="1526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dirty="0"/>
                  <a:t>7</a:t>
                </a:r>
              </a:p>
            </p:txBody>
          </p:sp>
          <p:sp>
            <p:nvSpPr>
              <p:cNvPr id="74" name="Rectangle 69"/>
              <p:cNvSpPr>
                <a:spLocks noChangeArrowheads="1"/>
              </p:cNvSpPr>
              <p:nvPr/>
            </p:nvSpPr>
            <p:spPr bwMode="auto">
              <a:xfrm rot="10800000">
                <a:off x="4330" y="982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dirty="0"/>
                  <a:t>8</a:t>
                </a:r>
              </a:p>
            </p:txBody>
          </p:sp>
        </p:grp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843982" y="3184575"/>
            <a:ext cx="2962524" cy="3268761"/>
            <a:chOff x="3515" y="2069"/>
            <a:chExt cx="1406" cy="1679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4150" y="3067"/>
              <a:ext cx="136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832" y="2069"/>
              <a:ext cx="136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4014" y="2250"/>
              <a:ext cx="363" cy="363"/>
            </a:xfrm>
            <a:custGeom>
              <a:avLst/>
              <a:gdLst>
                <a:gd name="T0" fmla="*/ 5 w 21600"/>
                <a:gd name="T1" fmla="*/ 3 h 21600"/>
                <a:gd name="T2" fmla="*/ 3 w 21600"/>
                <a:gd name="T3" fmla="*/ 6 h 21600"/>
                <a:gd name="T4" fmla="*/ 1 w 21600"/>
                <a:gd name="T5" fmla="*/ 3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2 w 21600"/>
                <a:gd name="T13" fmla="*/ 4522 h 21600"/>
                <a:gd name="T14" fmla="*/ 17078 w 21600"/>
                <a:gd name="T15" fmla="*/ 1707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4377" y="2250"/>
              <a:ext cx="363" cy="363"/>
            </a:xfrm>
            <a:custGeom>
              <a:avLst/>
              <a:gdLst>
                <a:gd name="T0" fmla="*/ 5 w 21600"/>
                <a:gd name="T1" fmla="*/ 3 h 21600"/>
                <a:gd name="T2" fmla="*/ 3 w 21600"/>
                <a:gd name="T3" fmla="*/ 6 h 21600"/>
                <a:gd name="T4" fmla="*/ 1 w 21600"/>
                <a:gd name="T5" fmla="*/ 3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2 w 21600"/>
                <a:gd name="T13" fmla="*/ 4522 h 21600"/>
                <a:gd name="T14" fmla="*/ 17078 w 21600"/>
                <a:gd name="T15" fmla="*/ 1707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3878" y="2749"/>
              <a:ext cx="363" cy="363"/>
            </a:xfrm>
            <a:custGeom>
              <a:avLst/>
              <a:gdLst>
                <a:gd name="T0" fmla="*/ 5 w 21600"/>
                <a:gd name="T1" fmla="*/ 3 h 21600"/>
                <a:gd name="T2" fmla="*/ 3 w 21600"/>
                <a:gd name="T3" fmla="*/ 6 h 21600"/>
                <a:gd name="T4" fmla="*/ 1 w 21600"/>
                <a:gd name="T5" fmla="*/ 3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2 w 21600"/>
                <a:gd name="T13" fmla="*/ 4522 h 21600"/>
                <a:gd name="T14" fmla="*/ 17078 w 21600"/>
                <a:gd name="T15" fmla="*/ 1707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4195" y="2749"/>
              <a:ext cx="363" cy="363"/>
            </a:xfrm>
            <a:custGeom>
              <a:avLst/>
              <a:gdLst>
                <a:gd name="T0" fmla="*/ 5 w 21600"/>
                <a:gd name="T1" fmla="*/ 3 h 21600"/>
                <a:gd name="T2" fmla="*/ 3 w 21600"/>
                <a:gd name="T3" fmla="*/ 6 h 21600"/>
                <a:gd name="T4" fmla="*/ 1 w 21600"/>
                <a:gd name="T5" fmla="*/ 3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2 w 21600"/>
                <a:gd name="T13" fmla="*/ 4522 h 21600"/>
                <a:gd name="T14" fmla="*/ 17078 w 21600"/>
                <a:gd name="T15" fmla="*/ 1707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 flipV="1">
              <a:off x="3878" y="3112"/>
              <a:ext cx="363" cy="136"/>
            </a:xfrm>
            <a:custGeom>
              <a:avLst/>
              <a:gdLst>
                <a:gd name="T0" fmla="*/ 5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2 w 21600"/>
                <a:gd name="T13" fmla="*/ 4447 h 21600"/>
                <a:gd name="T14" fmla="*/ 17078 w 21600"/>
                <a:gd name="T15" fmla="*/ 171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 flipV="1">
              <a:off x="4195" y="3112"/>
              <a:ext cx="363" cy="136"/>
            </a:xfrm>
            <a:custGeom>
              <a:avLst/>
              <a:gdLst>
                <a:gd name="T0" fmla="*/ 5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2 w 21600"/>
                <a:gd name="T13" fmla="*/ 4447 h 21600"/>
                <a:gd name="T14" fmla="*/ 17078 w 21600"/>
                <a:gd name="T15" fmla="*/ 171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4104" y="2069"/>
              <a:ext cx="136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4513" y="2069"/>
              <a:ext cx="136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4014" y="2568"/>
              <a:ext cx="136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4286" y="2568"/>
              <a:ext cx="136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21" name="AutoShape 20"/>
            <p:cNvSpPr>
              <a:spLocks noChangeArrowheads="1"/>
            </p:cNvSpPr>
            <p:nvPr/>
          </p:nvSpPr>
          <p:spPr bwMode="auto">
            <a:xfrm>
              <a:off x="3742" y="2250"/>
              <a:ext cx="363" cy="363"/>
            </a:xfrm>
            <a:custGeom>
              <a:avLst/>
              <a:gdLst>
                <a:gd name="T0" fmla="*/ 5 w 21600"/>
                <a:gd name="T1" fmla="*/ 3 h 21600"/>
                <a:gd name="T2" fmla="*/ 3 w 21600"/>
                <a:gd name="T3" fmla="*/ 6 h 21600"/>
                <a:gd name="T4" fmla="*/ 1 w 21600"/>
                <a:gd name="T5" fmla="*/ 3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2 w 21600"/>
                <a:gd name="T13" fmla="*/ 4522 h 21600"/>
                <a:gd name="T14" fmla="*/ 17078 w 21600"/>
                <a:gd name="T15" fmla="*/ 1707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auto">
            <a:xfrm>
              <a:off x="3515" y="2749"/>
              <a:ext cx="363" cy="363"/>
            </a:xfrm>
            <a:custGeom>
              <a:avLst/>
              <a:gdLst>
                <a:gd name="T0" fmla="*/ 5 w 21600"/>
                <a:gd name="T1" fmla="*/ 3 h 21600"/>
                <a:gd name="T2" fmla="*/ 3 w 21600"/>
                <a:gd name="T3" fmla="*/ 6 h 21600"/>
                <a:gd name="T4" fmla="*/ 1 w 21600"/>
                <a:gd name="T5" fmla="*/ 3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2 w 21600"/>
                <a:gd name="T13" fmla="*/ 4522 h 21600"/>
                <a:gd name="T14" fmla="*/ 17078 w 21600"/>
                <a:gd name="T15" fmla="*/ 1707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23" name="AutoShape 22"/>
            <p:cNvSpPr>
              <a:spLocks noChangeArrowheads="1"/>
            </p:cNvSpPr>
            <p:nvPr/>
          </p:nvSpPr>
          <p:spPr bwMode="auto">
            <a:xfrm>
              <a:off x="4558" y="2749"/>
              <a:ext cx="363" cy="363"/>
            </a:xfrm>
            <a:custGeom>
              <a:avLst/>
              <a:gdLst>
                <a:gd name="T0" fmla="*/ 5 w 21600"/>
                <a:gd name="T1" fmla="*/ 3 h 21600"/>
                <a:gd name="T2" fmla="*/ 3 w 21600"/>
                <a:gd name="T3" fmla="*/ 6 h 21600"/>
                <a:gd name="T4" fmla="*/ 1 w 21600"/>
                <a:gd name="T5" fmla="*/ 3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2 w 21600"/>
                <a:gd name="T13" fmla="*/ 4522 h 21600"/>
                <a:gd name="T14" fmla="*/ 17078 w 21600"/>
                <a:gd name="T15" fmla="*/ 1707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24" name="AutoShape 23"/>
            <p:cNvSpPr>
              <a:spLocks noChangeArrowheads="1"/>
            </p:cNvSpPr>
            <p:nvPr/>
          </p:nvSpPr>
          <p:spPr bwMode="auto">
            <a:xfrm>
              <a:off x="4014" y="3248"/>
              <a:ext cx="363" cy="363"/>
            </a:xfrm>
            <a:custGeom>
              <a:avLst/>
              <a:gdLst>
                <a:gd name="T0" fmla="*/ 5 w 21600"/>
                <a:gd name="T1" fmla="*/ 3 h 21600"/>
                <a:gd name="T2" fmla="*/ 3 w 21600"/>
                <a:gd name="T3" fmla="*/ 6 h 21600"/>
                <a:gd name="T4" fmla="*/ 1 w 21600"/>
                <a:gd name="T5" fmla="*/ 3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2 w 21600"/>
                <a:gd name="T13" fmla="*/ 4522 h 21600"/>
                <a:gd name="T14" fmla="*/ 17078 w 21600"/>
                <a:gd name="T15" fmla="*/ 1707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25" name="AutoShape 24"/>
            <p:cNvSpPr>
              <a:spLocks noChangeArrowheads="1"/>
            </p:cNvSpPr>
            <p:nvPr/>
          </p:nvSpPr>
          <p:spPr bwMode="auto">
            <a:xfrm flipV="1">
              <a:off x="3742" y="2613"/>
              <a:ext cx="363" cy="136"/>
            </a:xfrm>
            <a:custGeom>
              <a:avLst/>
              <a:gdLst>
                <a:gd name="T0" fmla="*/ 5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2 w 21600"/>
                <a:gd name="T13" fmla="*/ 4447 h 21600"/>
                <a:gd name="T14" fmla="*/ 17078 w 21600"/>
                <a:gd name="T15" fmla="*/ 171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26" name="AutoShape 25"/>
            <p:cNvSpPr>
              <a:spLocks noChangeArrowheads="1"/>
            </p:cNvSpPr>
            <p:nvPr/>
          </p:nvSpPr>
          <p:spPr bwMode="auto">
            <a:xfrm flipV="1">
              <a:off x="4014" y="2613"/>
              <a:ext cx="363" cy="136"/>
            </a:xfrm>
            <a:custGeom>
              <a:avLst/>
              <a:gdLst>
                <a:gd name="T0" fmla="*/ 5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2 w 21600"/>
                <a:gd name="T13" fmla="*/ 4447 h 21600"/>
                <a:gd name="T14" fmla="*/ 17078 w 21600"/>
                <a:gd name="T15" fmla="*/ 171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27" name="AutoShape 26"/>
            <p:cNvSpPr>
              <a:spLocks noChangeArrowheads="1"/>
            </p:cNvSpPr>
            <p:nvPr/>
          </p:nvSpPr>
          <p:spPr bwMode="auto">
            <a:xfrm flipV="1">
              <a:off x="4377" y="2613"/>
              <a:ext cx="363" cy="136"/>
            </a:xfrm>
            <a:custGeom>
              <a:avLst/>
              <a:gdLst>
                <a:gd name="T0" fmla="*/ 5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2 w 21600"/>
                <a:gd name="T13" fmla="*/ 4447 h 21600"/>
                <a:gd name="T14" fmla="*/ 17078 w 21600"/>
                <a:gd name="T15" fmla="*/ 171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3605" y="2613"/>
              <a:ext cx="136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4694" y="2613"/>
              <a:ext cx="136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30" name="AutoShape 29"/>
            <p:cNvSpPr>
              <a:spLocks noChangeArrowheads="1"/>
            </p:cNvSpPr>
            <p:nvPr/>
          </p:nvSpPr>
          <p:spPr bwMode="auto">
            <a:xfrm flipV="1">
              <a:off x="4558" y="3113"/>
              <a:ext cx="363" cy="136"/>
            </a:xfrm>
            <a:custGeom>
              <a:avLst/>
              <a:gdLst>
                <a:gd name="T0" fmla="*/ 5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2 w 21600"/>
                <a:gd name="T13" fmla="*/ 4447 h 21600"/>
                <a:gd name="T14" fmla="*/ 17078 w 21600"/>
                <a:gd name="T15" fmla="*/ 171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31" name="AutoShape 30"/>
            <p:cNvSpPr>
              <a:spLocks noChangeArrowheads="1"/>
            </p:cNvSpPr>
            <p:nvPr/>
          </p:nvSpPr>
          <p:spPr bwMode="auto">
            <a:xfrm flipV="1">
              <a:off x="3515" y="3113"/>
              <a:ext cx="363" cy="136"/>
            </a:xfrm>
            <a:custGeom>
              <a:avLst/>
              <a:gdLst>
                <a:gd name="T0" fmla="*/ 5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2 w 21600"/>
                <a:gd name="T13" fmla="*/ 4447 h 21600"/>
                <a:gd name="T14" fmla="*/ 17078 w 21600"/>
                <a:gd name="T15" fmla="*/ 171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32" name="AutoShape 31"/>
            <p:cNvSpPr>
              <a:spLocks noChangeArrowheads="1"/>
            </p:cNvSpPr>
            <p:nvPr/>
          </p:nvSpPr>
          <p:spPr bwMode="auto">
            <a:xfrm flipV="1">
              <a:off x="4014" y="3612"/>
              <a:ext cx="363" cy="136"/>
            </a:xfrm>
            <a:custGeom>
              <a:avLst/>
              <a:gdLst>
                <a:gd name="T0" fmla="*/ 5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2 w 21600"/>
                <a:gd name="T13" fmla="*/ 4447 h 21600"/>
                <a:gd name="T14" fmla="*/ 17078 w 21600"/>
                <a:gd name="T15" fmla="*/ 171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833" y="2296"/>
              <a:ext cx="182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r-FR" dirty="0"/>
                <a:t>1</a:t>
              </a: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4105" y="2296"/>
              <a:ext cx="182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r-FR" dirty="0"/>
                <a:t>2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468" y="2296"/>
              <a:ext cx="182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r-FR" dirty="0"/>
                <a:t>3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3969" y="2795"/>
              <a:ext cx="182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r-FR" dirty="0"/>
                <a:t>4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4286" y="2795"/>
              <a:ext cx="182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r-FR" dirty="0"/>
                <a:t>5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606" y="2840"/>
              <a:ext cx="182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r-FR" dirty="0"/>
                <a:t>6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649" y="2795"/>
              <a:ext cx="182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r-FR" dirty="0"/>
                <a:t>7</a:t>
              </a: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4105" y="3339"/>
              <a:ext cx="182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r-FR" dirty="0"/>
                <a:t>8</a:t>
              </a:r>
            </a:p>
          </p:txBody>
        </p:sp>
      </p:grpSp>
      <p:sp>
        <p:nvSpPr>
          <p:cNvPr id="77" name="AutoShape 72"/>
          <p:cNvSpPr>
            <a:spLocks noChangeArrowheads="1"/>
          </p:cNvSpPr>
          <p:nvPr/>
        </p:nvSpPr>
        <p:spPr bwMode="auto">
          <a:xfrm>
            <a:off x="1547838" y="764605"/>
            <a:ext cx="1223962" cy="2592387"/>
          </a:xfrm>
          <a:custGeom>
            <a:avLst/>
            <a:gdLst>
              <a:gd name="T0" fmla="*/ 48568225 w 21600"/>
              <a:gd name="T1" fmla="*/ 0 h 21600"/>
              <a:gd name="T2" fmla="*/ 48568225 w 21600"/>
              <a:gd name="T3" fmla="*/ 175127500 h 21600"/>
              <a:gd name="T4" fmla="*/ 10393704 w 21600"/>
              <a:gd name="T5" fmla="*/ 311132774 h 21600"/>
              <a:gd name="T6" fmla="*/ 69355697 w 21600"/>
              <a:gd name="T7" fmla="*/ 87563750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78" name="AutoShape 73"/>
          <p:cNvSpPr>
            <a:spLocks noChangeArrowheads="1"/>
          </p:cNvSpPr>
          <p:nvPr/>
        </p:nvSpPr>
        <p:spPr bwMode="auto">
          <a:xfrm rot="10800000">
            <a:off x="5868318" y="3429000"/>
            <a:ext cx="1223962" cy="2592387"/>
          </a:xfrm>
          <a:custGeom>
            <a:avLst/>
            <a:gdLst>
              <a:gd name="T0" fmla="*/ 48568225 w 21600"/>
              <a:gd name="T1" fmla="*/ 0 h 21600"/>
              <a:gd name="T2" fmla="*/ 48568225 w 21600"/>
              <a:gd name="T3" fmla="*/ 175127500 h 21600"/>
              <a:gd name="T4" fmla="*/ 10393704 w 21600"/>
              <a:gd name="T5" fmla="*/ 311132774 h 21600"/>
              <a:gd name="T6" fmla="*/ 69355697 w 21600"/>
              <a:gd name="T7" fmla="*/ 87563750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79" name="Espace réservé du pied de page 78"/>
          <p:cNvSpPr>
            <a:spLocks noGrp="1"/>
          </p:cNvSpPr>
          <p:nvPr>
            <p:ph type="ftr" sz="quarter" idx="11"/>
          </p:nvPr>
        </p:nvSpPr>
        <p:spPr>
          <a:xfrm>
            <a:off x="2967782" y="6492875"/>
            <a:ext cx="3352800" cy="365125"/>
          </a:xfrm>
        </p:spPr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80" name="Espace réservé de la date 79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76" name="AutoShape 71"/>
          <p:cNvSpPr>
            <a:spLocks noChangeArrowheads="1"/>
          </p:cNvSpPr>
          <p:nvPr/>
        </p:nvSpPr>
        <p:spPr bwMode="auto">
          <a:xfrm rot="5400000">
            <a:off x="2705150" y="1119562"/>
            <a:ext cx="3744392" cy="2890664"/>
          </a:xfrm>
          <a:prstGeom prst="rightArrowCallout">
            <a:avLst>
              <a:gd name="adj1" fmla="val 50000"/>
              <a:gd name="adj2" fmla="val 25000"/>
              <a:gd name="adj3" fmla="val 23575"/>
              <a:gd name="adj4" fmla="val 66667"/>
            </a:avLst>
          </a:prstGeom>
          <a:solidFill>
            <a:srgbClr val="7030A0">
              <a:alpha val="5294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75" name="AutoShape 70"/>
          <p:cNvSpPr>
            <a:spLocks noChangeArrowheads="1"/>
          </p:cNvSpPr>
          <p:nvPr/>
        </p:nvSpPr>
        <p:spPr bwMode="auto">
          <a:xfrm rot="-5400000">
            <a:off x="2087898" y="2744924"/>
            <a:ext cx="4392488" cy="3024336"/>
          </a:xfrm>
          <a:prstGeom prst="rightArrowCallout">
            <a:avLst>
              <a:gd name="adj1" fmla="val 25000"/>
              <a:gd name="adj2" fmla="val 25000"/>
              <a:gd name="adj3" fmla="val 22222"/>
              <a:gd name="adj4" fmla="val 66667"/>
            </a:avLst>
          </a:prstGeom>
          <a:solidFill>
            <a:srgbClr val="00CC00">
              <a:alpha val="5215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81" name="ZoneTexte 80"/>
          <p:cNvSpPr txBox="1"/>
          <p:nvPr/>
        </p:nvSpPr>
        <p:spPr>
          <a:xfrm>
            <a:off x="1691680" y="-27384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4000" b="1" dirty="0" smtClean="0">
                <a:solidFill>
                  <a:schemeClr val="accent1"/>
                </a:solidFill>
              </a:rPr>
              <a:t>La Mêlée</a:t>
            </a:r>
            <a:endParaRPr lang="fr-FR" sz="4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7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2938" y="0"/>
            <a:ext cx="8229600" cy="14287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u="sng" dirty="0" smtClean="0"/>
              <a:t>ATTITUDES et POSTURES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b="1" u="sng" dirty="0" smtClean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363272" cy="552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2592288"/>
                <a:gridCol w="3240360"/>
              </a:tblGrid>
              <a:tr h="7738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Comportement Observable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 Faire-A Dire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Poitrine sortie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Dos est plat, la tête est relevée.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Demander de rapprocher les omoplates. </a:t>
                      </a:r>
                      <a:endParaRPr lang="fr-FR" dirty="0"/>
                    </a:p>
                  </a:txBody>
                  <a:tcPr/>
                </a:tc>
              </a:tr>
              <a:tr h="2096224"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Dos horizontal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Avoir le dos horizontal ou légèrement</a:t>
                      </a:r>
                      <a:r>
                        <a:rPr lang="fr-FR" baseline="0" dirty="0" smtClean="0"/>
                        <a:t> vers le haut.</a:t>
                      </a:r>
                    </a:p>
                    <a:p>
                      <a:r>
                        <a:rPr lang="fr-FR" b="1" baseline="0" dirty="0" smtClean="0"/>
                        <a:t>Ne pas avoir les épaules plus basses que le bassin.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Si problème, reculer  ou avancer les appuis.</a:t>
                      </a:r>
                      <a:endParaRPr lang="fr-FR" dirty="0"/>
                    </a:p>
                  </a:txBody>
                  <a:tcPr/>
                </a:tc>
              </a:tr>
              <a:tr h="2016224"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Tête relevée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Avoir la tête orientée vers le haut.</a:t>
                      </a:r>
                    </a:p>
                    <a:p>
                      <a:r>
                        <a:rPr lang="fr-FR" b="1" dirty="0" smtClean="0"/>
                        <a:t>Ne pas regarder ses pieds.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Donner l’image d’avoir</a:t>
                      </a:r>
                      <a:r>
                        <a:rPr lang="fr-FR" baseline="0" dirty="0" smtClean="0"/>
                        <a:t> des lunettes et de regarder par-dessus ses lunettes.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pic>
        <p:nvPicPr>
          <p:cNvPr id="8" name="Image 7" descr="Dos horizont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0374" y="2924944"/>
            <a:ext cx="2457450" cy="1638300"/>
          </a:xfrm>
          <a:prstGeom prst="rect">
            <a:avLst/>
          </a:prstGeom>
        </p:spPr>
      </p:pic>
      <p:pic>
        <p:nvPicPr>
          <p:cNvPr id="7" name="Image 6" descr="Tête relevé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979674"/>
            <a:ext cx="2376264" cy="1584176"/>
          </a:xfrm>
          <a:prstGeom prst="rect">
            <a:avLst/>
          </a:prstGeom>
        </p:spPr>
      </p:pic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2938" y="0"/>
            <a:ext cx="8229600" cy="14287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u="sng" dirty="0" smtClean="0"/>
              <a:t>ATTITUDES et POSTURES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b="1" u="sng" dirty="0" smtClean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363272" cy="383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3456384"/>
                <a:gridCol w="2376264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Comportement Observable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Remarques</a:t>
                      </a:r>
                      <a:endParaRPr lang="fr-FR" dirty="0"/>
                    </a:p>
                  </a:txBody>
                  <a:tcPr/>
                </a:tc>
              </a:tr>
              <a:tr h="2275200"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Garder la bonne attitude en se déplaçant.</a:t>
                      </a:r>
                    </a:p>
                    <a:p>
                      <a:r>
                        <a:rPr lang="fr-FR" dirty="0" smtClean="0"/>
                        <a:t>Ne pas regarder ses pieds.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Faire des petits pas.</a:t>
                      </a:r>
                    </a:p>
                    <a:p>
                      <a:r>
                        <a:rPr lang="fr-FR" dirty="0" smtClean="0"/>
                        <a:t>Ne pas croiser les pieds.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Envoyer  les pieds en arrière.</a:t>
                      </a:r>
                    </a:p>
                    <a:p>
                      <a:r>
                        <a:rPr lang="fr-FR" dirty="0" smtClean="0"/>
                        <a:t>Mettre la tête sur le côté.</a:t>
                      </a:r>
                    </a:p>
                    <a:p>
                      <a:r>
                        <a:rPr lang="fr-FR" dirty="0" smtClean="0"/>
                        <a:t>Le pilier gauche plante le coude dans le sol pour amortir la chute.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pic>
        <p:nvPicPr>
          <p:cNvPr id="10" name="Image 9" descr="Image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916832"/>
            <a:ext cx="2448272" cy="163082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39552" y="5301208"/>
            <a:ext cx="2376264" cy="92333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hlinkClick r:id="rId3" action="ppaction://hlinkfile"/>
              </a:rPr>
              <a:t>Joueur non formé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868144" y="5301208"/>
            <a:ext cx="2376264" cy="92333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b="1" dirty="0" smtClean="0">
              <a:solidFill>
                <a:schemeClr val="bg1"/>
              </a:solidFill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hlinkClick r:id="rId4" action="ppaction://hlinkfile"/>
              </a:rPr>
              <a:t>Joueur  formé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588224" y="3933056"/>
            <a:ext cx="1944216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b="1" dirty="0" smtClean="0">
                <a:solidFill>
                  <a:schemeClr val="bg1"/>
                </a:solidFill>
                <a:hlinkClick r:id="rId5" action="ppaction://hlinkfile"/>
              </a:rPr>
              <a:t>CHUTE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404664"/>
            <a:ext cx="7756922" cy="792088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b="1" u="sng" dirty="0" smtClean="0"/>
              <a:t>ATTITUDES et POSTURES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b="1" u="sng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214292" y="1666433"/>
            <a:ext cx="6500858" cy="863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b="1" dirty="0"/>
              <a:t>Attitudes et Postures</a:t>
            </a:r>
          </a:p>
        </p:txBody>
      </p:sp>
      <p:sp>
        <p:nvSpPr>
          <p:cNvPr id="8" name="Ellipse 7"/>
          <p:cNvSpPr/>
          <p:nvPr/>
        </p:nvSpPr>
        <p:spPr>
          <a:xfrm>
            <a:off x="2357416" y="3517458"/>
            <a:ext cx="2357437" cy="72072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b="1" dirty="0"/>
              <a:t>Protocole</a:t>
            </a:r>
          </a:p>
        </p:txBody>
      </p:sp>
      <p:sp>
        <p:nvSpPr>
          <p:cNvPr id="9" name="Ellipse 8"/>
          <p:cNvSpPr/>
          <p:nvPr/>
        </p:nvSpPr>
        <p:spPr>
          <a:xfrm>
            <a:off x="214282" y="3517458"/>
            <a:ext cx="2143125" cy="72072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b="1" dirty="0"/>
              <a:t>Sécurité</a:t>
            </a:r>
          </a:p>
        </p:txBody>
      </p:sp>
      <p:sp>
        <p:nvSpPr>
          <p:cNvPr id="11" name="Ellipse 10"/>
          <p:cNvSpPr/>
          <p:nvPr/>
        </p:nvSpPr>
        <p:spPr>
          <a:xfrm>
            <a:off x="214292" y="5231958"/>
            <a:ext cx="6500858" cy="863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b="1" dirty="0"/>
              <a:t>Performances</a:t>
            </a:r>
          </a:p>
        </p:txBody>
      </p:sp>
      <p:sp>
        <p:nvSpPr>
          <p:cNvPr id="12" name="Ellipse 11"/>
          <p:cNvSpPr/>
          <p:nvPr/>
        </p:nvSpPr>
        <p:spPr>
          <a:xfrm>
            <a:off x="4714861" y="3517458"/>
            <a:ext cx="2071687" cy="72072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b="1" dirty="0"/>
              <a:t>Mêlée</a:t>
            </a:r>
          </a:p>
        </p:txBody>
      </p:sp>
      <p:sp>
        <p:nvSpPr>
          <p:cNvPr id="13" name="Flèche vers le bas 12"/>
          <p:cNvSpPr/>
          <p:nvPr/>
        </p:nvSpPr>
        <p:spPr>
          <a:xfrm>
            <a:off x="1000094" y="2452246"/>
            <a:ext cx="571500" cy="1071562"/>
          </a:xfrm>
          <a:prstGeom prst="downArrow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4" name="Flèche vers le bas 13"/>
          <p:cNvSpPr/>
          <p:nvPr/>
        </p:nvSpPr>
        <p:spPr>
          <a:xfrm>
            <a:off x="3286103" y="2523683"/>
            <a:ext cx="571500" cy="1000125"/>
          </a:xfrm>
          <a:prstGeom prst="downArrow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5" name="Flèche vers le bas 14"/>
          <p:cNvSpPr/>
          <p:nvPr/>
        </p:nvSpPr>
        <p:spPr>
          <a:xfrm>
            <a:off x="5429236" y="2452246"/>
            <a:ext cx="571500" cy="1071562"/>
          </a:xfrm>
          <a:prstGeom prst="downArrow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6" name="Flèche vers le bas 15"/>
          <p:cNvSpPr/>
          <p:nvPr/>
        </p:nvSpPr>
        <p:spPr>
          <a:xfrm>
            <a:off x="1000094" y="4238183"/>
            <a:ext cx="571500" cy="1071563"/>
          </a:xfrm>
          <a:prstGeom prst="downArrow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7" name="Flèche vers le bas 16"/>
          <p:cNvSpPr/>
          <p:nvPr/>
        </p:nvSpPr>
        <p:spPr>
          <a:xfrm>
            <a:off x="3286103" y="4238183"/>
            <a:ext cx="571500" cy="1000125"/>
          </a:xfrm>
          <a:prstGeom prst="downArrow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8" name="Flèche vers le bas 17"/>
          <p:cNvSpPr/>
          <p:nvPr/>
        </p:nvSpPr>
        <p:spPr>
          <a:xfrm>
            <a:off x="5429236" y="4238183"/>
            <a:ext cx="571500" cy="1071563"/>
          </a:xfrm>
          <a:prstGeom prst="downArrow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9" name="Accolade fermante 18"/>
          <p:cNvSpPr/>
          <p:nvPr/>
        </p:nvSpPr>
        <p:spPr>
          <a:xfrm>
            <a:off x="6572264" y="1666420"/>
            <a:ext cx="714380" cy="4429156"/>
          </a:xfrm>
          <a:prstGeom prst="rightBrace">
            <a:avLst/>
          </a:prstGeom>
          <a:ln w="762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Ellipse 19"/>
          <p:cNvSpPr/>
          <p:nvPr/>
        </p:nvSpPr>
        <p:spPr>
          <a:xfrm>
            <a:off x="7358082" y="1237792"/>
            <a:ext cx="1500198" cy="5143536"/>
          </a:xfrm>
          <a:prstGeom prst="ellipse">
            <a:avLst/>
          </a:prstGeom>
          <a:solidFill>
            <a:srgbClr val="99FF66"/>
          </a:solidFill>
          <a:ln>
            <a:solidFill>
              <a:srgbClr val="FF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2400" b="1" dirty="0" smtClean="0">
                <a:ln w="50800"/>
                <a:solidFill>
                  <a:schemeClr val="accent1"/>
                </a:solidFill>
                <a:latin typeface="+mj-lt"/>
              </a:rPr>
              <a:t>ACADEMIE</a:t>
            </a:r>
            <a:r>
              <a:rPr lang="fr-FR" sz="2000" b="1" dirty="0" smtClean="0">
                <a:ln w="50800"/>
                <a:solidFill>
                  <a:schemeClr val="accent1"/>
                </a:solidFill>
                <a:latin typeface="+mj-lt"/>
              </a:rPr>
              <a:t> des </a:t>
            </a:r>
            <a:r>
              <a:rPr lang="fr-FR" sz="2400" b="1" dirty="0" smtClean="0">
                <a:ln w="50800"/>
                <a:solidFill>
                  <a:schemeClr val="accent1"/>
                </a:solidFill>
                <a:latin typeface="+mj-lt"/>
              </a:rPr>
              <a:t>1</a:t>
            </a:r>
            <a:r>
              <a:rPr lang="fr-FR" sz="2000" b="1" dirty="0" smtClean="0">
                <a:ln w="50800"/>
                <a:solidFill>
                  <a:schemeClr val="accent1"/>
                </a:solidFill>
                <a:latin typeface="+mj-lt"/>
              </a:rPr>
              <a:t>ères</a:t>
            </a:r>
          </a:p>
          <a:p>
            <a:pPr algn="ctr"/>
            <a:r>
              <a:rPr lang="fr-FR" sz="2000" b="1" dirty="0" smtClean="0">
                <a:ln w="50800"/>
                <a:solidFill>
                  <a:schemeClr val="accent1"/>
                </a:solidFill>
                <a:latin typeface="+mj-lt"/>
              </a:rPr>
              <a:t> </a:t>
            </a:r>
            <a:r>
              <a:rPr lang="fr-FR" sz="2400" b="1" dirty="0" smtClean="0">
                <a:ln w="50800"/>
                <a:solidFill>
                  <a:schemeClr val="accent1"/>
                </a:solidFill>
                <a:latin typeface="+mj-lt"/>
              </a:rPr>
              <a:t>LIGNES</a:t>
            </a:r>
            <a:endParaRPr lang="fr-FR" sz="2400" b="1" dirty="0">
              <a:ln w="50800"/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1" name="Image 6" descr="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1452106"/>
            <a:ext cx="500049" cy="55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Espace réservé de la date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  <p:bldP spid="12" grpId="0" animBg="1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404664"/>
            <a:ext cx="7756922" cy="792088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b="1" u="sng" dirty="0" smtClean="0"/>
              <a:t>Vidéos Entrainements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b="1" u="sng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23" name="Espace réservé de la date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971600" y="1268760"/>
            <a:ext cx="2448272" cy="12003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b="1" dirty="0" smtClean="0">
                <a:solidFill>
                  <a:schemeClr val="bg1"/>
                </a:solidFill>
                <a:hlinkClick r:id="rId2" action="ppaction://hlinkfile"/>
              </a:rPr>
              <a:t>VIDEO ENTRAINEMENT 1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7" name="ZoneTexte 6">
            <a:hlinkClick r:id="rId3" action="ppaction://hlinkfile"/>
          </p:cNvPr>
          <p:cNvSpPr txBox="1"/>
          <p:nvPr/>
        </p:nvSpPr>
        <p:spPr>
          <a:xfrm>
            <a:off x="971600" y="2708920"/>
            <a:ext cx="2448272" cy="12003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b="1" dirty="0" smtClean="0">
                <a:solidFill>
                  <a:schemeClr val="bg1"/>
                </a:solidFill>
                <a:hlinkClick r:id="rId3" action="ppaction://hlinkfile"/>
              </a:rPr>
              <a:t>VIDEO ENTRAINEMENT 2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8" name="ZoneTexte 7">
            <a:hlinkClick r:id="rId3" action="ppaction://hlinkfile"/>
          </p:cNvPr>
          <p:cNvSpPr txBox="1"/>
          <p:nvPr/>
        </p:nvSpPr>
        <p:spPr>
          <a:xfrm>
            <a:off x="971600" y="4149080"/>
            <a:ext cx="2448272" cy="12003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b="1" dirty="0" smtClean="0">
                <a:solidFill>
                  <a:schemeClr val="bg1"/>
                </a:solidFill>
                <a:hlinkClick r:id="rId4" action="ppaction://hlinkfile"/>
              </a:rPr>
              <a:t>VIDEO ENTRAINEMENT 3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/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0"/>
            <a:ext cx="8229600" cy="72008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u="sng" dirty="0" smtClean="0"/>
              <a:t>Liaisons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908720"/>
            <a:ext cx="8363272" cy="4752528"/>
          </a:xfrm>
        </p:spPr>
        <p:txBody>
          <a:bodyPr>
            <a:normAutofit/>
          </a:bodyPr>
          <a:lstStyle/>
          <a:p>
            <a:pPr marL="273050" lvl="2" indent="-273050" eaLnBrk="1" hangingPunct="1">
              <a:lnSpc>
                <a:spcPct val="90000"/>
              </a:lnSpc>
              <a:buClr>
                <a:srgbClr val="FFFF00"/>
              </a:buClr>
              <a:buSzPct val="95000"/>
            </a:pPr>
            <a:r>
              <a:rPr lang="fr-FR" sz="3200" b="1" dirty="0" smtClean="0">
                <a:solidFill>
                  <a:schemeClr val="tx2"/>
                </a:solidFill>
              </a:rPr>
              <a:t>Liaisons avec partenaires</a:t>
            </a: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Liaisons fortes: notion de bloc (serrage des bras et verrouillage)</a:t>
            </a: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Liaisons souples: pour agir et réagir pendant la poussée (mobilité individuelle) </a:t>
            </a:r>
          </a:p>
          <a:p>
            <a:pPr marL="273050" lvl="2" indent="-273050" eaLnBrk="1" hangingPunct="1">
              <a:lnSpc>
                <a:spcPct val="90000"/>
              </a:lnSpc>
              <a:buClr>
                <a:srgbClr val="FFFF00"/>
              </a:buClr>
              <a:buSzPct val="95000"/>
            </a:pPr>
            <a:r>
              <a:rPr lang="fr-FR" sz="3200" b="1" dirty="0" smtClean="0">
                <a:solidFill>
                  <a:schemeClr val="tx2"/>
                </a:solidFill>
              </a:rPr>
              <a:t>Liaisons avec adversaires</a:t>
            </a: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fr-FR" sz="2800" b="1" dirty="0" smtClean="0">
                <a:solidFill>
                  <a:schemeClr val="tx2"/>
                </a:solidFill>
              </a:rPr>
              <a:t>Pilier Gauche : </a:t>
            </a:r>
            <a:r>
              <a:rPr lang="fr-FR" sz="2800" dirty="0" smtClean="0">
                <a:solidFill>
                  <a:schemeClr val="tx2"/>
                </a:solidFill>
              </a:rPr>
              <a:t>Liaison par-dessous, Tête libre</a:t>
            </a: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fr-FR" sz="2800" b="1" dirty="0" smtClean="0">
                <a:solidFill>
                  <a:schemeClr val="tx2"/>
                </a:solidFill>
              </a:rPr>
              <a:t>Pilier Droit : </a:t>
            </a:r>
            <a:r>
              <a:rPr lang="fr-FR" sz="2800" dirty="0" smtClean="0">
                <a:solidFill>
                  <a:schemeClr val="tx2"/>
                </a:solidFill>
              </a:rPr>
              <a:t>Liaison par-dessus, Tête prise </a:t>
            </a: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S’engager loin sous la poitrine de l’adversaire</a:t>
            </a: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Relever la tête</a:t>
            </a:r>
            <a:endParaRPr lang="fr-FR" sz="2800" b="1" dirty="0" smtClean="0">
              <a:solidFill>
                <a:schemeClr val="tx2"/>
              </a:solidFill>
            </a:endParaRP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SzPct val="80000"/>
              <a:buNone/>
            </a:pPr>
            <a:endParaRPr lang="fr-FR" sz="2800" dirty="0" smtClean="0">
              <a:solidFill>
                <a:schemeClr val="accent1"/>
              </a:solidFill>
            </a:endParaRP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endParaRPr lang="fr-FR" sz="2800" b="1" dirty="0" smtClean="0">
              <a:solidFill>
                <a:schemeClr val="accent1"/>
              </a:solidFill>
            </a:endParaRP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endParaRPr lang="fr-FR" sz="2800" dirty="0" smtClean="0">
              <a:solidFill>
                <a:schemeClr val="accent1"/>
              </a:solidFill>
            </a:endParaRPr>
          </a:p>
          <a:p>
            <a:pPr marL="273050" lvl="2" indent="-273050" eaLnBrk="1" hangingPunct="1">
              <a:lnSpc>
                <a:spcPct val="90000"/>
              </a:lnSpc>
              <a:buClr>
                <a:srgbClr val="FFFF00"/>
              </a:buClr>
              <a:buSzPct val="95000"/>
              <a:buNone/>
            </a:pPr>
            <a:endParaRPr lang="fr-FR" sz="3200" b="1" dirty="0" smtClean="0">
              <a:solidFill>
                <a:schemeClr val="accent1"/>
              </a:solidFill>
              <a:latin typeface="+mj-lt"/>
            </a:endParaRPr>
          </a:p>
          <a:p>
            <a:pPr marL="273050" lvl="2" indent="-273050" eaLnBrk="1" hangingPunct="1">
              <a:lnSpc>
                <a:spcPct val="90000"/>
              </a:lnSpc>
              <a:buClr>
                <a:srgbClr val="FFFF00"/>
              </a:buClr>
              <a:buSzPct val="95000"/>
            </a:pPr>
            <a:endParaRPr lang="fr-FR" sz="3200" b="1" dirty="0" smtClean="0">
              <a:solidFill>
                <a:schemeClr val="accent1"/>
              </a:solidFill>
              <a:latin typeface="+mj-lt"/>
            </a:endParaRPr>
          </a:p>
          <a:p>
            <a:pPr marL="273050" lvl="2" indent="-273050" eaLnBrk="1" hangingPunct="1">
              <a:lnSpc>
                <a:spcPct val="90000"/>
              </a:lnSpc>
              <a:buClr>
                <a:srgbClr val="FFFF00"/>
              </a:buClr>
              <a:buSzPct val="95000"/>
            </a:pPr>
            <a:endParaRPr lang="fr-FR" sz="3200" b="1" dirty="0" smtClean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0"/>
            <a:ext cx="8229600" cy="72008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r-FR" sz="4500" b="1" u="sng" dirty="0" smtClean="0"/>
              <a:t>Liaisons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0364" y="908720"/>
            <a:ext cx="8363272" cy="5256584"/>
          </a:xfrm>
        </p:spPr>
        <p:txBody>
          <a:bodyPr>
            <a:normAutofit/>
          </a:bodyPr>
          <a:lstStyle/>
          <a:p>
            <a:pPr marL="273050" lvl="2" indent="-273050">
              <a:lnSpc>
                <a:spcPct val="90000"/>
              </a:lnSpc>
              <a:buClr>
                <a:srgbClr val="FFFF00"/>
              </a:buClr>
              <a:buSzPct val="95000"/>
            </a:pPr>
            <a:r>
              <a:rPr lang="fr-FR" sz="3200" b="1" dirty="0" smtClean="0">
                <a:solidFill>
                  <a:schemeClr val="tx2"/>
                </a:solidFill>
              </a:rPr>
              <a:t>Liaisons entre partenaires (voir vidéo simulateur)</a:t>
            </a:r>
          </a:p>
          <a:p>
            <a:pPr lvl="2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Pilier Gauche : Se lie au talonneur</a:t>
            </a:r>
          </a:p>
          <a:p>
            <a:pPr lvl="2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Pilier Droit : Se lie au talonneur (en 1er)</a:t>
            </a:r>
          </a:p>
          <a:p>
            <a:pPr lvl="2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Talonneur : Se lie aux piliers (par-dessus)</a:t>
            </a:r>
          </a:p>
          <a:p>
            <a:pPr lvl="2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2ème Ligne : Se lie à l’autre 2ème ligne et à son pilier </a:t>
            </a:r>
          </a:p>
          <a:p>
            <a:pPr lvl="2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3ème Ligne aile : Se lie au 2ème ligne et éventuellement à son pilier</a:t>
            </a:r>
          </a:p>
          <a:p>
            <a:pPr lvl="2">
              <a:lnSpc>
                <a:spcPct val="90000"/>
              </a:lnSpc>
              <a:buClr>
                <a:srgbClr val="FF0000"/>
              </a:buClr>
              <a:buSzPct val="8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3ème Ligne centre : Se lie aux 2ème lignes</a:t>
            </a:r>
          </a:p>
          <a:p>
            <a:pPr marL="273050" lvl="2" indent="-273050" eaLnBrk="1" hangingPunct="1">
              <a:lnSpc>
                <a:spcPct val="90000"/>
              </a:lnSpc>
              <a:buClr>
                <a:srgbClr val="FFFF00"/>
              </a:buClr>
              <a:buSzPct val="95000"/>
              <a:buNone/>
            </a:pPr>
            <a:endParaRPr lang="fr-FR" sz="3200" b="1" dirty="0" smtClean="0">
              <a:solidFill>
                <a:schemeClr val="accent1"/>
              </a:solidFill>
              <a:latin typeface="+mj-lt"/>
            </a:endParaRPr>
          </a:p>
          <a:p>
            <a:pPr marL="273050" lvl="2" indent="-273050" eaLnBrk="1" hangingPunct="1">
              <a:lnSpc>
                <a:spcPct val="90000"/>
              </a:lnSpc>
              <a:buClr>
                <a:srgbClr val="FFFF00"/>
              </a:buClr>
              <a:buSzPct val="95000"/>
            </a:pPr>
            <a:endParaRPr lang="fr-FR" sz="3200" b="1" dirty="0" smtClean="0">
              <a:solidFill>
                <a:schemeClr val="accent1"/>
              </a:solidFill>
              <a:latin typeface="+mj-lt"/>
            </a:endParaRPr>
          </a:p>
          <a:p>
            <a:pPr marL="273050" lvl="2" indent="-273050" eaLnBrk="1" hangingPunct="1">
              <a:lnSpc>
                <a:spcPct val="90000"/>
              </a:lnSpc>
              <a:buClr>
                <a:srgbClr val="FFFF00"/>
              </a:buClr>
              <a:buSzPct val="95000"/>
            </a:pPr>
            <a:endParaRPr lang="fr-FR" sz="3200" b="1" dirty="0" smtClean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3568" y="260648"/>
            <a:ext cx="8229600" cy="764704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  <a:defRPr/>
            </a:pPr>
            <a:r>
              <a:rPr lang="fr-FR" sz="5600" b="1" u="sng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 Simulateur</a:t>
            </a:r>
            <a:r>
              <a:rPr lang="fr-FR" sz="3200" dirty="0">
                <a:solidFill>
                  <a:schemeClr val="tx2"/>
                </a:solidFill>
              </a:rPr>
              <a:t/>
            </a:r>
            <a:br>
              <a:rPr lang="fr-FR" sz="3200" dirty="0">
                <a:solidFill>
                  <a:schemeClr val="tx2"/>
                </a:solidFill>
              </a:rPr>
            </a:br>
            <a:endParaRPr lang="fr-FR" b="1" u="sng" dirty="0" smtClean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142985"/>
            <a:ext cx="8229600" cy="5181616"/>
          </a:xfrm>
        </p:spPr>
        <p:txBody>
          <a:bodyPr/>
          <a:lstStyle/>
          <a:p>
            <a:pPr marL="273050" lvl="2" indent="-273050" eaLnBrk="1" hangingPunct="1">
              <a:lnSpc>
                <a:spcPct val="90000"/>
              </a:lnSpc>
              <a:buClr>
                <a:srgbClr val="FFFF00"/>
              </a:buClr>
              <a:buSzPct val="95000"/>
              <a:buNone/>
            </a:pPr>
            <a:endParaRPr lang="fr-FR" sz="32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endParaRPr lang="fr-FR" sz="2200" dirty="0" smtClean="0">
              <a:solidFill>
                <a:schemeClr val="tx2"/>
              </a:solidFill>
            </a:endParaRPr>
          </a:p>
          <a:p>
            <a:pPr marL="273050" lvl="2" indent="-273050" eaLnBrk="1" hangingPunct="1">
              <a:lnSpc>
                <a:spcPct val="90000"/>
              </a:lnSpc>
              <a:buClr>
                <a:srgbClr val="FFFF00"/>
              </a:buClr>
              <a:buSzPct val="95000"/>
              <a:buNone/>
            </a:pPr>
            <a:endParaRPr lang="fr-FR" sz="3200" dirty="0" smtClean="0">
              <a:solidFill>
                <a:schemeClr val="tx2"/>
              </a:solidFill>
            </a:endParaRP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SzPct val="80000"/>
              <a:buNone/>
            </a:pPr>
            <a:endParaRPr lang="fr-FR" sz="2000" dirty="0" smtClean="0">
              <a:solidFill>
                <a:schemeClr val="tx2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8" name="ZoneTexte 7">
            <a:hlinkClick r:id="rId2" action="ppaction://hlinkfile"/>
          </p:cNvPr>
          <p:cNvSpPr txBox="1"/>
          <p:nvPr/>
        </p:nvSpPr>
        <p:spPr>
          <a:xfrm>
            <a:off x="971600" y="2060848"/>
            <a:ext cx="2808312" cy="86177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sz="2000" b="1" dirty="0" smtClean="0">
                <a:solidFill>
                  <a:schemeClr val="tx1"/>
                </a:solidFill>
                <a:hlinkClick r:id="rId2" action="ppaction://hlinkfile"/>
              </a:rPr>
              <a:t>VIDEO SIMULATEUR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  <p:pic>
        <p:nvPicPr>
          <p:cNvPr id="10" name="Image 9" descr="Sans titre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6126" y="3356992"/>
            <a:ext cx="5206314" cy="3135622"/>
          </a:xfrm>
          <a:prstGeom prst="rect">
            <a:avLst/>
          </a:prstGeom>
        </p:spPr>
      </p:pic>
      <p:pic>
        <p:nvPicPr>
          <p:cNvPr id="11" name="Image 10" descr="Copie de Image2 d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857232"/>
            <a:ext cx="3750906" cy="2202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2938" y="0"/>
            <a:ext cx="8229600" cy="8367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r-FR" sz="5400" b="1" dirty="0" smtClean="0"/>
              <a:t>Bilan expérimentations</a:t>
            </a:r>
            <a:endParaRPr lang="fr-FR" b="1" u="sng" dirty="0" smtClean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908720"/>
            <a:ext cx="8219256" cy="5472607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2000" dirty="0" smtClean="0">
                <a:solidFill>
                  <a:schemeClr val="tx2"/>
                </a:solidFill>
              </a:rPr>
              <a:t>A l’impact, un joueur de haut niveau en 1ère ligne supporte une force  supérieure à 1 tonne (800Kg pour un joueur non expérimenté).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2000" dirty="0" smtClean="0">
                <a:solidFill>
                  <a:schemeClr val="tx2"/>
                </a:solidFill>
              </a:rPr>
              <a:t>Après l’impact on se rend compte que le joueur se met en vibration et que pendant ce temps il ne peut pas prendre sa place.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2000" dirty="0" smtClean="0">
                <a:solidFill>
                  <a:schemeClr val="tx2"/>
                </a:solidFill>
              </a:rPr>
              <a:t>Pour un joueur de haut niveau, les vibrations durent moins longtemps qu’un joueur  non expérimenté.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2000" dirty="0" smtClean="0">
                <a:solidFill>
                  <a:schemeClr val="tx2"/>
                </a:solidFill>
              </a:rPr>
              <a:t>Le gainage permet de vibrer moins longtemps.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2000" dirty="0" smtClean="0">
                <a:solidFill>
                  <a:schemeClr val="tx2"/>
                </a:solidFill>
              </a:rPr>
              <a:t>La 3ème ligne met le maximum de force après l’impact. Le pilier est en train de vibrer et n’a aucune protection.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2000" dirty="0" smtClean="0">
                <a:solidFill>
                  <a:schemeClr val="tx2"/>
                </a:solidFill>
              </a:rPr>
              <a:t>On se rend compte que ce n’est pas l’impact qui transmet la force mais le gainage dynamique.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2000" dirty="0" smtClean="0">
                <a:solidFill>
                  <a:schemeClr val="tx2"/>
                </a:solidFill>
              </a:rPr>
              <a:t>L’impact ne sert juste qu’à déstabiliser l’adversaire et prendre la place.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2000" dirty="0" smtClean="0">
                <a:solidFill>
                  <a:schemeClr val="tx2"/>
                </a:solidFill>
              </a:rPr>
              <a:t>On constate qu’à l’impact, il y a une force de plus de 200kg verticale vers le bas.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260648"/>
            <a:ext cx="8229600" cy="764704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  <a:defRPr/>
            </a:pPr>
            <a:r>
              <a:rPr lang="fr-FR" sz="54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Les actions de la Fédération</a:t>
            </a:r>
            <a:r>
              <a:rPr lang="fr-FR" sz="3200" dirty="0">
                <a:solidFill>
                  <a:schemeClr val="tx2"/>
                </a:solidFill>
              </a:rPr>
              <a:t/>
            </a:r>
            <a:br>
              <a:rPr lang="fr-FR" sz="3200" dirty="0">
                <a:solidFill>
                  <a:schemeClr val="tx2"/>
                </a:solidFill>
              </a:rPr>
            </a:br>
            <a:endParaRPr lang="fr-FR" b="1" u="sng" dirty="0" smtClean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836713"/>
            <a:ext cx="8507288" cy="5544615"/>
          </a:xfrm>
        </p:spPr>
        <p:txBody>
          <a:bodyPr>
            <a:normAutofit/>
          </a:bodyPr>
          <a:lstStyle/>
          <a:p>
            <a:pPr lvl="1"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Licence assortie d’une non contre indication spécifique à jouer en 1</a:t>
            </a:r>
            <a:r>
              <a:rPr lang="fr-FR" sz="2800" baseline="30000" dirty="0" smtClean="0">
                <a:solidFill>
                  <a:schemeClr val="tx2"/>
                </a:solidFill>
              </a:rPr>
              <a:t>ère</a:t>
            </a:r>
            <a:r>
              <a:rPr lang="fr-FR" sz="2800" dirty="0" smtClean="0">
                <a:solidFill>
                  <a:schemeClr val="tx2"/>
                </a:solidFill>
              </a:rPr>
              <a:t> ligne,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Mise en place des catégories A, B, C, et D,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Création de l’Académie des 1ères lignes,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Journée Sécurité obligatoire pour les éducateurs,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Mise en place du Protocole et du passeport du joueur de devant pour les M15,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Distribution d’un Baby-Scrum à chaque comité,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/>
                </a:solidFill>
              </a:rPr>
              <a:t>Dotation à chaque club d’un sac pour le programme de renforcement musculaire destiné au joueur de Rugby amateur.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2938" y="0"/>
            <a:ext cx="8229600" cy="14287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u="sng" dirty="0" smtClean="0"/>
              <a:t>Les Catégories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b="1" u="sng" dirty="0" smtClean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435280" cy="42748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170584"/>
                <a:gridCol w="2808312"/>
                <a:gridCol w="3456384"/>
              </a:tblGrid>
              <a:tr h="70718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kern="1200" dirty="0" smtClean="0"/>
                        <a:t>Catégorie 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kern="1200" dirty="0" smtClean="0"/>
                        <a:t> (Règles IRB)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kern="1200" dirty="0" smtClean="0"/>
                        <a:t>Catégorie B </a:t>
                      </a:r>
                    </a:p>
                    <a:p>
                      <a:pPr algn="ctr"/>
                      <a:r>
                        <a:rPr kumimoji="0" lang="fr-FR" sz="1800" kern="1200" dirty="0" smtClean="0"/>
                        <a:t>(Règles IRB moins de 19 ans)</a:t>
                      </a:r>
                      <a:endParaRPr lang="fr-FR" i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6807"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dirty="0" smtClean="0"/>
                        <a:t>Niveau </a:t>
                      </a:r>
                      <a:endParaRPr lang="fr-FR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1ère et 2ème Div  pros, 1ère Div fédérale, Espoirs, Reichel A, 1ère Div féminine, Coupe de la Fédération, Nationale B.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Alamercery, Balandrade, Crabos, Reichel B et Inter-secteurs – 18 ans.</a:t>
                      </a:r>
                    </a:p>
                    <a:p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dirty="0" smtClean="0"/>
                        <a:t>Forme de jeu </a:t>
                      </a:r>
                      <a:endParaRPr lang="fr-FR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kern="1200" dirty="0" smtClean="0"/>
                        <a:t>A XV</a:t>
                      </a:r>
                      <a:endParaRPr lang="fr-FR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kern="1200" dirty="0" smtClean="0"/>
                        <a:t>A XV</a:t>
                      </a:r>
                      <a:endParaRPr lang="fr-FR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0"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dirty="0" smtClean="0"/>
                        <a:t>Poussée</a:t>
                      </a:r>
                      <a:endParaRPr lang="fr-FR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kern="1200" dirty="0" smtClean="0"/>
                        <a:t>Illimitée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kern="1200" dirty="0" smtClean="0"/>
                        <a:t>Jusqu’à 1,50 mètre maximum 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185"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dirty="0" smtClean="0"/>
                        <a:t>Commandements </a:t>
                      </a:r>
                      <a:endParaRPr lang="fr-FR" sz="18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kumimoji="0" lang="fr-FR" sz="1800" kern="1200" dirty="0" smtClean="0"/>
                        <a:t>Flexion </a:t>
                      </a:r>
                    </a:p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kumimoji="0" lang="fr-FR" sz="1800" kern="1200" dirty="0" smtClean="0"/>
                        <a:t>Touchez</a:t>
                      </a:r>
                    </a:p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kumimoji="0" lang="fr-FR" sz="1800" kern="1200" dirty="0" smtClean="0"/>
                        <a:t>Jeu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kumimoji="0" lang="fr-FR" sz="1800" kern="1200" dirty="0" smtClean="0"/>
                        <a:t>Flexion </a:t>
                      </a:r>
                    </a:p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kumimoji="0" lang="fr-FR" sz="1800" kern="1200" dirty="0" smtClean="0"/>
                        <a:t>Touchez</a:t>
                      </a:r>
                    </a:p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kumimoji="0" lang="fr-FR" sz="1800" kern="1200" dirty="0" smtClean="0"/>
                        <a:t>Jeu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2938" y="0"/>
            <a:ext cx="8229600" cy="14287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u="sng" dirty="0" smtClean="0"/>
              <a:t>Les Catégories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b="1" u="sng" dirty="0" smtClean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395536" y="848112"/>
          <a:ext cx="8435280" cy="552835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170584"/>
                <a:gridCol w="3302024"/>
                <a:gridCol w="2962672"/>
              </a:tblGrid>
              <a:tr h="70718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Catégorie C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(Règles spécifiques F.F.R)</a:t>
                      </a:r>
                      <a:endParaRPr lang="fr-FR" i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Catégorie D </a:t>
                      </a:r>
                      <a:r>
                        <a:rPr kumimoji="0" lang="fr-FR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(Règles spécifiques F.F.R)</a:t>
                      </a:r>
                      <a:endParaRPr lang="fr-FR" i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6807"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dirty="0" smtClean="0"/>
                        <a:t>Niveau </a:t>
                      </a:r>
                      <a:endParaRPr lang="fr-FR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2ème et 3ème Div Fédérale, Fédérale B - Excellence B, Séries Territoriales, Réserves Séries territoriales, Phliponeau (– de 19 ans), Fédérale 2 Féminine, Taddeï (- 16, - 17, - 18, - 19), Teulière (– de 17 ans)</a:t>
                      </a:r>
                      <a:endParaRPr kumimoji="0" lang="fr-FR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Phase finale Réserves de séries Territoriales, Excellence B, Danet (– de 19 ans), Fédérale 3 Féminine, Cadets territoriaux (– de 17 ans)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dirty="0" smtClean="0"/>
                        <a:t>Forme de jeu </a:t>
                      </a:r>
                      <a:endParaRPr lang="fr-FR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kern="1200" dirty="0" smtClean="0"/>
                        <a:t>A XV</a:t>
                      </a:r>
                      <a:endParaRPr lang="fr-FR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kern="1200" dirty="0" smtClean="0"/>
                        <a:t>A XII</a:t>
                      </a:r>
                      <a:endParaRPr lang="fr-FR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0"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dirty="0" smtClean="0"/>
                        <a:t>Poussée</a:t>
                      </a:r>
                      <a:endParaRPr lang="fr-FR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Engagement en mêlée sans impact. </a:t>
                      </a:r>
                    </a:p>
                    <a:p>
                      <a:pPr algn="l"/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Poussée jusqu’au talonnage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Engagement en mêlée sans impact. </a:t>
                      </a:r>
                    </a:p>
                    <a:p>
                      <a:pPr algn="l"/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Poussée jusqu’au talonnage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185"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dirty="0" smtClean="0"/>
                        <a:t>Commandements </a:t>
                      </a:r>
                      <a:endParaRPr lang="fr-FR" sz="18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kumimoji="0" lang="fr-FR" sz="1800" kern="1200" dirty="0" smtClean="0"/>
                        <a:t>Flexion </a:t>
                      </a:r>
                    </a:p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kumimoji="0" lang="fr-FR" sz="1800" kern="1200" dirty="0" smtClean="0"/>
                        <a:t>Placement</a:t>
                      </a:r>
                    </a:p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kumimoji="0" lang="fr-FR" sz="1800" kern="1200" dirty="0" smtClean="0"/>
                        <a:t>Stop</a:t>
                      </a:r>
                    </a:p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kumimoji="0" lang="fr-FR" sz="1800" kern="1200" dirty="0" smtClean="0"/>
                        <a:t>Prêt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kumimoji="0" lang="fr-FR" sz="1800" kern="1200" dirty="0" smtClean="0"/>
                        <a:t>Flexion </a:t>
                      </a:r>
                    </a:p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kumimoji="0" lang="fr-FR" sz="1800" kern="1200" dirty="0" smtClean="0"/>
                        <a:t>Placement</a:t>
                      </a:r>
                    </a:p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kumimoji="0" lang="fr-FR" sz="1800" kern="1200" dirty="0" smtClean="0"/>
                        <a:t>Stop</a:t>
                      </a:r>
                    </a:p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kumimoji="0" lang="fr-FR" sz="1800" kern="1200" dirty="0" smtClean="0"/>
                        <a:t>Prêt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fr-FR" smtClean="0"/>
              <a:t>Séance mêlée Brevets Fédéraux 2013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Régis ROUSERE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2758</TotalTime>
  <Words>1276</Words>
  <Application>Microsoft Office PowerPoint</Application>
  <PresentationFormat>Affichage à l'écran (4:3)</PresentationFormat>
  <Paragraphs>273</Paragraphs>
  <Slides>23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Débit</vt:lpstr>
      <vt:lpstr>La Mêlée</vt:lpstr>
      <vt:lpstr>Diapositive 2</vt:lpstr>
      <vt:lpstr>Liaisons</vt:lpstr>
      <vt:lpstr>Liaisons</vt:lpstr>
      <vt:lpstr>Le Simulateur </vt:lpstr>
      <vt:lpstr>Bilan expérimentations</vt:lpstr>
      <vt:lpstr>Les actions de la Fédération </vt:lpstr>
      <vt:lpstr>Les Catégories </vt:lpstr>
      <vt:lpstr>Les Catégories </vt:lpstr>
      <vt:lpstr>Le baby scrum</vt:lpstr>
      <vt:lpstr>Le baby scrum</vt:lpstr>
      <vt:lpstr>ATTITUDES et POSTURES </vt:lpstr>
      <vt:lpstr>L’observable fondamental  La posture</vt:lpstr>
      <vt:lpstr>L’observable fondamental L’équilibre; source de mise en danger</vt:lpstr>
      <vt:lpstr>PROTOCOLE </vt:lpstr>
      <vt:lpstr>PROTOCOLE </vt:lpstr>
      <vt:lpstr>PROTOCOLE </vt:lpstr>
      <vt:lpstr>ATTITUDES et POSTURES </vt:lpstr>
      <vt:lpstr>ATTITUDES et POSTURES </vt:lpstr>
      <vt:lpstr>ATTITUDES et POSTURES </vt:lpstr>
      <vt:lpstr>ATTITUDES et POSTURES </vt:lpstr>
      <vt:lpstr>ATTITUDES et POSTURES </vt:lpstr>
      <vt:lpstr>Vidéos Entrainements </vt:lpstr>
    </vt:vector>
  </TitlesOfParts>
  <Company>GCG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Régis</dc:creator>
  <cp:lastModifiedBy>ROUSERE</cp:lastModifiedBy>
  <cp:revision>345</cp:revision>
  <dcterms:created xsi:type="dcterms:W3CDTF">2004-05-03T10:50:09Z</dcterms:created>
  <dcterms:modified xsi:type="dcterms:W3CDTF">2013-03-30T23:59:54Z</dcterms:modified>
</cp:coreProperties>
</file>