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0" name="Picture 456" descr="C:\Users\Tom\AppData\Local\Microsoft\Windows\Temporary Internet Files\Content.IE5\CVCJG8ZL\MPj043312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8" name="Titre 447"/>
          <p:cNvSpPr>
            <a:spLocks noGrp="1"/>
          </p:cNvSpPr>
          <p:nvPr>
            <p:ph type="ctrTitle"/>
          </p:nvPr>
        </p:nvSpPr>
        <p:spPr>
          <a:xfrm>
            <a:off x="342900" y="2132856"/>
            <a:ext cx="8458200" cy="1470025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>Gudule : La vie à reculons</a:t>
            </a:r>
            <a:endParaRPr lang="fr-FR" sz="6000" b="1" dirty="0"/>
          </a:p>
        </p:txBody>
      </p:sp>
      <p:sp>
        <p:nvSpPr>
          <p:cNvPr id="449" name="Sous-titre 44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Le SIDA et la séropositivité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Vie à Reculons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 smtClean="0"/>
              <a:t>La Vie à reculons </a:t>
            </a:r>
            <a:r>
              <a:rPr lang="fr-FR" dirty="0" smtClean="0"/>
              <a:t>a été publié en 1994.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2564904"/>
            <a:ext cx="2866816" cy="416433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64904"/>
            <a:ext cx="2983921" cy="418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(1)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u="sng" dirty="0" smtClean="0"/>
              <a:t>Qui est M. Giraudeau ? Quel est son surnom et pourquoi ? </a:t>
            </a:r>
          </a:p>
          <a:p>
            <a:endParaRPr lang="fr-FR" dirty="0"/>
          </a:p>
          <a:p>
            <a:r>
              <a:rPr lang="fr-FR" dirty="0" smtClean="0"/>
              <a:t>M. Giraudeau est le professeur principal de la 4è1 et le professeur de français et d’histoire. Son surnom est « subjonctif » car il donne toujours des verbes à conjuguer comme punition.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79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2. </a:t>
            </a:r>
            <a:r>
              <a:rPr lang="fr-FR" u="sng" dirty="0" smtClean="0"/>
              <a:t>Qui sont les Pieds Nickelés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Cédric, Sylvain et Mehdi : trois garçons qu’Elsa n’apprécie pas car ils se moquent de tout le monde.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3. </a:t>
            </a:r>
            <a:r>
              <a:rPr lang="fr-FR" u="sng" dirty="0" smtClean="0"/>
              <a:t>Quel est le surnom de Thomas et pourquoi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Son surnom est « Le Grand Bleu » à cause de ses yeux. </a:t>
            </a:r>
          </a:p>
        </p:txBody>
      </p:sp>
    </p:spTree>
    <p:extLst>
      <p:ext uri="{BB962C8B-B14F-4D97-AF65-F5344CB8AC3E}">
        <p14:creationId xmlns:p14="http://schemas.microsoft.com/office/powerpoint/2010/main" val="22334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u="sng" dirty="0" smtClean="0"/>
              <a:t>Pourquoi Elsa demande-t-elle à Mélanie de l’accompagner à la bibliothèque ? </a:t>
            </a:r>
          </a:p>
          <a:p>
            <a:pPr marL="0" indent="0">
              <a:buNone/>
            </a:pPr>
            <a:endParaRPr lang="fr-FR" u="sng" dirty="0" smtClean="0"/>
          </a:p>
          <a:p>
            <a:r>
              <a:rPr lang="fr-FR" dirty="0" smtClean="0"/>
              <a:t>Elsa a trop peur d’y aller seule et de traverser le territoire des « Zoulous ».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5. </a:t>
            </a:r>
            <a:r>
              <a:rPr lang="fr-FR" u="sng" dirty="0" smtClean="0"/>
              <a:t>Après le racket, que se passe-t-il pour Les Zoulous et pour Thomas ? </a:t>
            </a:r>
          </a:p>
          <a:p>
            <a:pPr marL="0" indent="0">
              <a:buNone/>
            </a:pPr>
            <a:endParaRPr lang="fr-FR" u="sng" dirty="0" smtClean="0"/>
          </a:p>
          <a:p>
            <a:r>
              <a:rPr lang="fr-FR" dirty="0" smtClean="0"/>
              <a:t>Les Zoulous sont punis mais pas Thomas.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8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6. </a:t>
            </a:r>
            <a:r>
              <a:rPr lang="fr-FR" u="sng" dirty="0" smtClean="0"/>
              <a:t>Quel événement se passe-t-il entre Thomas et Elsa et qui donne une piste au lecteur sur le fait qu’il soit malade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Thomas se fait griffer par un chat et Elsa veut lui faire un </a:t>
            </a:r>
            <a:r>
              <a:rPr lang="fr-FR" dirty="0" smtClean="0"/>
              <a:t>bisou </a:t>
            </a:r>
            <a:r>
              <a:rPr lang="fr-FR" dirty="0" smtClean="0"/>
              <a:t>sur sa blessure mais il la rejette brutalement.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60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7. </a:t>
            </a:r>
            <a:r>
              <a:rPr lang="fr-FR" u="sng" dirty="0" smtClean="0"/>
              <a:t>De quoi souffre Thomas ? Comment est-ce arrivé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Thomas est séropositif. Il a attrapé le VIH suite à une transfusion sanguine après un accident de la route.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1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8. </a:t>
            </a:r>
            <a:r>
              <a:rPr lang="fr-FR" u="sng" dirty="0" smtClean="0"/>
              <a:t>Quelle est la première réaction des parents d’Elsa lorsqu’ils apprennent le secret de Thomas ? Penses-tu qu’ils ont bien réagi et pourquoi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Ils demandent à Elsa de ne le considérer que comme un camarade de classe, rien de plus.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6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8918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9. </a:t>
            </a:r>
            <a:r>
              <a:rPr lang="fr-FR" u="sng" dirty="0" smtClean="0"/>
              <a:t>Les parents d’Elsa expliquent comment être contaminé par le SIDA mais ils se trompent. Qu’est-ce qui fait que l’on peut être contaminé ? </a:t>
            </a:r>
            <a:endParaRPr lang="fr-FR" u="sng" dirty="0"/>
          </a:p>
        </p:txBody>
      </p:sp>
      <p:sp>
        <p:nvSpPr>
          <p:cNvPr id="5" name="Rectangle 4"/>
          <p:cNvSpPr/>
          <p:nvPr/>
        </p:nvSpPr>
        <p:spPr>
          <a:xfrm>
            <a:off x="539552" y="3429002"/>
            <a:ext cx="3672408" cy="30243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u="sng" dirty="0" smtClean="0">
                <a:solidFill>
                  <a:schemeClr val="tx1"/>
                </a:solidFill>
              </a:rPr>
              <a:t>Ce qui permet d’être contaminé</a:t>
            </a:r>
          </a:p>
          <a:p>
            <a:pPr algn="ctr"/>
            <a:endParaRPr lang="fr-FR" sz="2000" u="sng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-les relations sexuelles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-l’allaitement maternel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-les seringues contaminées </a:t>
            </a:r>
            <a:r>
              <a:rPr lang="fr-FR" sz="1600" dirty="0" smtClean="0">
                <a:solidFill>
                  <a:schemeClr val="tx1"/>
                </a:solidFill>
              </a:rPr>
              <a:t>(drogués)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-le sperme, les sécrétions vaginales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-le sang s’il est abondamment échangé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3176" y="3429000"/>
            <a:ext cx="4073624" cy="30243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u="sng" dirty="0" smtClean="0">
                <a:solidFill>
                  <a:schemeClr val="tx1"/>
                </a:solidFill>
              </a:rPr>
              <a:t>Ce qui ne permet pas d’être contaminé</a:t>
            </a:r>
          </a:p>
          <a:p>
            <a:pPr algn="ctr"/>
            <a:endParaRPr lang="fr-FR" sz="2000" u="sng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-boire dans le même verre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-utiliser les mêmes couverts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-se parler tout </a:t>
            </a:r>
            <a:r>
              <a:rPr lang="fr-FR" dirty="0" smtClean="0">
                <a:solidFill>
                  <a:schemeClr val="tx1"/>
                </a:solidFill>
              </a:rPr>
              <a:t>près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-s’embrasser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-se toucher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-l’eau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2">
              <a:lumMod val="75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questions sur le livre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10. </a:t>
            </a:r>
            <a:r>
              <a:rPr lang="fr-FR" u="sng" dirty="0" smtClean="0"/>
              <a:t>Laurence parle de son frère et de sa relation avec son ami. Qu’apprend-on sur les relations amoureuses lorsqu’une personne a le SIDA et l’autre non ?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Ils peuvent vivre normalement s’ils prennent un minimum de précautions.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13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se protéger du SIDA </a:t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lors des relations sexuelles ?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seule façon de se protéger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b="1" dirty="0" smtClean="0"/>
              <a:t>LE PRESERVATIF</a:t>
            </a: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5093208" cy="289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56" descr="C:\Users\Tom\AppData\Local\Microsoft\Windows\Temporary Internet Files\Content.IE5\CVCJG8ZL\MPj043312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re 447"/>
          <p:cNvSpPr txBox="1">
            <a:spLocks/>
          </p:cNvSpPr>
          <p:nvPr/>
        </p:nvSpPr>
        <p:spPr>
          <a:xfrm>
            <a:off x="342900" y="2132856"/>
            <a:ext cx="84582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 smtClean="0"/>
              <a:t>PARTIE 1</a:t>
            </a:r>
          </a:p>
          <a:p>
            <a:r>
              <a:rPr lang="fr-FR" sz="5400" b="1" dirty="0" smtClean="0"/>
              <a:t>Quelques explications… 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42331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finir…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15121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Comment réagirais-tu si quelqu’un </a:t>
            </a:r>
            <a:br>
              <a:rPr lang="fr-FR" sz="4000" dirty="0" smtClean="0"/>
            </a:br>
            <a:r>
              <a:rPr lang="fr-FR" sz="4000" dirty="0" smtClean="0"/>
              <a:t>que tu connaissais avait le SIDA 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313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parler du Sida ? 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9666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Parce que le SIDA tue encore des milliers de gens. </a:t>
            </a:r>
          </a:p>
          <a:p>
            <a:endParaRPr lang="fr-FR" dirty="0" smtClean="0"/>
          </a:p>
          <a:p>
            <a:r>
              <a:rPr lang="fr-FR" dirty="0" smtClean="0"/>
              <a:t>Chaque jour dans le monde : 3000 personnes meurent du SIDA et 5700 sont contaminées (dont 1000 de – de 15 ans)</a:t>
            </a:r>
          </a:p>
          <a:p>
            <a:endParaRPr lang="fr-FR" dirty="0" smtClean="0"/>
          </a:p>
          <a:p>
            <a:r>
              <a:rPr lang="fr-FR" dirty="0" smtClean="0"/>
              <a:t>Chaque année environ 6 600 Français découvrent qu’ils sont séropositifs. </a:t>
            </a:r>
          </a:p>
          <a:p>
            <a:endParaRPr lang="fr-FR" dirty="0" smtClean="0"/>
          </a:p>
          <a:p>
            <a:r>
              <a:rPr lang="fr-FR" dirty="0" smtClean="0"/>
              <a:t>A l’école, on parle du SIDA pour que vous vous protégiez avant qu’il ne soit trop tard.</a:t>
            </a:r>
          </a:p>
          <a:p>
            <a:endParaRPr lang="fr-FR" dirty="0" smtClean="0"/>
          </a:p>
          <a:p>
            <a:r>
              <a:rPr lang="fr-FR" dirty="0" smtClean="0"/>
              <a:t>Le 1</a:t>
            </a:r>
            <a:r>
              <a:rPr lang="fr-FR" baseline="30000" dirty="0" smtClean="0"/>
              <a:t>er</a:t>
            </a:r>
            <a:r>
              <a:rPr lang="fr-FR" dirty="0" smtClean="0"/>
              <a:t> décembre : journée de lutte contre le SIDA (</a:t>
            </a:r>
            <a:r>
              <a:rPr lang="fr-FR" dirty="0" err="1" smtClean="0"/>
              <a:t>sidaction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615" y="5733256"/>
            <a:ext cx="668769" cy="99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Qu’est-ce que le SIDA ?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SIDA c’est le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fr-FR" dirty="0" smtClean="0"/>
              <a:t>YNDROME d’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fr-FR" dirty="0" smtClean="0"/>
              <a:t>MMUNO-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dirty="0" smtClean="0"/>
              <a:t>EFICIENCE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dirty="0" smtClean="0"/>
              <a:t>CQUISE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Syndrome</a:t>
            </a:r>
            <a:r>
              <a:rPr lang="fr-FR" dirty="0" smtClean="0"/>
              <a:t> = ensemble des signes d’une maladie. </a:t>
            </a:r>
          </a:p>
          <a:p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Immuno</a:t>
            </a:r>
            <a:r>
              <a:rPr lang="fr-FR" dirty="0" smtClean="0"/>
              <a:t> (immunité) = capacité de l’organisme à se défendre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Déficience</a:t>
            </a:r>
            <a:r>
              <a:rPr lang="fr-FR" dirty="0" smtClean="0"/>
              <a:t> = ne fonctionne pas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Acquise</a:t>
            </a:r>
            <a:r>
              <a:rPr lang="fr-FR" dirty="0" smtClean="0"/>
              <a:t> = non héréditaire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46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75000"/>
            </a:schemeClr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 est la différence entre </a:t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Avoir le Sida et Etre séropositif ? 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23528" y="2228701"/>
            <a:ext cx="4038600" cy="326896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ETRE SEROPOSITIF</a:t>
            </a:r>
          </a:p>
          <a:p>
            <a:pPr marL="0" indent="0" algn="ctr">
              <a:buNone/>
            </a:pPr>
            <a:endParaRPr lang="fr-FR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FR" dirty="0" smtClean="0"/>
              <a:t>La personne a le virus VIH mais n’a pas encore déclaré la maladie.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2229357"/>
            <a:ext cx="4038600" cy="3340968"/>
          </a:xfrm>
        </p:spPr>
        <p:txBody>
          <a:bodyPr/>
          <a:lstStyle/>
          <a:p>
            <a:pPr marL="0" indent="0" algn="ctr">
              <a:buNone/>
            </a:pPr>
            <a:endParaRPr lang="fr-FR" b="1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FR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AVOIR LE SIDA</a:t>
            </a:r>
          </a:p>
          <a:p>
            <a:pPr marL="0" indent="0" algn="ctr">
              <a:buNone/>
            </a:pPr>
            <a:endParaRPr lang="fr-FR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FR" dirty="0" smtClean="0"/>
              <a:t>La personne est atteinte de</a:t>
            </a:r>
            <a:r>
              <a:rPr lang="fr-FR" dirty="0"/>
              <a:t> </a:t>
            </a:r>
            <a:r>
              <a:rPr lang="fr-FR" dirty="0" smtClean="0"/>
              <a:t>la maladie.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symptômes du SIDA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Les défenses immunitaires (lymphocytes T4) baissent ce qui signifie que le malade peut attraper n’importe quelle maladie. 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Normalement ces « maladies opportunistes » ne sont pas dangereuses mais un malade du SIDA n’a rien pour les combattre, il peut donc en mourir. Ca peut être une grippe, la tuberculose, une pneumonie…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290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traitement ? 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Aujourd’hui, il n’existe aucun traitement pour SOIGNER la maladie (on ne peut pas guérir du SIDA).</a:t>
            </a:r>
          </a:p>
          <a:p>
            <a:endParaRPr lang="fr-FR" dirty="0" smtClean="0"/>
          </a:p>
          <a:p>
            <a:r>
              <a:rPr lang="fr-FR" dirty="0" smtClean="0"/>
              <a:t>Mais il existe des traitements très forts pour ralentir la maladie et pour vivre plus ou moins bien (il y a beaucoup d’effets secondaires).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94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6" descr="C:\Users\Tom\AppData\Local\Microsoft\Windows\Temporary Internet Files\Content.IE5\CVCJG8ZL\MPj043312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9612560" cy="7209420"/>
          </a:xfrm>
          <a:prstGeom prst="rect">
            <a:avLst/>
          </a:prstGeom>
          <a:noFill/>
        </p:spPr>
      </p:pic>
      <p:sp>
        <p:nvSpPr>
          <p:cNvPr id="9" name="Titre 447"/>
          <p:cNvSpPr txBox="1">
            <a:spLocks/>
          </p:cNvSpPr>
          <p:nvPr/>
        </p:nvSpPr>
        <p:spPr>
          <a:xfrm>
            <a:off x="342900" y="2132856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 smtClean="0"/>
              <a:t>PARTIE 2</a:t>
            </a:r>
          </a:p>
          <a:p>
            <a:r>
              <a:rPr lang="fr-FR" sz="6000" b="1" dirty="0" smtClean="0"/>
              <a:t>La Vie à Reculons 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797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Gudule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Gudule est une auteure de littérature jeunesse née en 1945 et décédée en 2015.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08920"/>
            <a:ext cx="2952328" cy="393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1FB8A4-878D-4233-8FB3-4BD1288BF9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santé - Anatomie globules</Template>
  <TotalTime>87</TotalTime>
  <Words>724</Words>
  <Application>Microsoft Office PowerPoint</Application>
  <PresentationFormat>Affichage à l'écran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Thème Office</vt:lpstr>
      <vt:lpstr>Gudule : La vie à reculons</vt:lpstr>
      <vt:lpstr>Présentation PowerPoint</vt:lpstr>
      <vt:lpstr>Pourquoi parler du Sida ? </vt:lpstr>
      <vt:lpstr>Qu’est-ce que le SIDA ?</vt:lpstr>
      <vt:lpstr>Quelle est la différence entre  Avoir le Sida et Etre séropositif ? </vt:lpstr>
      <vt:lpstr>Les symptômes du SIDA</vt:lpstr>
      <vt:lpstr>Un traitement ? </vt:lpstr>
      <vt:lpstr>Présentation PowerPoint</vt:lpstr>
      <vt:lpstr>Gudule</vt:lpstr>
      <vt:lpstr>La Vie à Reculons</vt:lpstr>
      <vt:lpstr>Quelques questions sur le livre (1)</vt:lpstr>
      <vt:lpstr>Quelques questions sur le livre (2)</vt:lpstr>
      <vt:lpstr>Quelques questions sur le livre (3)</vt:lpstr>
      <vt:lpstr>Quelques questions sur le livre (4)</vt:lpstr>
      <vt:lpstr>Quelques questions sur le livre (5)</vt:lpstr>
      <vt:lpstr>Quelques questions sur le livre (6)</vt:lpstr>
      <vt:lpstr>Quelques questions sur le livre (7)</vt:lpstr>
      <vt:lpstr>Quelques questions sur le livre (8)</vt:lpstr>
      <vt:lpstr>Comment se protéger du SIDA  lors des relations sexuelles ?</vt:lpstr>
      <vt:lpstr>Pour finir…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Gudule : La vie à reculons</dc:title>
  <dc:creator>Aveline</dc:creator>
  <cp:keywords/>
  <cp:lastModifiedBy>Aveline</cp:lastModifiedBy>
  <cp:revision>21</cp:revision>
  <dcterms:created xsi:type="dcterms:W3CDTF">2016-12-11T14:46:58Z</dcterms:created>
  <dcterms:modified xsi:type="dcterms:W3CDTF">2016-12-15T08:11:50Z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TC300074529990</vt:lpwstr>
  </property>
</Properties>
</file>