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6858000" cy="9906000" type="A4"/>
  <p:notesSz cx="6870700" cy="100060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E7B5-A355-4741-87C8-7F633CF71FC7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D791-7A7A-4B02-A22D-87C79B3B28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1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E7B5-A355-4741-87C8-7F633CF71FC7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D791-7A7A-4B02-A22D-87C79B3B28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464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E7B5-A355-4741-87C8-7F633CF71FC7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D791-7A7A-4B02-A22D-87C79B3B28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18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E7B5-A355-4741-87C8-7F633CF71FC7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D791-7A7A-4B02-A22D-87C79B3B28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983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E7B5-A355-4741-87C8-7F633CF71FC7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D791-7A7A-4B02-A22D-87C79B3B28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94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E7B5-A355-4741-87C8-7F633CF71FC7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D791-7A7A-4B02-A22D-87C79B3B28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59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E7B5-A355-4741-87C8-7F633CF71FC7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D791-7A7A-4B02-A22D-87C79B3B28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45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E7B5-A355-4741-87C8-7F633CF71FC7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D791-7A7A-4B02-A22D-87C79B3B28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62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E7B5-A355-4741-87C8-7F633CF71FC7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D791-7A7A-4B02-A22D-87C79B3B28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39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E7B5-A355-4741-87C8-7F633CF71FC7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D791-7A7A-4B02-A22D-87C79B3B28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93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E7B5-A355-4741-87C8-7F633CF71FC7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D791-7A7A-4B02-A22D-87C79B3B28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BE7B5-A355-4741-87C8-7F633CF71FC7}" type="datetimeFigureOut">
              <a:rPr lang="fr-FR" smtClean="0"/>
              <a:t>28/05/2020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6D791-7A7A-4B02-A22D-87C79B3B28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51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7D0699C-AC99-4987-A54D-6C09FD9F96AA}"/>
              </a:ext>
            </a:extLst>
          </p:cNvPr>
          <p:cNvSpPr txBox="1"/>
          <p:nvPr/>
        </p:nvSpPr>
        <p:spPr>
          <a:xfrm>
            <a:off x="538485" y="187817"/>
            <a:ext cx="5781030" cy="953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Goudy Stout" panose="0202090407030B020401" pitchFamily="18" charset="0"/>
              </a:rPr>
              <a:t>Je m’entraine : le passé composé</a:t>
            </a:r>
          </a:p>
          <a:p>
            <a:endParaRPr lang="fr-FR" sz="1400" dirty="0">
              <a:latin typeface="Arial Rounded MT Bold" panose="020F0704030504030204" pitchFamily="34" charset="0"/>
            </a:endParaRPr>
          </a:p>
          <a:p>
            <a:r>
              <a:rPr lang="fr-FR" sz="1400" dirty="0">
                <a:latin typeface="Arial Rounded MT Bold" panose="020F0704030504030204" pitchFamily="34" charset="0"/>
              </a:rPr>
              <a:t>1/ </a:t>
            </a:r>
            <a:r>
              <a:rPr lang="fr-FR" sz="1400" u="sng" dirty="0">
                <a:latin typeface="Arial Rounded MT Bold" panose="020F0704030504030204" pitchFamily="34" charset="0"/>
              </a:rPr>
              <a:t>Choisis le bon auxiliaire pour compléter ces verbes au passé composé :</a:t>
            </a:r>
          </a:p>
          <a:p>
            <a:endParaRPr lang="fr-FR" sz="1400" dirty="0">
              <a:latin typeface="Arial Rounded MT Bold" panose="020F0704030504030204" pitchFamily="34" charset="0"/>
            </a:endParaRPr>
          </a:p>
          <a:p>
            <a:pPr marL="111276" indent="-111276">
              <a:lnSpc>
                <a:spcPct val="150000"/>
              </a:lnSpc>
              <a:buFontTx/>
              <a:buChar char="-"/>
            </a:pPr>
            <a:r>
              <a:rPr lang="fr-FR" sz="1400" dirty="0">
                <a:latin typeface="Arial Rounded MT Bold" panose="020F0704030504030204" pitchFamily="34" charset="0"/>
              </a:rPr>
              <a:t>Le chat _ _ mangé la souris. </a:t>
            </a:r>
          </a:p>
          <a:p>
            <a:pPr marL="111276" indent="-111276">
              <a:lnSpc>
                <a:spcPct val="150000"/>
              </a:lnSpc>
              <a:buFontTx/>
              <a:buChar char="-"/>
            </a:pPr>
            <a:r>
              <a:rPr lang="fr-FR" sz="1400" dirty="0">
                <a:latin typeface="Arial Rounded MT Bold" panose="020F0704030504030204" pitchFamily="34" charset="0"/>
              </a:rPr>
              <a:t>Papi et mamie _ _ _ _  déjeuné au restaurant. </a:t>
            </a:r>
          </a:p>
          <a:p>
            <a:pPr marL="111276" indent="-111276">
              <a:lnSpc>
                <a:spcPct val="150000"/>
              </a:lnSpc>
              <a:buFontTx/>
              <a:buChar char="-"/>
            </a:pPr>
            <a:r>
              <a:rPr lang="fr-FR" sz="1400" dirty="0">
                <a:latin typeface="Arial Rounded MT Bold" panose="020F0704030504030204" pitchFamily="34" charset="0"/>
              </a:rPr>
              <a:t>Nous  _ _ _ _ _ _ allés au cinéma jeudi dernier. </a:t>
            </a:r>
          </a:p>
          <a:p>
            <a:pPr marL="111276" indent="-111276">
              <a:lnSpc>
                <a:spcPct val="150000"/>
              </a:lnSpc>
              <a:buFontTx/>
              <a:buChar char="-"/>
            </a:pPr>
            <a:r>
              <a:rPr lang="fr-FR" sz="1400" dirty="0">
                <a:latin typeface="Arial Rounded MT Bold" panose="020F0704030504030204" pitchFamily="34" charset="0"/>
              </a:rPr>
              <a:t>Vous  _ _ _ _ _ _ montés jusqu’au sommet ce cette montagne. </a:t>
            </a:r>
          </a:p>
          <a:p>
            <a:pPr marL="111276" indent="-111276">
              <a:lnSpc>
                <a:spcPct val="150000"/>
              </a:lnSpc>
              <a:buFontTx/>
              <a:buChar char="-"/>
            </a:pPr>
            <a:r>
              <a:rPr lang="fr-FR" sz="1400" dirty="0">
                <a:latin typeface="Arial Rounded MT Bold" panose="020F0704030504030204" pitchFamily="34" charset="0"/>
              </a:rPr>
              <a:t>Les parents de Louis _ _ _ _ _ _  acheté une nouvelle maison.</a:t>
            </a:r>
          </a:p>
          <a:p>
            <a:pPr marL="111276" indent="-111276">
              <a:lnSpc>
                <a:spcPct val="150000"/>
              </a:lnSpc>
              <a:buFontTx/>
              <a:buChar char="-"/>
            </a:pPr>
            <a:r>
              <a:rPr lang="fr-FR" sz="1400" dirty="0">
                <a:latin typeface="Arial Rounded MT Bold" panose="020F0704030504030204" pitchFamily="34" charset="0"/>
              </a:rPr>
              <a:t>Je _ _ _ _ _ _ tombé en faisant du roller.</a:t>
            </a:r>
          </a:p>
          <a:p>
            <a:pPr marL="111276" indent="-111276">
              <a:buFontTx/>
              <a:buChar char="-"/>
            </a:pPr>
            <a:endParaRPr lang="fr-FR" sz="1400" dirty="0">
              <a:latin typeface="Arial Rounded MT Bold" panose="020F0704030504030204" pitchFamily="34" charset="0"/>
            </a:endParaRPr>
          </a:p>
          <a:p>
            <a:r>
              <a:rPr lang="fr-FR" sz="1400" dirty="0">
                <a:latin typeface="Arial Rounded MT Bold" panose="020F0704030504030204" pitchFamily="34" charset="0"/>
              </a:rPr>
              <a:t>2/ </a:t>
            </a:r>
            <a:r>
              <a:rPr lang="fr-FR" sz="1400" u="sng" dirty="0">
                <a:latin typeface="Arial Rounded MT Bold" panose="020F0704030504030204" pitchFamily="34" charset="0"/>
              </a:rPr>
              <a:t>Conjugue ces phrases au passé composé </a:t>
            </a:r>
            <a:r>
              <a:rPr lang="fr-FR" sz="1400" dirty="0">
                <a:latin typeface="Arial Rounded MT Bold" panose="020F0704030504030204" pitchFamily="34" charset="0"/>
              </a:rPr>
              <a:t>:</a:t>
            </a:r>
          </a:p>
          <a:p>
            <a:pPr marL="111276" indent="-111276">
              <a:buFontTx/>
              <a:buChar char="-"/>
            </a:pPr>
            <a:endParaRPr lang="fr-FR" sz="1400" dirty="0">
              <a:latin typeface="Arial Rounded MT Bold" panose="020F0704030504030204" pitchFamily="34" charset="0"/>
            </a:endParaRPr>
          </a:p>
          <a:p>
            <a:pPr marL="111276" indent="-111276">
              <a:lnSpc>
                <a:spcPct val="150000"/>
              </a:lnSpc>
              <a:buFontTx/>
              <a:buChar char="-"/>
            </a:pPr>
            <a:r>
              <a:rPr lang="fr-FR" sz="1400" dirty="0">
                <a:latin typeface="Arial Rounded MT Bold" panose="020F0704030504030204" pitchFamily="34" charset="0"/>
              </a:rPr>
              <a:t>Tu (chanter)  _ _ _ _ _ _ _ _  _ _toute la soirée. – Nous (jardiner)  _ _ _ _ _ _ _ _ _ _ _  __ _ pour rendre le jardin plus agréable. – Il (remonté) _ _ _ _ _ _ _ _ _ _ _ _ _  pour prendre le sac oublié. - La fête (durer) _ _ _ _ _ _ _ _ _  toute la journée. – Tu (aller)  _ _ _ _ _ _ _ _ _ _ _ au marché et à la boulangerie. </a:t>
            </a:r>
          </a:p>
          <a:p>
            <a:pPr marL="111276" indent="-111276">
              <a:lnSpc>
                <a:spcPct val="150000"/>
              </a:lnSpc>
              <a:buFontTx/>
              <a:buChar char="-"/>
            </a:pPr>
            <a:endParaRPr lang="fr-FR" sz="1400" dirty="0">
              <a:latin typeface="Arial Rounded MT Bold" panose="020F0704030504030204" pitchFamily="34" charset="0"/>
            </a:endParaRPr>
          </a:p>
          <a:p>
            <a:r>
              <a:rPr lang="fr-FR" sz="1400" dirty="0">
                <a:latin typeface="Arial Rounded MT Bold" panose="020F0704030504030204" pitchFamily="34" charset="0"/>
              </a:rPr>
              <a:t>3/ </a:t>
            </a:r>
            <a:r>
              <a:rPr lang="fr-FR" sz="1400" u="sng" dirty="0">
                <a:latin typeface="Arial Rounded MT Bold" panose="020F0704030504030204" pitchFamily="34" charset="0"/>
              </a:rPr>
              <a:t>Conjugue les verbes être et avoir au passé composé. </a:t>
            </a:r>
          </a:p>
          <a:p>
            <a:pPr marL="111276" indent="-111276">
              <a:buFontTx/>
              <a:buChar char="-"/>
            </a:pPr>
            <a:endParaRPr lang="fr-FR" sz="1400" dirty="0">
              <a:latin typeface="Arial Rounded MT Bold" panose="020F0704030504030204" pitchFamily="34" charset="0"/>
            </a:endParaRPr>
          </a:p>
          <a:p>
            <a:pPr marL="118695" indent="-118695">
              <a:buFont typeface="Arial" panose="020B0604020202020204" pitchFamily="34" charset="0"/>
              <a:buChar char="•"/>
            </a:pPr>
            <a:r>
              <a:rPr lang="fr-FR" sz="1400" dirty="0">
                <a:latin typeface="Arial Rounded MT Bold" panose="020F0704030504030204" pitchFamily="34" charset="0"/>
              </a:rPr>
              <a:t>Être :</a:t>
            </a:r>
          </a:p>
          <a:p>
            <a:pPr marL="111276" indent="-111276">
              <a:lnSpc>
                <a:spcPct val="150000"/>
              </a:lnSpc>
              <a:buFontTx/>
              <a:buChar char="-"/>
            </a:pPr>
            <a:r>
              <a:rPr lang="fr-FR" sz="1400" dirty="0">
                <a:latin typeface="Arial Rounded MT Bold" panose="020F0704030504030204" pitchFamily="34" charset="0"/>
              </a:rPr>
              <a:t>J’ _ _  _ _ _ _ _ _ _ malade – Tu _ _  _ _ _ _ _ _ _ _ _ _ content de la revoir. – Le chien  _ _ _ _ _ _ _ _ _ _ _ _  bousculé par une voiture. –  Nous _ __ _ _ _ _ _ _ _ _ _ _ _  champions de foot l’an dernier. – Vous _ __ _ _ _ _ _ _ _ _ _ _ très courageux d’affronter votre peur. </a:t>
            </a:r>
          </a:p>
          <a:p>
            <a:endParaRPr lang="fr-FR" sz="1400" dirty="0">
              <a:latin typeface="Arial Rounded MT Bold" panose="020F0704030504030204" pitchFamily="34" charset="0"/>
            </a:endParaRPr>
          </a:p>
          <a:p>
            <a:pPr marL="118695" indent="-118695">
              <a:buFont typeface="Arial" panose="020B0604020202020204" pitchFamily="34" charset="0"/>
              <a:buChar char="•"/>
            </a:pPr>
            <a:r>
              <a:rPr lang="fr-FR" sz="1400" dirty="0">
                <a:latin typeface="Arial Rounded MT Bold" panose="020F0704030504030204" pitchFamily="34" charset="0"/>
              </a:rPr>
              <a:t>Avoir :</a:t>
            </a:r>
          </a:p>
          <a:p>
            <a:pPr marL="111276" indent="-111276">
              <a:lnSpc>
                <a:spcPct val="150000"/>
              </a:lnSpc>
              <a:buFontTx/>
              <a:buChar char="-"/>
            </a:pPr>
            <a:r>
              <a:rPr lang="fr-FR" sz="1400" dirty="0">
                <a:latin typeface="Arial Rounded MT Bold" panose="020F0704030504030204" pitchFamily="34" charset="0"/>
              </a:rPr>
              <a:t>Tu _ _ _ _ _ _ _  peur du bruit. – Vous _ __ _ _ _ _ _ _ _ _ _ _  un beau cadeau pour votre anniversaire. – Les sorciers _ __ _ _ _ _ _ _  de nouveaux grimoires – J’_ _ _ _ _ _ _ _ _ _ _  des nouvelles de ma grand-mère : elle _ __ _ _ _ _ _ _  mal au dos la semaine dernière.</a:t>
            </a:r>
          </a:p>
        </p:txBody>
      </p:sp>
    </p:spTree>
    <p:extLst>
      <p:ext uri="{BB962C8B-B14F-4D97-AF65-F5344CB8AC3E}">
        <p14:creationId xmlns:p14="http://schemas.microsoft.com/office/powerpoint/2010/main" val="346812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D680A77-2B1E-43B3-AA6A-D05898C9973A}"/>
              </a:ext>
            </a:extLst>
          </p:cNvPr>
          <p:cNvSpPr txBox="1"/>
          <p:nvPr/>
        </p:nvSpPr>
        <p:spPr>
          <a:xfrm>
            <a:off x="538485" y="187817"/>
            <a:ext cx="5781030" cy="8960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Goudy Stout" panose="0202090407030B020401" pitchFamily="18" charset="0"/>
              </a:rPr>
              <a:t>Je m’entraine : le passé composé</a:t>
            </a:r>
          </a:p>
          <a:p>
            <a:endParaRPr lang="fr-FR" sz="1400" dirty="0">
              <a:latin typeface="Arial Rounded MT Bold" panose="020F0704030504030204" pitchFamily="34" charset="0"/>
            </a:endParaRPr>
          </a:p>
          <a:p>
            <a:r>
              <a:rPr lang="fr-FR" sz="1400" dirty="0">
                <a:latin typeface="Arial Rounded MT Bold" panose="020F0704030504030204" pitchFamily="34" charset="0"/>
              </a:rPr>
              <a:t>1/ </a:t>
            </a:r>
            <a:r>
              <a:rPr lang="fr-FR" sz="1400" u="sng" dirty="0">
                <a:latin typeface="Arial Rounded MT Bold" panose="020F0704030504030204" pitchFamily="34" charset="0"/>
              </a:rPr>
              <a:t>Choisis le bon auxiliaire pour compléter ces verbes au passé composé :</a:t>
            </a:r>
          </a:p>
          <a:p>
            <a:endParaRPr lang="fr-FR" sz="1400" dirty="0">
              <a:latin typeface="Arial Rounded MT Bold" panose="020F0704030504030204" pitchFamily="34" charset="0"/>
            </a:endParaRPr>
          </a:p>
          <a:p>
            <a:pPr marL="111276" indent="-111276">
              <a:lnSpc>
                <a:spcPct val="150000"/>
              </a:lnSpc>
              <a:buFontTx/>
              <a:buChar char="-"/>
            </a:pPr>
            <a:r>
              <a:rPr lang="fr-FR" sz="1400" dirty="0">
                <a:latin typeface="Arial Rounded MT Bold" panose="020F0704030504030204" pitchFamily="34" charset="0"/>
              </a:rPr>
              <a:t>Le chat </a:t>
            </a:r>
            <a:r>
              <a:rPr lang="fr-FR" sz="1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</a:t>
            </a:r>
            <a:r>
              <a:rPr lang="fr-FR" sz="1400" dirty="0">
                <a:latin typeface="Arial Rounded MT Bold" panose="020F0704030504030204" pitchFamily="34" charset="0"/>
              </a:rPr>
              <a:t>  mangé la souris. </a:t>
            </a:r>
          </a:p>
          <a:p>
            <a:pPr marL="111276" indent="-111276">
              <a:lnSpc>
                <a:spcPct val="150000"/>
              </a:lnSpc>
              <a:buFontTx/>
              <a:buChar char="-"/>
            </a:pPr>
            <a:r>
              <a:rPr lang="fr-FR" sz="1400" dirty="0">
                <a:latin typeface="Arial Rounded MT Bold" panose="020F0704030504030204" pitchFamily="34" charset="0"/>
              </a:rPr>
              <a:t>Papi et mamie </a:t>
            </a:r>
            <a:r>
              <a:rPr lang="fr-FR" sz="1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ont</a:t>
            </a:r>
            <a:r>
              <a:rPr lang="fr-FR" sz="1400" dirty="0">
                <a:latin typeface="Arial Rounded MT Bold" panose="020F0704030504030204" pitchFamily="34" charset="0"/>
              </a:rPr>
              <a:t> déjeuné au restaurant. </a:t>
            </a:r>
          </a:p>
          <a:p>
            <a:pPr marL="111276" indent="-111276">
              <a:lnSpc>
                <a:spcPct val="150000"/>
              </a:lnSpc>
              <a:buFontTx/>
              <a:buChar char="-"/>
            </a:pPr>
            <a:r>
              <a:rPr lang="fr-FR" sz="1400" dirty="0">
                <a:latin typeface="Arial Rounded MT Bold" panose="020F0704030504030204" pitchFamily="34" charset="0"/>
              </a:rPr>
              <a:t>Nous  </a:t>
            </a:r>
            <a:r>
              <a:rPr lang="fr-FR" sz="1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sommes</a:t>
            </a:r>
            <a:r>
              <a:rPr lang="fr-FR" sz="1400" dirty="0">
                <a:latin typeface="Arial Rounded MT Bold" panose="020F0704030504030204" pitchFamily="34" charset="0"/>
              </a:rPr>
              <a:t> allés au cinéma jeudi dernier. </a:t>
            </a:r>
          </a:p>
          <a:p>
            <a:pPr marL="111276" indent="-111276">
              <a:lnSpc>
                <a:spcPct val="150000"/>
              </a:lnSpc>
              <a:buFontTx/>
              <a:buChar char="-"/>
            </a:pPr>
            <a:r>
              <a:rPr lang="fr-FR" sz="1400" dirty="0">
                <a:latin typeface="Arial Rounded MT Bold" panose="020F0704030504030204" pitchFamily="34" charset="0"/>
              </a:rPr>
              <a:t>Vous  </a:t>
            </a:r>
            <a:r>
              <a:rPr lang="fr-FR" sz="1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êtes</a:t>
            </a:r>
            <a:r>
              <a:rPr lang="fr-FR" sz="1400" dirty="0">
                <a:latin typeface="Arial Rounded MT Bold" panose="020F0704030504030204" pitchFamily="34" charset="0"/>
              </a:rPr>
              <a:t> montés jusqu’au sommet ce cette montagne. </a:t>
            </a:r>
          </a:p>
          <a:p>
            <a:pPr marL="111276" indent="-111276">
              <a:lnSpc>
                <a:spcPct val="150000"/>
              </a:lnSpc>
              <a:buFontTx/>
              <a:buChar char="-"/>
            </a:pPr>
            <a:r>
              <a:rPr lang="fr-FR" sz="1400" dirty="0">
                <a:latin typeface="Arial Rounded MT Bold" panose="020F0704030504030204" pitchFamily="34" charset="0"/>
              </a:rPr>
              <a:t>Les parents de Louis </a:t>
            </a:r>
            <a:r>
              <a:rPr lang="fr-FR" sz="1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ont</a:t>
            </a:r>
            <a:r>
              <a:rPr lang="fr-FR" sz="1400" dirty="0">
                <a:latin typeface="Arial Rounded MT Bold" panose="020F0704030504030204" pitchFamily="34" charset="0"/>
              </a:rPr>
              <a:t> acheté une nouvelle maison.</a:t>
            </a:r>
          </a:p>
          <a:p>
            <a:pPr marL="111276" indent="-111276">
              <a:lnSpc>
                <a:spcPct val="150000"/>
              </a:lnSpc>
              <a:buFontTx/>
              <a:buChar char="-"/>
            </a:pPr>
            <a:r>
              <a:rPr lang="fr-FR" sz="1400" dirty="0">
                <a:latin typeface="Arial Rounded MT Bold" panose="020F0704030504030204" pitchFamily="34" charset="0"/>
              </a:rPr>
              <a:t>Je </a:t>
            </a:r>
            <a:r>
              <a:rPr lang="fr-FR" sz="1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suis</a:t>
            </a:r>
            <a:r>
              <a:rPr lang="fr-FR" sz="1400" dirty="0">
                <a:latin typeface="Arial Rounded MT Bold" panose="020F0704030504030204" pitchFamily="34" charset="0"/>
              </a:rPr>
              <a:t> tombé en faisant du roller.</a:t>
            </a:r>
          </a:p>
          <a:p>
            <a:pPr marL="111276" indent="-111276">
              <a:buFontTx/>
              <a:buChar char="-"/>
            </a:pPr>
            <a:endParaRPr lang="fr-FR" sz="1400" dirty="0">
              <a:latin typeface="Arial Rounded MT Bold" panose="020F0704030504030204" pitchFamily="34" charset="0"/>
            </a:endParaRPr>
          </a:p>
          <a:p>
            <a:r>
              <a:rPr lang="fr-FR" sz="1400" dirty="0">
                <a:latin typeface="Arial Rounded MT Bold" panose="020F0704030504030204" pitchFamily="34" charset="0"/>
              </a:rPr>
              <a:t>2/ </a:t>
            </a:r>
            <a:r>
              <a:rPr lang="fr-FR" sz="1400" u="sng" dirty="0">
                <a:latin typeface="Arial Rounded MT Bold" panose="020F0704030504030204" pitchFamily="34" charset="0"/>
              </a:rPr>
              <a:t>Conjugue ces phrases au passé composé </a:t>
            </a:r>
            <a:r>
              <a:rPr lang="fr-FR" sz="1400" dirty="0">
                <a:latin typeface="Arial Rounded MT Bold" panose="020F0704030504030204" pitchFamily="34" charset="0"/>
              </a:rPr>
              <a:t>:</a:t>
            </a:r>
          </a:p>
          <a:p>
            <a:pPr marL="111276" indent="-111276">
              <a:buFontTx/>
              <a:buChar char="-"/>
            </a:pPr>
            <a:endParaRPr lang="fr-FR" sz="1400" dirty="0">
              <a:latin typeface="Arial Rounded MT Bold" panose="020F0704030504030204" pitchFamily="34" charset="0"/>
            </a:endParaRPr>
          </a:p>
          <a:p>
            <a:pPr marL="111276" indent="-111276">
              <a:lnSpc>
                <a:spcPct val="150000"/>
              </a:lnSpc>
              <a:buFontTx/>
              <a:buChar char="-"/>
            </a:pPr>
            <a:r>
              <a:rPr lang="fr-FR" sz="1400" dirty="0">
                <a:latin typeface="Arial Rounded MT Bold" panose="020F0704030504030204" pitchFamily="34" charset="0"/>
              </a:rPr>
              <a:t>Tu (chanter)  </a:t>
            </a:r>
            <a:r>
              <a:rPr lang="fr-FR" sz="1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as chanté </a:t>
            </a:r>
            <a:r>
              <a:rPr lang="fr-FR" sz="1400" dirty="0">
                <a:latin typeface="Arial Rounded MT Bold" panose="020F0704030504030204" pitchFamily="34" charset="0"/>
              </a:rPr>
              <a:t>toute la soirée. – Nous </a:t>
            </a:r>
            <a:r>
              <a:rPr lang="fr-FR" sz="1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avons jardiné </a:t>
            </a:r>
            <a:r>
              <a:rPr lang="fr-FR" sz="1400" dirty="0">
                <a:latin typeface="Arial Rounded MT Bold" panose="020F0704030504030204" pitchFamily="34" charset="0"/>
              </a:rPr>
              <a:t>pour rendre le jardin plus agréable. – il  </a:t>
            </a:r>
            <a:r>
              <a:rPr lang="fr-FR" sz="1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est  remonté </a:t>
            </a:r>
            <a:r>
              <a:rPr lang="fr-FR" sz="1400" dirty="0">
                <a:latin typeface="Arial Rounded MT Bold" panose="020F0704030504030204" pitchFamily="34" charset="0"/>
              </a:rPr>
              <a:t>pour prendre le sac oublié. - La fête </a:t>
            </a:r>
            <a:r>
              <a:rPr lang="fr-FR" sz="1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 duré </a:t>
            </a:r>
            <a:r>
              <a:rPr lang="fr-FR" sz="1400" dirty="0">
                <a:latin typeface="Arial Rounded MT Bold" panose="020F0704030504030204" pitchFamily="34" charset="0"/>
              </a:rPr>
              <a:t>toute la journée. – Tu </a:t>
            </a:r>
            <a:r>
              <a:rPr lang="fr-FR" sz="1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es</a:t>
            </a:r>
            <a:r>
              <a:rPr lang="fr-FR" sz="1400" dirty="0">
                <a:latin typeface="Arial Rounded MT Bold" panose="020F0704030504030204" pitchFamily="34" charset="0"/>
              </a:rPr>
              <a:t> </a:t>
            </a:r>
            <a:r>
              <a:rPr lang="fr-FR" sz="1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allé </a:t>
            </a:r>
            <a:r>
              <a:rPr lang="fr-FR" sz="1400" dirty="0">
                <a:latin typeface="Arial Rounded MT Bold" panose="020F0704030504030204" pitchFamily="34" charset="0"/>
              </a:rPr>
              <a:t>au marché et à la boulangerie. </a:t>
            </a:r>
          </a:p>
          <a:p>
            <a:pPr marL="111276" indent="-111276">
              <a:lnSpc>
                <a:spcPct val="150000"/>
              </a:lnSpc>
              <a:buFontTx/>
              <a:buChar char="-"/>
            </a:pPr>
            <a:endParaRPr lang="fr-FR" sz="1400" dirty="0">
              <a:latin typeface="Arial Rounded MT Bold" panose="020F0704030504030204" pitchFamily="34" charset="0"/>
            </a:endParaRPr>
          </a:p>
          <a:p>
            <a:r>
              <a:rPr lang="fr-FR" sz="1400" dirty="0">
                <a:latin typeface="Arial Rounded MT Bold" panose="020F0704030504030204" pitchFamily="34" charset="0"/>
              </a:rPr>
              <a:t>3/ </a:t>
            </a:r>
            <a:r>
              <a:rPr lang="fr-FR" sz="1400" u="sng" dirty="0">
                <a:latin typeface="Arial Rounded MT Bold" panose="020F0704030504030204" pitchFamily="34" charset="0"/>
              </a:rPr>
              <a:t>Conjugue les verbes être et avoir au passé composé. </a:t>
            </a:r>
          </a:p>
          <a:p>
            <a:pPr marL="111276" indent="-111276">
              <a:buFontTx/>
              <a:buChar char="-"/>
            </a:pPr>
            <a:endParaRPr lang="fr-FR" sz="1400" dirty="0">
              <a:latin typeface="Arial Rounded MT Bold" panose="020F0704030504030204" pitchFamily="34" charset="0"/>
            </a:endParaRPr>
          </a:p>
          <a:p>
            <a:pPr marL="118695" indent="-118695">
              <a:buFont typeface="Arial" panose="020B0604020202020204" pitchFamily="34" charset="0"/>
              <a:buChar char="•"/>
            </a:pPr>
            <a:r>
              <a:rPr lang="fr-FR" sz="1400" dirty="0">
                <a:latin typeface="Arial Rounded MT Bold" panose="020F0704030504030204" pitchFamily="34" charset="0"/>
              </a:rPr>
              <a:t>Être :</a:t>
            </a:r>
          </a:p>
          <a:p>
            <a:pPr marL="111276" indent="-111276">
              <a:lnSpc>
                <a:spcPct val="150000"/>
              </a:lnSpc>
              <a:buFontTx/>
              <a:buChar char="-"/>
            </a:pPr>
            <a:r>
              <a:rPr lang="fr-FR" sz="1400" dirty="0">
                <a:latin typeface="Arial Rounded MT Bold" panose="020F0704030504030204" pitchFamily="34" charset="0"/>
              </a:rPr>
              <a:t>J’ </a:t>
            </a:r>
            <a:r>
              <a:rPr lang="fr-FR" sz="1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ai été </a:t>
            </a:r>
            <a:r>
              <a:rPr lang="fr-FR" sz="1400" dirty="0">
                <a:latin typeface="Arial Rounded MT Bold" panose="020F0704030504030204" pitchFamily="34" charset="0"/>
              </a:rPr>
              <a:t>malade – Tu </a:t>
            </a:r>
            <a:r>
              <a:rPr lang="fr-FR" sz="1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as été </a:t>
            </a:r>
            <a:r>
              <a:rPr lang="fr-FR" sz="1400" dirty="0">
                <a:latin typeface="Arial Rounded MT Bold" panose="020F0704030504030204" pitchFamily="34" charset="0"/>
              </a:rPr>
              <a:t>content de la revoir. – Le chien  </a:t>
            </a:r>
            <a:r>
              <a:rPr lang="fr-FR" sz="1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 été </a:t>
            </a:r>
            <a:r>
              <a:rPr lang="fr-FR" sz="1400" dirty="0">
                <a:latin typeface="Arial Rounded MT Bold" panose="020F0704030504030204" pitchFamily="34" charset="0"/>
              </a:rPr>
              <a:t>bousculé par une voiture. –  Nous </a:t>
            </a:r>
            <a:r>
              <a:rPr lang="fr-FR" sz="1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avons été </a:t>
            </a:r>
            <a:r>
              <a:rPr lang="fr-FR" sz="1400" dirty="0">
                <a:latin typeface="Arial Rounded MT Bold" panose="020F0704030504030204" pitchFamily="34" charset="0"/>
              </a:rPr>
              <a:t>champions de foot l’an dernier. – Vous </a:t>
            </a:r>
            <a:r>
              <a:rPr lang="fr-FR" sz="1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avez été </a:t>
            </a:r>
            <a:r>
              <a:rPr lang="fr-FR" sz="1400" dirty="0">
                <a:latin typeface="Arial Rounded MT Bold" panose="020F0704030504030204" pitchFamily="34" charset="0"/>
              </a:rPr>
              <a:t>très courageux d’affronter votre peur. </a:t>
            </a:r>
          </a:p>
          <a:p>
            <a:endParaRPr lang="fr-FR" sz="1400" dirty="0">
              <a:latin typeface="Arial Rounded MT Bold" panose="020F0704030504030204" pitchFamily="34" charset="0"/>
            </a:endParaRPr>
          </a:p>
          <a:p>
            <a:pPr marL="118695" indent="-118695">
              <a:buFont typeface="Arial" panose="020B0604020202020204" pitchFamily="34" charset="0"/>
              <a:buChar char="•"/>
            </a:pPr>
            <a:r>
              <a:rPr lang="fr-FR" sz="1400" dirty="0">
                <a:latin typeface="Arial Rounded MT Bold" panose="020F0704030504030204" pitchFamily="34" charset="0"/>
              </a:rPr>
              <a:t>Avoir :</a:t>
            </a:r>
          </a:p>
          <a:p>
            <a:pPr marL="111276" indent="-111276">
              <a:lnSpc>
                <a:spcPct val="150000"/>
              </a:lnSpc>
              <a:buFontTx/>
              <a:buChar char="-"/>
            </a:pPr>
            <a:r>
              <a:rPr lang="fr-FR" sz="1400" dirty="0">
                <a:latin typeface="Arial Rounded MT Bold" panose="020F0704030504030204" pitchFamily="34" charset="0"/>
              </a:rPr>
              <a:t>Tu </a:t>
            </a:r>
            <a:r>
              <a:rPr lang="fr-FR" sz="1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as eu </a:t>
            </a:r>
            <a:r>
              <a:rPr lang="fr-FR" sz="1400" dirty="0">
                <a:latin typeface="Arial Rounded MT Bold" panose="020F0704030504030204" pitchFamily="34" charset="0"/>
              </a:rPr>
              <a:t>peur du bruit. – Vous </a:t>
            </a:r>
            <a:r>
              <a:rPr lang="fr-FR" sz="1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avez eu </a:t>
            </a:r>
            <a:r>
              <a:rPr lang="fr-FR" sz="1400" dirty="0">
                <a:latin typeface="Arial Rounded MT Bold" panose="020F0704030504030204" pitchFamily="34" charset="0"/>
              </a:rPr>
              <a:t>un beau cadeau pour votre anniversaire. – Les sorciers </a:t>
            </a:r>
            <a:r>
              <a:rPr lang="fr-FR" sz="1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ont eu </a:t>
            </a:r>
            <a:r>
              <a:rPr lang="fr-FR" sz="1400" dirty="0">
                <a:latin typeface="Arial Rounded MT Bold" panose="020F0704030504030204" pitchFamily="34" charset="0"/>
              </a:rPr>
              <a:t>de nouveaux grimoires – J’ </a:t>
            </a:r>
            <a:r>
              <a:rPr lang="fr-FR" sz="1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ai eu </a:t>
            </a:r>
            <a:r>
              <a:rPr lang="fr-FR" sz="1400" dirty="0">
                <a:latin typeface="Arial Rounded MT Bold" panose="020F0704030504030204" pitchFamily="34" charset="0"/>
              </a:rPr>
              <a:t>des nouvelles de ma grand-mère : elle </a:t>
            </a:r>
            <a:r>
              <a:rPr lang="fr-FR" sz="1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 eu </a:t>
            </a:r>
            <a:r>
              <a:rPr lang="fr-FR" sz="1400" dirty="0">
                <a:latin typeface="Arial Rounded MT Bold" panose="020F0704030504030204" pitchFamily="34" charset="0"/>
              </a:rPr>
              <a:t>mal au dos la semaine dernière.</a:t>
            </a:r>
          </a:p>
        </p:txBody>
      </p:sp>
    </p:spTree>
    <p:extLst>
      <p:ext uri="{BB962C8B-B14F-4D97-AF65-F5344CB8AC3E}">
        <p14:creationId xmlns:p14="http://schemas.microsoft.com/office/powerpoint/2010/main" val="16083159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Words>639</Words>
  <Application>Microsoft Office PowerPoint</Application>
  <PresentationFormat>Format A4 (210 x 297 mm)</PresentationFormat>
  <Paragraphs>44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Goudy Stout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Instit</dc:creator>
  <cp:lastModifiedBy>Instit</cp:lastModifiedBy>
  <cp:revision>9</cp:revision>
  <cp:lastPrinted>2020-05-28T11:11:15Z</cp:lastPrinted>
  <dcterms:created xsi:type="dcterms:W3CDTF">2020-05-28T08:25:10Z</dcterms:created>
  <dcterms:modified xsi:type="dcterms:W3CDTF">2020-05-28T11:16:54Z</dcterms:modified>
</cp:coreProperties>
</file>