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0FCB"/>
    <a:srgbClr val="D54505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3F61-E7D3-4066-AF5B-7424E8A7D46F}" type="datetimeFigureOut">
              <a:rPr lang="fr-FR" smtClean="0"/>
              <a:t>15/02/2015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F1AD-4D4F-4AC9-B328-00B800C231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39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3F61-E7D3-4066-AF5B-7424E8A7D46F}" type="datetimeFigureOut">
              <a:rPr lang="fr-FR" smtClean="0"/>
              <a:t>15/02/2015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F1AD-4D4F-4AC9-B328-00B800C231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8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3F61-E7D3-4066-AF5B-7424E8A7D46F}" type="datetimeFigureOut">
              <a:rPr lang="fr-FR" smtClean="0"/>
              <a:t>15/02/2015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F1AD-4D4F-4AC9-B328-00B800C231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8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3F61-E7D3-4066-AF5B-7424E8A7D46F}" type="datetimeFigureOut">
              <a:rPr lang="fr-FR" smtClean="0"/>
              <a:t>15/02/2015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F1AD-4D4F-4AC9-B328-00B800C231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31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3F61-E7D3-4066-AF5B-7424E8A7D46F}" type="datetimeFigureOut">
              <a:rPr lang="fr-FR" smtClean="0"/>
              <a:t>15/02/2015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F1AD-4D4F-4AC9-B328-00B800C231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70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3F61-E7D3-4066-AF5B-7424E8A7D46F}" type="datetimeFigureOut">
              <a:rPr lang="fr-FR" smtClean="0"/>
              <a:t>15/02/2015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F1AD-4D4F-4AC9-B328-00B800C231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19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3F61-E7D3-4066-AF5B-7424E8A7D46F}" type="datetimeFigureOut">
              <a:rPr lang="fr-FR" smtClean="0"/>
              <a:t>15/02/2015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F1AD-4D4F-4AC9-B328-00B800C231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10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3F61-E7D3-4066-AF5B-7424E8A7D46F}" type="datetimeFigureOut">
              <a:rPr lang="fr-FR" smtClean="0"/>
              <a:t>15/02/2015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F1AD-4D4F-4AC9-B328-00B800C231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03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3F61-E7D3-4066-AF5B-7424E8A7D46F}" type="datetimeFigureOut">
              <a:rPr lang="fr-FR" smtClean="0"/>
              <a:t>15/02/2015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F1AD-4D4F-4AC9-B328-00B800C231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41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3F61-E7D3-4066-AF5B-7424E8A7D46F}" type="datetimeFigureOut">
              <a:rPr lang="fr-FR" smtClean="0"/>
              <a:t>15/02/2015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F1AD-4D4F-4AC9-B328-00B800C231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31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3F61-E7D3-4066-AF5B-7424E8A7D46F}" type="datetimeFigureOut">
              <a:rPr lang="fr-FR" smtClean="0"/>
              <a:t>15/02/2015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F1AD-4D4F-4AC9-B328-00B800C231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36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33F61-E7D3-4066-AF5B-7424E8A7D46F}" type="datetimeFigureOut">
              <a:rPr lang="fr-FR" smtClean="0"/>
              <a:t>15/02/2015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9F1AD-4D4F-4AC9-B328-00B800C231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03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13" Type="http://schemas.openxmlformats.org/officeDocument/2006/relationships/image" Target="../media/image17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12" Type="http://schemas.openxmlformats.org/officeDocument/2006/relationships/image" Target="../media/image16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10.jpg"/><Relationship Id="rId11" Type="http://schemas.openxmlformats.org/officeDocument/2006/relationships/image" Target="../media/image15.jpg"/><Relationship Id="rId5" Type="http://schemas.openxmlformats.org/officeDocument/2006/relationships/image" Target="../media/image9.jpg"/><Relationship Id="rId10" Type="http://schemas.openxmlformats.org/officeDocument/2006/relationships/image" Target="../media/image14.jpg"/><Relationship Id="rId4" Type="http://schemas.openxmlformats.org/officeDocument/2006/relationships/image" Target="../media/image8.jpg"/><Relationship Id="rId9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02888" y="423746"/>
            <a:ext cx="98242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0" u="sng" dirty="0" smtClean="0">
                <a:solidFill>
                  <a:srgbClr val="2A0FCB"/>
                </a:solidFill>
                <a:latin typeface="Arial Narrow" panose="020B0606020202030204" pitchFamily="34" charset="0"/>
              </a:rPr>
              <a:t>El </a:t>
            </a:r>
            <a:r>
              <a:rPr lang="fr-FR" sz="12000" u="sng" dirty="0" err="1" smtClean="0">
                <a:solidFill>
                  <a:srgbClr val="2A0FCB"/>
                </a:solidFill>
                <a:latin typeface="Arial Narrow" panose="020B0606020202030204" pitchFamily="34" charset="0"/>
              </a:rPr>
              <a:t>roscon</a:t>
            </a:r>
            <a:r>
              <a:rPr lang="fr-FR" sz="12000" u="sng" dirty="0" smtClean="0">
                <a:solidFill>
                  <a:srgbClr val="2A0FCB"/>
                </a:solidFill>
                <a:latin typeface="Arial Narrow" panose="020B0606020202030204" pitchFamily="34" charset="0"/>
              </a:rPr>
              <a:t> de </a:t>
            </a:r>
            <a:r>
              <a:rPr lang="fr-FR" sz="12000" u="sng" dirty="0" err="1" smtClean="0">
                <a:solidFill>
                  <a:srgbClr val="2A0FCB"/>
                </a:solidFill>
                <a:latin typeface="Arial Narrow" panose="020B0606020202030204" pitchFamily="34" charset="0"/>
              </a:rPr>
              <a:t>reyes</a:t>
            </a:r>
            <a:r>
              <a:rPr lang="fr-FR" sz="12000" u="sng" dirty="0" smtClean="0">
                <a:solidFill>
                  <a:srgbClr val="2A0FCB"/>
                </a:solidFill>
                <a:latin typeface="Arial Narrow" panose="020B0606020202030204" pitchFamily="34" charset="0"/>
              </a:rPr>
              <a:t> de </a:t>
            </a:r>
            <a:r>
              <a:rPr lang="fr-FR" sz="12000" u="sng" dirty="0" err="1" smtClean="0">
                <a:solidFill>
                  <a:srgbClr val="2A0FCB"/>
                </a:solidFill>
                <a:latin typeface="Arial Narrow" panose="020B0606020202030204" pitchFamily="34" charset="0"/>
              </a:rPr>
              <a:t>Limos</a:t>
            </a:r>
            <a:r>
              <a:rPr lang="fr-FR" sz="12000" u="sng" dirty="0" smtClean="0">
                <a:solidFill>
                  <a:srgbClr val="2A0FCB"/>
                </a:solidFill>
                <a:latin typeface="Arial Narrow" panose="020B0606020202030204" pitchFamily="34" charset="0"/>
              </a:rPr>
              <a:t> </a:t>
            </a:r>
            <a:endParaRPr lang="fr-FR" sz="12000" u="sng" dirty="0">
              <a:solidFill>
                <a:srgbClr val="2A0FCB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280" y="4693517"/>
            <a:ext cx="2833627" cy="180025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99" y="735981"/>
            <a:ext cx="987555" cy="9831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0" y="2676293"/>
            <a:ext cx="1315287" cy="131528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03" y="4817327"/>
            <a:ext cx="1901829" cy="177123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511" y="984310"/>
            <a:ext cx="2031380" cy="146967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550" y="4470478"/>
            <a:ext cx="1533525" cy="1619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69169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2030"/>
    </mc:Choice>
    <mc:Fallback>
      <p:transition advTm="120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6031" y="1677785"/>
            <a:ext cx="4643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 Narrow" panose="020B0606020202030204" pitchFamily="34" charset="0"/>
              </a:rPr>
              <a:t>Para Hacer el </a:t>
            </a:r>
            <a:r>
              <a:rPr lang="es-ES" sz="2800" dirty="0" err="1" smtClean="0">
                <a:latin typeface="Arial Narrow" panose="020B0606020202030204" pitchFamily="34" charset="0"/>
              </a:rPr>
              <a:t>roscon</a:t>
            </a:r>
            <a:r>
              <a:rPr lang="es-ES" sz="2800" dirty="0" smtClean="0">
                <a:latin typeface="Arial Narrow" panose="020B0606020202030204" pitchFamily="34" charset="0"/>
              </a:rPr>
              <a:t> de reyes de Limos, necesito:</a:t>
            </a:r>
            <a:endParaRPr lang="fr-FR" sz="2800" dirty="0"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0666" y="0"/>
            <a:ext cx="5918608" cy="14003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500" b="1" i="1" u="sng" spc="50" dirty="0" err="1" smtClean="0">
                <a:ln w="0"/>
                <a:solidFill>
                  <a:srgbClr val="00B0F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Ingrediente</a:t>
            </a:r>
            <a:r>
              <a:rPr lang="fr-FR" sz="5400" b="1" u="sng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fr-FR" sz="5400" b="1" u="sng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32" y="2874744"/>
            <a:ext cx="2195834" cy="16447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07153" y="4554050"/>
            <a:ext cx="1059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 </a:t>
            </a:r>
            <a:r>
              <a:rPr lang="fr-FR" dirty="0" err="1" smtClean="0"/>
              <a:t>naranja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449" y="2754502"/>
            <a:ext cx="1837202" cy="176499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07806" y="4556648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 </a:t>
            </a:r>
            <a:r>
              <a:rPr lang="fr-FR" dirty="0" err="1" smtClean="0"/>
              <a:t>limón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8694031" y="4554050"/>
            <a:ext cx="1534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50 g de </a:t>
            </a:r>
            <a:r>
              <a:rPr lang="fr-FR" dirty="0" err="1" smtClean="0"/>
              <a:t>azúcar</a:t>
            </a:r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385" y="2631892"/>
            <a:ext cx="1996049" cy="176960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49" y="2934648"/>
            <a:ext cx="2286000" cy="146685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69749" y="4554050"/>
            <a:ext cx="1988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50g de </a:t>
            </a:r>
            <a:r>
              <a:rPr lang="fr-FR" dirty="0" err="1" smtClean="0"/>
              <a:t>mantequilla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669" y="2751904"/>
            <a:ext cx="2046942" cy="174369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712456" y="4554050"/>
            <a:ext cx="1655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una </a:t>
            </a:r>
            <a:r>
              <a:rPr lang="fr-FR" dirty="0" err="1" smtClean="0"/>
              <a:t>pizca</a:t>
            </a:r>
            <a:r>
              <a:rPr lang="fr-FR" dirty="0" smtClean="0"/>
              <a:t> de sal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8548598" y="4554050"/>
            <a:ext cx="1978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25 </a:t>
            </a:r>
            <a:r>
              <a:rPr lang="fr-FR" dirty="0" err="1" smtClean="0"/>
              <a:t>centilitro</a:t>
            </a:r>
            <a:r>
              <a:rPr lang="fr-FR" dirty="0" smtClean="0"/>
              <a:t> de </a:t>
            </a:r>
            <a:r>
              <a:rPr lang="fr-FR" dirty="0" err="1" smtClean="0"/>
              <a:t>ron</a:t>
            </a:r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846" y="2258373"/>
            <a:ext cx="2143125" cy="214312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757043" y="4554050"/>
            <a:ext cx="2110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50 </a:t>
            </a:r>
            <a:r>
              <a:rPr lang="fr-FR" dirty="0" err="1" smtClean="0"/>
              <a:t>centilitro</a:t>
            </a:r>
            <a:r>
              <a:rPr lang="fr-FR" dirty="0" smtClean="0"/>
              <a:t> de </a:t>
            </a:r>
            <a:r>
              <a:rPr lang="fr-FR" dirty="0" err="1" smtClean="0"/>
              <a:t>agua</a:t>
            </a:r>
            <a:endParaRPr lang="fr-FR" dirty="0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72" y="2785644"/>
            <a:ext cx="2411243" cy="1751131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677105" y="4554050"/>
            <a:ext cx="1602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 25g de </a:t>
            </a:r>
            <a:r>
              <a:rPr lang="fr-FR" dirty="0" err="1" smtClean="0"/>
              <a:t>azahar</a:t>
            </a:r>
            <a:endParaRPr lang="fr-FR" dirty="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232" y="2909294"/>
            <a:ext cx="1621815" cy="1621815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8758381" y="4590351"/>
            <a:ext cx="1638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250 g de </a:t>
            </a:r>
            <a:r>
              <a:rPr lang="fr-FR" dirty="0" err="1" smtClean="0"/>
              <a:t>harina</a:t>
            </a:r>
            <a:endParaRPr lang="fr-FR" dirty="0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988" y="2552495"/>
            <a:ext cx="1943100" cy="19431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864457" y="4554050"/>
            <a:ext cx="1678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10g de </a:t>
            </a:r>
            <a:r>
              <a:rPr lang="fr-FR" dirty="0" err="1" smtClean="0"/>
              <a:t>levadura</a:t>
            </a:r>
            <a:endParaRPr lang="fr-FR" dirty="0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33" y="2783648"/>
            <a:ext cx="1770402" cy="1770402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4958862" y="4554050"/>
            <a:ext cx="1079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2 </a:t>
            </a:r>
            <a:r>
              <a:rPr lang="fr-FR" dirty="0" err="1" smtClean="0"/>
              <a:t>huevos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613" y="3120523"/>
            <a:ext cx="1953666" cy="12809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9906118"/>
      </p:ext>
    </p:extLst>
  </p:cSld>
  <p:clrMapOvr>
    <a:masterClrMapping/>
  </p:clrMapOvr>
  <p:transition spd="slow" advTm="7465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0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8" grpId="0"/>
      <p:bldP spid="8" grpId="1"/>
      <p:bldP spid="11" grpId="0"/>
      <p:bldP spid="11" grpId="1"/>
      <p:bldP spid="12" grpId="0"/>
      <p:bldP spid="12" grpId="1"/>
      <p:bldP spid="15" grpId="0"/>
      <p:bldP spid="15" grpId="1"/>
      <p:bldP spid="17" grpId="0"/>
      <p:bldP spid="17" grpId="1"/>
      <p:bldP spid="18" grpId="0"/>
      <p:bldP spid="18" grpId="1"/>
      <p:bldP spid="21" grpId="0"/>
      <p:bldP spid="21" grpId="1"/>
      <p:bldP spid="23" grpId="0"/>
      <p:bldP spid="23" grpId="1"/>
      <p:bldP spid="26" grpId="0"/>
      <p:bldP spid="26" grpId="1"/>
      <p:bldP spid="28" grpId="0"/>
      <p:bldP spid="28" grpId="1"/>
      <p:bldP spid="30" grpId="0"/>
      <p:bldP spid="3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92368" y="1448132"/>
            <a:ext cx="227472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dirty="0" smtClean="0"/>
              <a:t>Ahora, es necesario que hierva antes de verter agua de azahar y dejar el jarabe a una temperatura de 40 (</a:t>
            </a:r>
            <a:r>
              <a:rPr lang="es-ES" sz="1500" dirty="0" err="1" smtClean="0"/>
              <a:t>quarenta</a:t>
            </a:r>
            <a:r>
              <a:rPr lang="es-ES" sz="1500" dirty="0" smtClean="0"/>
              <a:t>)°.( grados)</a:t>
            </a:r>
            <a:endParaRPr lang="es-ES" sz="1500" dirty="0"/>
          </a:p>
        </p:txBody>
      </p:sp>
      <p:sp>
        <p:nvSpPr>
          <p:cNvPr id="8" name="Rectangle 7"/>
          <p:cNvSpPr/>
          <p:nvPr/>
        </p:nvSpPr>
        <p:spPr>
          <a:xfrm>
            <a:off x="1342402" y="306307"/>
            <a:ext cx="8988807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100" b="1" u="sng" cap="none" spc="0" dirty="0" smtClean="0">
                <a:ln/>
                <a:effectLst/>
              </a:rPr>
              <a:t>Para hacer un roscón de Reyes de Limos:</a:t>
            </a:r>
            <a:endParaRPr lang="es-ES" sz="4100" b="1" u="sng" cap="none" spc="0" dirty="0">
              <a:ln/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1738" y="1705382"/>
            <a:ext cx="195492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dirty="0" smtClean="0"/>
              <a:t>hay que rallar finamente la cáscara de una naranja y de un limón, y mezclarlo con azúcar. </a:t>
            </a:r>
            <a:endParaRPr lang="es-ES" sz="1500" dirty="0"/>
          </a:p>
        </p:txBody>
      </p:sp>
      <p:sp>
        <p:nvSpPr>
          <p:cNvPr id="10" name="Rectangle 9"/>
          <p:cNvSpPr/>
          <p:nvPr/>
        </p:nvSpPr>
        <p:spPr>
          <a:xfrm>
            <a:off x="4866291" y="5023944"/>
            <a:ext cx="17342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dirty="0" smtClean="0"/>
              <a:t>Después, hace falta hacer un almíbar con el aroma de azúcar, la mantequilla, la sal, el ron y el agua.</a:t>
            </a:r>
            <a:endParaRPr lang="es-ES" sz="1500" dirty="0"/>
          </a:p>
        </p:txBody>
      </p:sp>
      <p:sp>
        <p:nvSpPr>
          <p:cNvPr id="14" name="Flèche à angle droit 13"/>
          <p:cNvSpPr/>
          <p:nvPr/>
        </p:nvSpPr>
        <p:spPr>
          <a:xfrm>
            <a:off x="7415816" y="2795753"/>
            <a:ext cx="3153103" cy="3132084"/>
          </a:xfrm>
          <a:prstGeom prst="bentUpArrow">
            <a:avLst>
              <a:gd name="adj1" fmla="val 8893"/>
              <a:gd name="adj2" fmla="val 14933"/>
              <a:gd name="adj3" fmla="val 42114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à angle droit 14"/>
          <p:cNvSpPr/>
          <p:nvPr/>
        </p:nvSpPr>
        <p:spPr>
          <a:xfrm rot="5400000">
            <a:off x="1211827" y="2798890"/>
            <a:ext cx="2719042" cy="3538849"/>
          </a:xfrm>
          <a:prstGeom prst="bentUpArrow">
            <a:avLst>
              <a:gd name="adj1" fmla="val 9538"/>
              <a:gd name="adj2" fmla="val 15582"/>
              <a:gd name="adj3" fmla="val 50000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725535" y="2457088"/>
            <a:ext cx="3690281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500" b="0" u="sng" cap="none" spc="0" dirty="0" err="1" smtClean="0">
                <a:ln w="0"/>
                <a:solidFill>
                  <a:srgbClr val="7030A0"/>
                </a:solidFill>
              </a:rPr>
              <a:t>Primero</a:t>
            </a:r>
            <a:r>
              <a:rPr lang="fr-FR" sz="7500" u="sng" dirty="0">
                <a:ln w="0"/>
                <a:solidFill>
                  <a:srgbClr val="7030A0"/>
                </a:solidFill>
              </a:rPr>
              <a:t>:</a:t>
            </a:r>
            <a:endParaRPr lang="fr-FR" sz="7500" b="0" u="sng" cap="none" spc="0" dirty="0">
              <a:ln w="0"/>
              <a:solidFill>
                <a:srgbClr val="7030A0"/>
              </a:solidFill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282" y="3823987"/>
            <a:ext cx="1723861" cy="90935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702" y="3208793"/>
            <a:ext cx="1621291" cy="162129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3851883"/>
      </p:ext>
    </p:extLst>
  </p:cSld>
  <p:clrMapOvr>
    <a:masterClrMapping/>
  </p:clrMapOvr>
  <p:transition spd="med" advTm="36231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0"/>
      <p:bldP spid="9" grpId="1"/>
      <p:bldP spid="10" grpId="0"/>
      <p:bldP spid="10" grpId="1"/>
      <p:bldP spid="14" grpId="0" animBg="1"/>
      <p:bldP spid="14" grpId="1" animBg="1"/>
      <p:bldP spid="15" grpId="0" animBg="1"/>
      <p:bldP spid="15" grpId="1" animBg="1"/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883569" y="2858813"/>
            <a:ext cx="394137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500" u="sng" dirty="0" smtClean="0">
                <a:solidFill>
                  <a:srgbClr val="00B050"/>
                </a:solidFill>
              </a:rPr>
              <a:t>Secundo: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3407" y="4844213"/>
            <a:ext cx="26065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dirty="0" smtClean="0"/>
              <a:t>Es necesario que la masa tenga una consistencia bastante elástica y dejarla que repose unas pocas horas a temperatura ambiente, antes de ponerla en la nevera durante 12 horas hasta que se utilice.</a:t>
            </a:r>
            <a:endParaRPr lang="es-ES" sz="15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320" y="187802"/>
            <a:ext cx="9339881" cy="109127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5821" y="1728980"/>
            <a:ext cx="19444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dirty="0" smtClean="0"/>
              <a:t>En el cuenco de una batidora, tengo a continuación que poner la harina, la </a:t>
            </a:r>
            <a:r>
              <a:rPr lang="es-ES" sz="1500" dirty="0" err="1" smtClean="0"/>
              <a:t>elevadura</a:t>
            </a:r>
            <a:r>
              <a:rPr lang="es-ES" sz="1500" dirty="0" smtClean="0"/>
              <a:t> diluida y los huevos enteros.</a:t>
            </a:r>
            <a:endParaRPr lang="es-ES" sz="1500" dirty="0"/>
          </a:p>
        </p:txBody>
      </p:sp>
      <p:sp>
        <p:nvSpPr>
          <p:cNvPr id="7" name="Rectangle 6"/>
          <p:cNvSpPr/>
          <p:nvPr/>
        </p:nvSpPr>
        <p:spPr>
          <a:xfrm>
            <a:off x="9606455" y="1279081"/>
            <a:ext cx="23332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dirty="0" smtClean="0"/>
              <a:t>Luego, hace falta amase suavemente incorporando parte del jarabe caliente, y es importante dejar reposar la masa antes de volver a amasarla con el resto de jarabe durante unos 15 minutos.</a:t>
            </a:r>
            <a:endParaRPr lang="es-ES" sz="1500" dirty="0"/>
          </a:p>
        </p:txBody>
      </p:sp>
      <p:sp>
        <p:nvSpPr>
          <p:cNvPr id="8" name="Flèche droite 7"/>
          <p:cNvSpPr/>
          <p:nvPr/>
        </p:nvSpPr>
        <p:spPr>
          <a:xfrm>
            <a:off x="2648607" y="1807779"/>
            <a:ext cx="5822731" cy="659865"/>
          </a:xfrm>
          <a:prstGeom prst="rightArrow">
            <a:avLst>
              <a:gd name="adj1" fmla="val 43629"/>
              <a:gd name="adj2" fmla="val 1439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 rot="9104239">
            <a:off x="5677818" y="4533151"/>
            <a:ext cx="5431090" cy="622122"/>
          </a:xfrm>
          <a:prstGeom prst="rightArrow">
            <a:avLst>
              <a:gd name="adj1" fmla="val 50000"/>
              <a:gd name="adj2" fmla="val 14670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21" y="4260916"/>
            <a:ext cx="2143125" cy="214312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455" y="4661385"/>
            <a:ext cx="2151440" cy="18089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29937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195"/>
    </mc:Choice>
    <mc:Fallback>
      <p:transition spd="slow" advTm="411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 tmFilter="0,0; .5, 0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6" grpId="0"/>
      <p:bldP spid="6" grpId="1"/>
      <p:bldP spid="7" grpId="0"/>
      <p:bldP spid="7" grpId="1"/>
      <p:bldP spid="8" grpId="0" animBg="1"/>
      <p:bldP spid="8" grpId="1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322" y="213319"/>
            <a:ext cx="9339881" cy="109127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02493" y="5203088"/>
            <a:ext cx="3358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dirty="0" smtClean="0"/>
              <a:t>Entonces </a:t>
            </a:r>
            <a:r>
              <a:rPr lang="es-ES" sz="1500" dirty="0"/>
              <a:t>se deja que levante la masa durante unas 3 horas, se glasea con huevo y se espolvorea con las cerezas confitadas y se pone a cocer durante unos veinte minutos en un horno a 180 ° grados.</a:t>
            </a:r>
            <a:endParaRPr lang="fr-FR" sz="1500" dirty="0"/>
          </a:p>
        </p:txBody>
      </p:sp>
      <p:sp>
        <p:nvSpPr>
          <p:cNvPr id="5" name="Rectangle 4"/>
          <p:cNvSpPr/>
          <p:nvPr/>
        </p:nvSpPr>
        <p:spPr>
          <a:xfrm>
            <a:off x="9126584" y="1273482"/>
            <a:ext cx="279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dirty="0"/>
              <a:t>Para el relleno, hay que mezclar y dejar macerar la fruta en el ron durante 12 horas, y vaciar el ron antes de </a:t>
            </a:r>
            <a:r>
              <a:rPr lang="es-ES" sz="1500" dirty="0" smtClean="0"/>
              <a:t>usar. Amasar </a:t>
            </a:r>
            <a:r>
              <a:rPr lang="es-ES" sz="1500" dirty="0"/>
              <a:t>la masa con las manos, hacer una corona y aplanar con el rodillo de cocina. colocar la fruta redonda sobre la masa y añadir un </a:t>
            </a:r>
            <a:r>
              <a:rPr lang="es-ES" sz="1500" dirty="0" err="1"/>
              <a:t>feve</a:t>
            </a:r>
            <a:r>
              <a:rPr lang="es-ES" sz="1500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60917" y="1738671"/>
            <a:ext cx="29513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dirty="0"/>
              <a:t>Hace falta doblar la masa desde el exterior hacia el interior, incorporando la fruta, y cerrar la masa apretándola con la mano en su alrededor</a:t>
            </a:r>
            <a:r>
              <a:rPr lang="es-ES" sz="1500" dirty="0" smtClean="0"/>
              <a:t>. Tiene </a:t>
            </a:r>
            <a:r>
              <a:rPr lang="es-ES" sz="1500" dirty="0"/>
              <a:t>que reposar de nuevo, y luego hay que estirarla en forma de corona a un diámetro de 24 centímetros. </a:t>
            </a:r>
          </a:p>
        </p:txBody>
      </p:sp>
      <p:sp>
        <p:nvSpPr>
          <p:cNvPr id="8" name="Flèche droite 7"/>
          <p:cNvSpPr/>
          <p:nvPr/>
        </p:nvSpPr>
        <p:spPr>
          <a:xfrm flipH="1">
            <a:off x="3412272" y="1738672"/>
            <a:ext cx="4970311" cy="814958"/>
          </a:xfrm>
          <a:prstGeom prst="rightArrow">
            <a:avLst>
              <a:gd name="adj1" fmla="val 50987"/>
              <a:gd name="adj2" fmla="val 173425"/>
            </a:avLst>
          </a:prstGeom>
          <a:solidFill>
            <a:srgbClr val="D5450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à angle droit 8"/>
          <p:cNvSpPr/>
          <p:nvPr/>
        </p:nvSpPr>
        <p:spPr>
          <a:xfrm rot="5400000">
            <a:off x="1110473" y="3809072"/>
            <a:ext cx="2698598" cy="2797098"/>
          </a:xfrm>
          <a:prstGeom prst="bentUpArrow">
            <a:avLst>
              <a:gd name="adj1" fmla="val 16430"/>
              <a:gd name="adj2" fmla="val 21251"/>
              <a:gd name="adj3" fmla="val 50000"/>
            </a:avLst>
          </a:prstGeom>
          <a:solidFill>
            <a:srgbClr val="D5450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059044" y="3378820"/>
            <a:ext cx="386947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500" u="sng" dirty="0" smtClean="0">
                <a:solidFill>
                  <a:srgbClr val="D54505"/>
                </a:solidFill>
              </a:rPr>
              <a:t>Al final: </a:t>
            </a:r>
            <a:endParaRPr lang="fr-FR" sz="7500" u="sng" dirty="0">
              <a:solidFill>
                <a:srgbClr val="D54505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86" y="5171900"/>
            <a:ext cx="1767017" cy="132355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412" y="2801047"/>
            <a:ext cx="1643172" cy="16431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780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180"/>
    </mc:Choice>
    <mc:Fallback>
      <p:transition spd="slow" advTm="471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8" grpId="0" animBg="1"/>
      <p:bldP spid="8" grpId="1" animBg="1"/>
      <p:bldP spid="9" grpId="0" animBg="1"/>
      <p:bldP spid="9" grpId="1" animBg="1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50020" y="1694986"/>
            <a:ext cx="84303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u="sng" dirty="0" smtClean="0">
                <a:solidFill>
                  <a:srgbClr val="00B0F0"/>
                </a:solidFill>
              </a:rPr>
              <a:t>Es </a:t>
            </a:r>
            <a:r>
              <a:rPr lang="fr-FR" sz="9600" u="sng" dirty="0" err="1" smtClean="0">
                <a:solidFill>
                  <a:srgbClr val="00B0F0"/>
                </a:solidFill>
              </a:rPr>
              <a:t>terminar</a:t>
            </a:r>
            <a:r>
              <a:rPr lang="fr-FR" sz="9600" u="sng" dirty="0" smtClean="0">
                <a:solidFill>
                  <a:srgbClr val="00B0F0"/>
                </a:solidFill>
              </a:rPr>
              <a:t> </a:t>
            </a:r>
            <a:r>
              <a:rPr lang="fr-FR" sz="9600" u="sng" dirty="0" err="1" smtClean="0">
                <a:solidFill>
                  <a:srgbClr val="00B0F0"/>
                </a:solidFill>
              </a:rPr>
              <a:t>puedo</a:t>
            </a:r>
            <a:r>
              <a:rPr lang="fr-FR" sz="9600" u="sng" dirty="0" smtClean="0">
                <a:solidFill>
                  <a:srgbClr val="00B0F0"/>
                </a:solidFill>
              </a:rPr>
              <a:t> </a:t>
            </a:r>
            <a:r>
              <a:rPr lang="fr-FR" sz="9600" u="sng" dirty="0" err="1" smtClean="0">
                <a:solidFill>
                  <a:srgbClr val="00B0F0"/>
                </a:solidFill>
              </a:rPr>
              <a:t>comer</a:t>
            </a:r>
            <a:r>
              <a:rPr lang="fr-FR" sz="9600" u="sng" dirty="0" smtClean="0">
                <a:solidFill>
                  <a:srgbClr val="00B0F0"/>
                </a:solidFill>
              </a:rPr>
              <a:t> !  </a:t>
            </a:r>
            <a:endParaRPr lang="fr-FR" sz="9600" u="sng" dirty="0">
              <a:solidFill>
                <a:srgbClr val="00B0F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8351" y="5843239"/>
            <a:ext cx="2029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Alice Mendegris 3°7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20822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0084">
        <p15:prstTrans prst="peelOff"/>
      </p:transition>
    </mc:Choice>
    <mc:Fallback>
      <p:transition spd="slow" advTm="1008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1|1.4|1.4|1.4|1.4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4|2.2|1.5|1|1.4|2.2|1.4|2.1|1.4|1.2|1.4|0.9|1.5|1.4|1.4|0.8|1.6|1.7|1.4|1|1.6|0.9|1.3|1|1.5|1.1|1.4|0.9|1.8|1|1.4|1.8|1.4|5.3|1.3|1|1.7|1.2|1.4|0.9|1.6|1.3|1.5|2.1|1.5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1|4.3|3|1.7|5.1|1.9|4.8|3.2|1.6|1.5|1.6|0.8|0.7|1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5.1|1.9|6.4|1.7|1.2|5.1|6.4|1.4|1.3|1.3|0.8|1.3|2.1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6|7.8|2.3|1.5|9.9|1.9|5.9|2.1|1.8|1.9|1.3|0.9|1.4|0.8|1.1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387</Words>
  <Application>Microsoft Office PowerPoint</Application>
  <PresentationFormat>Grand écran</PresentationFormat>
  <Paragraphs>29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 Unicode MS</vt:lpstr>
      <vt:lpstr>Arial</vt:lpstr>
      <vt:lpstr>Arial Narrow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23</cp:revision>
  <dcterms:created xsi:type="dcterms:W3CDTF">2015-02-14T13:44:09Z</dcterms:created>
  <dcterms:modified xsi:type="dcterms:W3CDTF">2015-02-15T11:46:00Z</dcterms:modified>
</cp:coreProperties>
</file>