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4E4157-D77C-47C2-BF3A-53044AE45627}" type="datetimeFigureOut">
              <a:rPr lang="fr-CH" smtClean="0"/>
              <a:pPr/>
              <a:t>07.04.2015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56863C8-C098-475F-9887-FCDD9ABEE3B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Indirect speech</a:t>
            </a:r>
          </a:p>
          <a:p>
            <a:r>
              <a:rPr lang="fr-CH" i="1" dirty="0" smtClean="0"/>
              <a:t>A2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Discours indirect</a:t>
            </a:r>
            <a:endParaRPr lang="fr-CH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50825" y="404813"/>
            <a:ext cx="8642350" cy="5976937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endParaRPr lang="fr-CH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Pierre</a:t>
            </a:r>
            <a:r>
              <a:rPr lang="fr-CH" sz="2000" dirty="0" smtClean="0"/>
              <a:t> </a:t>
            </a:r>
            <a:r>
              <a:rPr lang="fr-CH" sz="2000" b="1" dirty="0" smtClean="0"/>
              <a:t>dit : </a:t>
            </a:r>
            <a:r>
              <a:rPr lang="fr-CH" sz="2000" dirty="0" smtClean="0"/>
              <a:t>« </a:t>
            </a:r>
            <a:r>
              <a:rPr lang="fr-CH" sz="2000" dirty="0" smtClean="0"/>
              <a:t>Le président est à Milan.</a:t>
            </a:r>
            <a:r>
              <a:rPr lang="fr-CH" sz="2000" dirty="0" smtClean="0"/>
              <a:t>»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1900" i="1" dirty="0" smtClean="0"/>
              <a:t>Pierre </a:t>
            </a:r>
            <a:r>
              <a:rPr lang="fr-CH" sz="1900" i="1" dirty="0" err="1" smtClean="0"/>
              <a:t>says</a:t>
            </a:r>
            <a:r>
              <a:rPr lang="fr-CH" sz="1900" i="1" dirty="0" smtClean="0"/>
              <a:t> : «The </a:t>
            </a:r>
            <a:r>
              <a:rPr lang="fr-CH" sz="1900" i="1" dirty="0" err="1" smtClean="0"/>
              <a:t>president</a:t>
            </a:r>
            <a:r>
              <a:rPr lang="fr-CH" sz="1900" i="1" dirty="0" smtClean="0"/>
              <a:t> </a:t>
            </a:r>
            <a:r>
              <a:rPr lang="fr-CH" sz="1900" i="1" dirty="0" err="1" smtClean="0"/>
              <a:t>is</a:t>
            </a:r>
            <a:r>
              <a:rPr lang="fr-CH" sz="1900" i="1" dirty="0" smtClean="0"/>
              <a:t> in Milan. »</a:t>
            </a:r>
            <a:endParaRPr lang="fr-CH" sz="19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                                                            </a:t>
            </a:r>
            <a:endParaRPr lang="fr-CH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 					Pierre dit </a:t>
            </a:r>
            <a:r>
              <a:rPr lang="fr-CH" sz="2000" b="1" i="1" dirty="0" smtClean="0">
                <a:solidFill>
                  <a:srgbClr val="FF0000"/>
                </a:solidFill>
              </a:rPr>
              <a:t>que</a:t>
            </a:r>
            <a:r>
              <a:rPr lang="fr-CH" sz="2000" dirty="0" smtClean="0"/>
              <a:t> le président est à Milan.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                                                     </a:t>
            </a:r>
            <a:r>
              <a:rPr lang="fr-CH" sz="1900" i="1" dirty="0" smtClean="0"/>
              <a:t>Pierre </a:t>
            </a:r>
            <a:r>
              <a:rPr lang="fr-CH" sz="1900" i="1" dirty="0" err="1" smtClean="0"/>
              <a:t>is</a:t>
            </a:r>
            <a:r>
              <a:rPr lang="fr-CH" sz="1900" i="1" dirty="0" smtClean="0"/>
              <a:t> </a:t>
            </a:r>
            <a:r>
              <a:rPr lang="fr-CH" sz="1900" i="1" dirty="0" err="1" smtClean="0"/>
              <a:t>saying</a:t>
            </a:r>
            <a:r>
              <a:rPr lang="fr-CH" sz="1900" i="1" dirty="0" smtClean="0"/>
              <a:t> </a:t>
            </a:r>
            <a:r>
              <a:rPr lang="fr-CH" sz="1900" i="1" dirty="0" err="1" smtClean="0"/>
              <a:t>that</a:t>
            </a:r>
            <a:r>
              <a:rPr lang="fr-CH" sz="1900" i="1" dirty="0" smtClean="0"/>
              <a:t> the </a:t>
            </a:r>
            <a:r>
              <a:rPr lang="fr-CH" sz="1900" i="1" dirty="0" err="1" smtClean="0"/>
              <a:t>president</a:t>
            </a:r>
            <a:r>
              <a:rPr lang="fr-CH" sz="1900" i="1" dirty="0" smtClean="0"/>
              <a:t> </a:t>
            </a:r>
            <a:r>
              <a:rPr lang="fr-CH" sz="1900" i="1" dirty="0" err="1" smtClean="0"/>
              <a:t>is</a:t>
            </a:r>
            <a:r>
              <a:rPr lang="fr-CH" sz="1900" i="1" dirty="0" smtClean="0"/>
              <a:t> in Milan.</a:t>
            </a:r>
            <a:endParaRPr lang="fr-CH" sz="1900" i="1" dirty="0" smtClean="0"/>
          </a:p>
          <a:p>
            <a:pPr eaLnBrk="1" hangingPunct="1">
              <a:buFont typeface="Wingdings 2" pitchFamily="18" charset="2"/>
              <a:buNone/>
            </a:pPr>
            <a:endParaRPr lang="fr-CH" sz="2000" dirty="0" smtClean="0"/>
          </a:p>
          <a:p>
            <a:pPr eaLnBrk="1" hangingPunct="1">
              <a:buFont typeface="Wingdings 2" pitchFamily="18" charset="2"/>
              <a:buNone/>
            </a:pPr>
            <a:endParaRPr lang="fr-CH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</a:t>
            </a:r>
            <a:endParaRPr lang="fr-CH" sz="2000" b="1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sz="2000" b="1" i="1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fr-CH" sz="2000" b="1" i="1" dirty="0" smtClean="0"/>
          </a:p>
          <a:p>
            <a:pPr>
              <a:buNone/>
            </a:pPr>
            <a:r>
              <a:rPr lang="fr-CH" sz="2000" dirty="0" smtClean="0"/>
              <a:t>Michel </a:t>
            </a:r>
            <a:r>
              <a:rPr lang="fr-CH" sz="2000" b="1" dirty="0" smtClean="0"/>
              <a:t>dit</a:t>
            </a:r>
            <a:r>
              <a:rPr lang="fr-CH" sz="2000" dirty="0" smtClean="0"/>
              <a:t>: «</a:t>
            </a:r>
            <a:r>
              <a:rPr lang="fr-CH" sz="2000" b="1" dirty="0" smtClean="0"/>
              <a:t> </a:t>
            </a:r>
            <a:r>
              <a:rPr lang="fr-CH" sz="2000" b="1" i="1" dirty="0" smtClean="0">
                <a:solidFill>
                  <a:srgbClr val="FF0000"/>
                </a:solidFill>
              </a:rPr>
              <a:t>Range</a:t>
            </a:r>
            <a:r>
              <a:rPr lang="fr-CH" sz="2000" b="1" dirty="0" smtClean="0"/>
              <a:t> </a:t>
            </a:r>
            <a:r>
              <a:rPr lang="fr-CH" sz="2000" dirty="0" smtClean="0"/>
              <a:t>la chambre! »              Michel dit </a:t>
            </a:r>
            <a:r>
              <a:rPr lang="fr-CH" sz="2000" b="1" i="1" u="sng" dirty="0" smtClean="0">
                <a:solidFill>
                  <a:srgbClr val="FF0000"/>
                </a:solidFill>
              </a:rPr>
              <a:t>de</a:t>
            </a:r>
            <a:r>
              <a:rPr lang="fr-CH" sz="2000" b="1" i="1" u="sng" dirty="0" smtClean="0"/>
              <a:t> ranger </a:t>
            </a:r>
            <a:r>
              <a:rPr lang="fr-CH" sz="2000" dirty="0" smtClean="0"/>
              <a:t>la chambre.                                          </a:t>
            </a:r>
          </a:p>
          <a:p>
            <a:pPr>
              <a:buNone/>
            </a:pPr>
            <a:r>
              <a:rPr lang="fr-CH" sz="2000" dirty="0" smtClean="0"/>
              <a:t>    </a:t>
            </a:r>
          </a:p>
          <a:p>
            <a:pPr>
              <a:buNone/>
            </a:pPr>
            <a:r>
              <a:rPr lang="fr-CH" sz="2000" dirty="0" smtClean="0"/>
              <a:t>Il </a:t>
            </a:r>
            <a:r>
              <a:rPr lang="fr-CH" sz="2000" b="1" dirty="0" smtClean="0"/>
              <a:t>demande: </a:t>
            </a:r>
            <a:r>
              <a:rPr lang="fr-CH" sz="2000" dirty="0" smtClean="0"/>
              <a:t>« </a:t>
            </a:r>
            <a:r>
              <a:rPr lang="fr-CH" sz="2000" b="1" i="1" dirty="0" smtClean="0">
                <a:solidFill>
                  <a:srgbClr val="FF0000"/>
                </a:solidFill>
              </a:rPr>
              <a:t>Ne parle pas </a:t>
            </a:r>
            <a:r>
              <a:rPr lang="fr-CH" sz="2000" dirty="0" smtClean="0"/>
              <a:t>fort! »             Il demande </a:t>
            </a:r>
            <a:r>
              <a:rPr lang="fr-CH" sz="2000" b="1" i="1" u="sng" dirty="0" smtClean="0"/>
              <a:t>de</a:t>
            </a:r>
            <a:r>
              <a:rPr lang="fr-CH" sz="2000" u="sng" dirty="0" smtClean="0"/>
              <a:t> </a:t>
            </a:r>
            <a:r>
              <a:rPr lang="fr-CH" sz="2000" b="1" i="1" u="sng" dirty="0" smtClean="0">
                <a:solidFill>
                  <a:srgbClr val="FF0000"/>
                </a:solidFill>
              </a:rPr>
              <a:t>ne pas </a:t>
            </a:r>
            <a:r>
              <a:rPr lang="fr-CH" sz="2000" b="1" i="1" u="sng" dirty="0" smtClean="0"/>
              <a:t>parler</a:t>
            </a:r>
            <a:r>
              <a:rPr lang="fr-CH" sz="2000" u="sng" dirty="0" smtClean="0"/>
              <a:t> </a:t>
            </a:r>
            <a:r>
              <a:rPr lang="fr-CH" sz="2000" dirty="0" smtClean="0"/>
              <a:t>fort.</a:t>
            </a:r>
            <a:endParaRPr lang="fr-CH" sz="2000" b="1" i="1" dirty="0" smtClean="0"/>
          </a:p>
          <a:p>
            <a:pPr eaLnBrk="1" hangingPunct="1">
              <a:buFont typeface="Wingdings 2" pitchFamily="18" charset="2"/>
              <a:buNone/>
            </a:pPr>
            <a:endParaRPr lang="fr-CH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sz="2000" dirty="0" smtClean="0"/>
              <a:t>     </a:t>
            </a:r>
          </a:p>
          <a:p>
            <a:pPr eaLnBrk="1" hangingPunct="1">
              <a:buFont typeface="Wingdings 2" pitchFamily="18" charset="2"/>
              <a:buNone/>
            </a:pPr>
            <a:endParaRPr lang="fr-CH" sz="2000" dirty="0" smtClean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860032" y="1268760"/>
            <a:ext cx="791319" cy="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3850" y="692150"/>
            <a:ext cx="8568630" cy="1872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139952" y="5013176"/>
            <a:ext cx="6492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9512" y="4221088"/>
            <a:ext cx="878497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2555776" y="188640"/>
            <a:ext cx="47147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sz="2000" b="1" dirty="0" smtClean="0"/>
              <a:t>Direct speech versus indirect speech</a:t>
            </a:r>
            <a:endParaRPr lang="fr-CH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3573016"/>
            <a:ext cx="74879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smtClean="0"/>
              <a:t>Direct speech </a:t>
            </a:r>
            <a:r>
              <a:rPr lang="fr-CH" b="1" i="1" dirty="0" smtClean="0"/>
              <a:t>- Impératif                      </a:t>
            </a:r>
            <a:r>
              <a:rPr lang="fr-CH" dirty="0" smtClean="0"/>
              <a:t>Indirect  speech :</a:t>
            </a:r>
            <a:r>
              <a:rPr lang="fr-CH" b="1" i="1" dirty="0" smtClean="0"/>
              <a:t> </a:t>
            </a:r>
            <a:r>
              <a:rPr lang="fr-CH" b="1" i="1" dirty="0" smtClean="0">
                <a:solidFill>
                  <a:srgbClr val="FF0000"/>
                </a:solidFill>
              </a:rPr>
              <a:t>de</a:t>
            </a:r>
            <a:r>
              <a:rPr lang="fr-CH" i="1" dirty="0" smtClean="0"/>
              <a:t> + </a:t>
            </a:r>
            <a:r>
              <a:rPr lang="fr-CH" b="1" i="1" dirty="0" smtClean="0"/>
              <a:t>infinitif </a:t>
            </a:r>
            <a:endParaRPr lang="fr-CH" b="1" i="1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4139952" y="37890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90383"/>
        </p:xfrm>
        <a:graphic>
          <a:graphicData uri="http://schemas.openxmlformats.org/drawingml/2006/table">
            <a:tbl>
              <a:tblPr/>
              <a:tblGrid>
                <a:gridCol w="4422098"/>
                <a:gridCol w="4721902"/>
              </a:tblGrid>
              <a:tr h="3173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Elle me demande: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«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Quand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veux-tu  partir? 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Il me demande: «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Avec qui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sors-tu? »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Elle me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quand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je veux partir.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     Il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où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je vais.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  Il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d’où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je viens.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Il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comment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je fais cela.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Il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pourquoi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je pars.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Il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quel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temps il fait.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      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  Il me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avec qui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je sors.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30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Elle me demande:«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Est-ce que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tu es fatigué? 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Elle me demande: « 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Es-tu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fatigué? 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Elle me demande : « Tu es fatigué ? »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</a:t>
                      </a: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Elle me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si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je suis fatigué.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23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Je  lui demande: « 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Qu’est-ce que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Pierre cherche? »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Je lui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ce que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Pierre cherche.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30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Il lui demande: « 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Qu’est-ce qui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vous étonne? 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Il lui demande </a:t>
                      </a:r>
                      <a:r>
                        <a:rPr kumimoji="0" lang="fr-CH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ce qui </a:t>
                      </a:r>
                      <a:r>
                        <a:rPr kumimoji="0" lang="fr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l’étonne.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23528" y="116632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u="sng" dirty="0" smtClean="0"/>
              <a:t>Discours </a:t>
            </a:r>
            <a:r>
              <a:rPr lang="fr-CH" b="1" i="1" u="sng" dirty="0" smtClean="0"/>
              <a:t>direct / Direct speech</a:t>
            </a:r>
            <a:endParaRPr lang="fr-CH" b="1" i="1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116632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u="sng" dirty="0" smtClean="0"/>
              <a:t>Discours </a:t>
            </a:r>
            <a:r>
              <a:rPr lang="fr-CH" b="1" i="1" u="sng" dirty="0" smtClean="0"/>
              <a:t>indirect / Indirect speech</a:t>
            </a:r>
            <a:endParaRPr lang="fr-CH" b="1" i="1" u="sng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778098"/>
          </a:xfrm>
        </p:spPr>
        <p:txBody>
          <a:bodyPr>
            <a:normAutofit/>
          </a:bodyPr>
          <a:lstStyle/>
          <a:p>
            <a:r>
              <a:rPr lang="fr-CH" sz="2000" b="1" i="1" dirty="0" smtClean="0"/>
              <a:t>Les verbes introducteurs du discours direct / indirect :</a:t>
            </a:r>
            <a:br>
              <a:rPr lang="fr-CH" sz="2000" b="1" i="1" dirty="0" smtClean="0"/>
            </a:br>
            <a:r>
              <a:rPr lang="fr-CH" sz="2000" b="1" i="1" dirty="0" err="1" smtClean="0"/>
              <a:t>Here</a:t>
            </a:r>
            <a:r>
              <a:rPr lang="fr-CH" sz="2000" b="1" i="1" dirty="0" smtClean="0"/>
              <a:t> are </a:t>
            </a:r>
            <a:r>
              <a:rPr lang="fr-CH" sz="2000" b="1" i="1" dirty="0" err="1" smtClean="0"/>
              <a:t>some</a:t>
            </a:r>
            <a:r>
              <a:rPr lang="fr-CH" sz="2000" b="1" i="1" dirty="0" smtClean="0"/>
              <a:t> </a:t>
            </a:r>
            <a:r>
              <a:rPr lang="fr-CH" sz="2000" b="1" i="1" dirty="0" err="1" smtClean="0"/>
              <a:t>typical</a:t>
            </a:r>
            <a:r>
              <a:rPr lang="fr-CH" sz="2000" b="1" i="1" dirty="0" smtClean="0"/>
              <a:t> </a:t>
            </a:r>
            <a:r>
              <a:rPr lang="fr-CH" sz="2000" b="1" i="1" dirty="0" err="1" smtClean="0"/>
              <a:t>verbs</a:t>
            </a:r>
            <a:r>
              <a:rPr lang="fr-CH" sz="2000" b="1" i="1" dirty="0" smtClean="0"/>
              <a:t> </a:t>
            </a:r>
            <a:r>
              <a:rPr lang="fr-CH" sz="2000" b="1" i="1" dirty="0" err="1" smtClean="0"/>
              <a:t>introducers</a:t>
            </a:r>
            <a:r>
              <a:rPr lang="fr-CH" sz="2000" b="1" i="1" dirty="0" smtClean="0"/>
              <a:t> of direct / indirect speech :</a:t>
            </a:r>
            <a:endParaRPr lang="fr-CH" sz="20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b="1" i="1" dirty="0" smtClean="0"/>
              <a:t>Affirmer </a:t>
            </a:r>
            <a:r>
              <a:rPr lang="fr-CH" sz="2000" dirty="0" smtClean="0"/>
              <a:t>– to </a:t>
            </a:r>
            <a:r>
              <a:rPr lang="fr-CH" sz="2000" dirty="0" err="1" smtClean="0"/>
              <a:t>say</a:t>
            </a:r>
            <a:r>
              <a:rPr lang="fr-CH" sz="2000" dirty="0" smtClean="0"/>
              <a:t>, to claim	         </a:t>
            </a:r>
            <a:r>
              <a:rPr lang="fr-CH" sz="2000" b="1" i="1" dirty="0" smtClean="0"/>
              <a:t>Remarquer</a:t>
            </a:r>
            <a:r>
              <a:rPr lang="fr-CH" sz="2000" dirty="0" smtClean="0"/>
              <a:t> – to notice, to observe</a:t>
            </a:r>
          </a:p>
          <a:p>
            <a:pPr>
              <a:buNone/>
            </a:pPr>
            <a:r>
              <a:rPr lang="fr-CH" sz="2000" b="1" i="1" dirty="0" smtClean="0"/>
              <a:t>Annoncer</a:t>
            </a:r>
            <a:r>
              <a:rPr lang="fr-CH" sz="2000" dirty="0" smtClean="0"/>
              <a:t> – to </a:t>
            </a:r>
            <a:r>
              <a:rPr lang="fr-CH" sz="2000" dirty="0" err="1" smtClean="0"/>
              <a:t>announce</a:t>
            </a:r>
            <a:r>
              <a:rPr lang="fr-CH" sz="2000" dirty="0" smtClean="0"/>
              <a:t>	        </a:t>
            </a:r>
            <a:r>
              <a:rPr lang="fr-CH" sz="2000" b="1" i="1" dirty="0" smtClean="0"/>
              <a:t>Répondre </a:t>
            </a:r>
            <a:r>
              <a:rPr lang="fr-CH" sz="2000" dirty="0" smtClean="0"/>
              <a:t>– to </a:t>
            </a:r>
            <a:r>
              <a:rPr lang="fr-CH" sz="2000" dirty="0" err="1" smtClean="0"/>
              <a:t>answer</a:t>
            </a:r>
            <a:endParaRPr lang="fr-CH" sz="2000" dirty="0" smtClean="0"/>
          </a:p>
          <a:p>
            <a:pPr>
              <a:buNone/>
            </a:pPr>
            <a:r>
              <a:rPr lang="fr-CH" sz="2000" b="1" i="1" dirty="0" smtClean="0"/>
              <a:t>Assurer</a:t>
            </a:r>
            <a:r>
              <a:rPr lang="fr-CH" sz="2000" dirty="0" smtClean="0"/>
              <a:t> – to </a:t>
            </a:r>
            <a:r>
              <a:rPr lang="fr-CH" sz="2000" dirty="0" err="1" smtClean="0"/>
              <a:t>ensure</a:t>
            </a:r>
            <a:r>
              <a:rPr lang="fr-CH" sz="2000" dirty="0" smtClean="0"/>
              <a:t>, to </a:t>
            </a:r>
            <a:r>
              <a:rPr lang="fr-CH" sz="2000" dirty="0" err="1" smtClean="0"/>
              <a:t>maintain</a:t>
            </a:r>
            <a:r>
              <a:rPr lang="fr-CH" sz="2000" dirty="0" smtClean="0"/>
              <a:t> </a:t>
            </a:r>
            <a:r>
              <a:rPr lang="fr-CH" sz="2000" dirty="0" smtClean="0"/>
              <a:t>      </a:t>
            </a:r>
            <a:r>
              <a:rPr lang="fr-CH" sz="2000" b="1" i="1" dirty="0" smtClean="0"/>
              <a:t>Révéler</a:t>
            </a:r>
            <a:r>
              <a:rPr lang="fr-CH" sz="2000" dirty="0" smtClean="0"/>
              <a:t> – to </a:t>
            </a:r>
            <a:r>
              <a:rPr lang="fr-CH" sz="2000" dirty="0" err="1" smtClean="0"/>
              <a:t>reveal</a:t>
            </a:r>
            <a:endParaRPr lang="fr-CH" sz="2000" dirty="0" smtClean="0"/>
          </a:p>
          <a:p>
            <a:pPr>
              <a:buNone/>
            </a:pPr>
            <a:r>
              <a:rPr lang="fr-CH" sz="2000" b="1" i="1" dirty="0" smtClean="0"/>
              <a:t>Avouer</a:t>
            </a:r>
            <a:r>
              <a:rPr lang="fr-CH" sz="2000" dirty="0" smtClean="0"/>
              <a:t> – to </a:t>
            </a:r>
            <a:r>
              <a:rPr lang="fr-CH" sz="2000" dirty="0" err="1" smtClean="0"/>
              <a:t>confess</a:t>
            </a:r>
            <a:r>
              <a:rPr lang="fr-CH" sz="2000" dirty="0" smtClean="0"/>
              <a:t>		       </a:t>
            </a:r>
            <a:r>
              <a:rPr lang="fr-CH" sz="2000" b="1" i="1" dirty="0" smtClean="0"/>
              <a:t>S’apercevoir </a:t>
            </a:r>
            <a:r>
              <a:rPr lang="fr-CH" sz="2000" dirty="0" smtClean="0"/>
              <a:t>– to </a:t>
            </a:r>
            <a:r>
              <a:rPr lang="fr-CH" sz="2000" dirty="0" err="1" smtClean="0"/>
              <a:t>realize</a:t>
            </a:r>
            <a:endParaRPr lang="fr-CH" sz="2000" dirty="0" smtClean="0"/>
          </a:p>
          <a:p>
            <a:pPr>
              <a:buNone/>
            </a:pPr>
            <a:r>
              <a:rPr lang="fr-CH" sz="2000" b="1" i="1" dirty="0" smtClean="0"/>
              <a:t>Confier </a:t>
            </a:r>
            <a:r>
              <a:rPr lang="fr-CH" sz="2000" dirty="0" smtClean="0"/>
              <a:t>– to </a:t>
            </a:r>
            <a:r>
              <a:rPr lang="fr-CH" sz="2000" dirty="0" err="1" smtClean="0"/>
              <a:t>confide</a:t>
            </a:r>
            <a:r>
              <a:rPr lang="fr-CH" sz="2000" dirty="0" smtClean="0"/>
              <a:t>		      </a:t>
            </a:r>
            <a:r>
              <a:rPr lang="fr-CH" sz="2000" b="1" i="1" dirty="0" smtClean="0"/>
              <a:t>Se rendre compte </a:t>
            </a:r>
            <a:r>
              <a:rPr lang="fr-CH" sz="2000" dirty="0" smtClean="0"/>
              <a:t>– to </a:t>
            </a:r>
            <a:r>
              <a:rPr lang="fr-CH" sz="2000" dirty="0" err="1" smtClean="0"/>
              <a:t>realize</a:t>
            </a:r>
            <a:endParaRPr lang="fr-CH" sz="2000" dirty="0" smtClean="0"/>
          </a:p>
          <a:p>
            <a:pPr>
              <a:buNone/>
            </a:pPr>
            <a:r>
              <a:rPr lang="fr-CH" sz="2000" b="1" i="1" dirty="0" smtClean="0"/>
              <a:t>Constater </a:t>
            </a:r>
            <a:r>
              <a:rPr lang="fr-CH" sz="2000" dirty="0" smtClean="0"/>
              <a:t>– to note, to notice</a:t>
            </a:r>
          </a:p>
          <a:p>
            <a:pPr>
              <a:buNone/>
            </a:pPr>
            <a:r>
              <a:rPr lang="fr-CH" sz="2000" b="1" i="1" dirty="0" smtClean="0"/>
              <a:t>Crier </a:t>
            </a:r>
            <a:r>
              <a:rPr lang="fr-CH" sz="2000" dirty="0" smtClean="0"/>
              <a:t>– to </a:t>
            </a:r>
            <a:r>
              <a:rPr lang="fr-CH" sz="2000" dirty="0" err="1" smtClean="0"/>
              <a:t>shout</a:t>
            </a:r>
            <a:endParaRPr lang="fr-CH" sz="2000" dirty="0" smtClean="0"/>
          </a:p>
          <a:p>
            <a:pPr>
              <a:buNone/>
            </a:pPr>
            <a:r>
              <a:rPr lang="fr-CH" sz="2000" b="1" i="1" dirty="0" smtClean="0"/>
              <a:t>Déclarer </a:t>
            </a:r>
            <a:r>
              <a:rPr lang="fr-CH" sz="2000" dirty="0" smtClean="0"/>
              <a:t>– to state</a:t>
            </a:r>
          </a:p>
          <a:p>
            <a:pPr>
              <a:buNone/>
            </a:pPr>
            <a:r>
              <a:rPr lang="fr-CH" sz="2000" b="1" i="1" dirty="0" smtClean="0"/>
              <a:t>Dire</a:t>
            </a:r>
            <a:r>
              <a:rPr lang="fr-CH" sz="2000" dirty="0" smtClean="0"/>
              <a:t> – to </a:t>
            </a:r>
            <a:r>
              <a:rPr lang="fr-CH" sz="2000" dirty="0" err="1" smtClean="0"/>
              <a:t>say</a:t>
            </a:r>
            <a:endParaRPr lang="fr-CH" sz="2000" dirty="0" smtClean="0"/>
          </a:p>
          <a:p>
            <a:pPr>
              <a:buNone/>
            </a:pPr>
            <a:r>
              <a:rPr lang="fr-CH" sz="2000" b="1" i="1" dirty="0" smtClean="0"/>
              <a:t>Expliquer</a:t>
            </a:r>
            <a:r>
              <a:rPr lang="fr-CH" sz="2000" dirty="0" smtClean="0"/>
              <a:t> – to </a:t>
            </a:r>
            <a:r>
              <a:rPr lang="fr-CH" sz="2000" dirty="0" err="1" smtClean="0"/>
              <a:t>explain</a:t>
            </a:r>
            <a:endParaRPr lang="fr-CH" sz="2000" dirty="0" smtClean="0"/>
          </a:p>
          <a:p>
            <a:pPr>
              <a:buNone/>
            </a:pPr>
            <a:r>
              <a:rPr lang="fr-CH" sz="2000" b="1" i="1" dirty="0" smtClean="0"/>
              <a:t>Observer </a:t>
            </a:r>
            <a:r>
              <a:rPr lang="fr-CH" sz="2000" dirty="0" smtClean="0"/>
              <a:t>– to notice, to observe</a:t>
            </a:r>
          </a:p>
          <a:p>
            <a:pPr>
              <a:buNone/>
            </a:pPr>
            <a:r>
              <a:rPr lang="fr-CH" sz="2000" b="1" i="1" dirty="0" smtClean="0"/>
              <a:t>Prétendre</a:t>
            </a:r>
            <a:r>
              <a:rPr lang="fr-CH" sz="2000" dirty="0" smtClean="0"/>
              <a:t> – to claim</a:t>
            </a:r>
          </a:p>
          <a:p>
            <a:pPr>
              <a:buNone/>
            </a:pPr>
            <a:r>
              <a:rPr lang="fr-CH" sz="2000" b="1" i="1" dirty="0" smtClean="0"/>
              <a:t>Promettre</a:t>
            </a:r>
            <a:r>
              <a:rPr lang="fr-CH" sz="2000" dirty="0" smtClean="0"/>
              <a:t> – to promise</a:t>
            </a:r>
            <a:endParaRPr lang="fr-CH" sz="2000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</TotalTime>
  <Words>169</Words>
  <Application>Microsoft Office PowerPoint</Application>
  <PresentationFormat>Affichage à l'écran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Capitaux</vt:lpstr>
      <vt:lpstr>Discours indirect</vt:lpstr>
      <vt:lpstr>Diapositive 2</vt:lpstr>
      <vt:lpstr>Diapositive 3</vt:lpstr>
      <vt:lpstr>Les verbes introducteurs du discours direct / indirect : Here are some typical verbs introducers of direct / indirect speech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 indirect</dc:title>
  <dc:creator>Savioz Olga</dc:creator>
  <cp:lastModifiedBy>Savioz Olga</cp:lastModifiedBy>
  <cp:revision>16</cp:revision>
  <dcterms:created xsi:type="dcterms:W3CDTF">2014-10-05T15:54:15Z</dcterms:created>
  <dcterms:modified xsi:type="dcterms:W3CDTF">2015-04-07T08:04:46Z</dcterms:modified>
</cp:coreProperties>
</file>