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95" r:id="rId2"/>
    <p:sldId id="296" r:id="rId3"/>
    <p:sldId id="302" r:id="rId4"/>
    <p:sldId id="303" r:id="rId5"/>
    <p:sldId id="340" r:id="rId6"/>
    <p:sldId id="348" r:id="rId7"/>
    <p:sldId id="353" r:id="rId8"/>
    <p:sldId id="369" r:id="rId9"/>
    <p:sldId id="370" r:id="rId10"/>
    <p:sldId id="371" r:id="rId11"/>
    <p:sldId id="372" r:id="rId12"/>
    <p:sldId id="355" r:id="rId13"/>
    <p:sldId id="356" r:id="rId14"/>
    <p:sldId id="357" r:id="rId15"/>
    <p:sldId id="358" r:id="rId16"/>
    <p:sldId id="359" r:id="rId17"/>
    <p:sldId id="360" r:id="rId18"/>
    <p:sldId id="361" r:id="rId19"/>
    <p:sldId id="362" r:id="rId20"/>
    <p:sldId id="363" r:id="rId21"/>
    <p:sldId id="373" r:id="rId22"/>
    <p:sldId id="364" r:id="rId23"/>
    <p:sldId id="365" r:id="rId24"/>
    <p:sldId id="366" r:id="rId25"/>
    <p:sldId id="367" r:id="rId26"/>
    <p:sldId id="374" r:id="rId2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43"/>
  </p:normalViewPr>
  <p:slideViewPr>
    <p:cSldViewPr snapToGrid="0" snapToObjects="1">
      <p:cViewPr varScale="1">
        <p:scale>
          <a:sx n="121" d="100"/>
          <a:sy n="121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5C311-6801-5748-9D1B-116EC6ADCD5E}" type="datetimeFigureOut">
              <a:rPr lang="fr-FR" smtClean="0"/>
              <a:t>12/05/2021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AA5F43-E997-B648-BDFF-2AE382D80F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436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>
            <a:extLst>
              <a:ext uri="{FF2B5EF4-FFF2-40B4-BE49-F238E27FC236}">
                <a16:creationId xmlns:a16="http://schemas.microsoft.com/office/drawing/2014/main" id="{56A0A001-69D5-A84A-BD07-A70C587203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D4D69170-CB22-E343-AB17-78D8384F25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975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5404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AAB9F2-A405-DB46-8B96-30D878A89E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58723A2-856E-8241-BE36-86B76ACC47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510D09-9B11-F346-8DEE-1BC99A79C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924C-DB94-7A4B-B499-9CCABEFA0D21}" type="datetimeFigureOut">
              <a:rPr lang="fr-FR" smtClean="0"/>
              <a:t>12/05/2021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AF281D-445A-DC4E-9425-C2E433037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220C3C-8F7E-3D4A-B9F8-6B51B6F8D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95DC-C9DE-1040-8C0F-6E98BDBA76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2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C65DA1-4665-2249-A74C-42CC7C79F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6FC3051-772F-AD47-A0F8-12B519C5DF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F57F83-BB77-694D-AACB-649D29C91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924C-DB94-7A4B-B499-9CCABEFA0D21}" type="datetimeFigureOut">
              <a:rPr lang="fr-FR" smtClean="0"/>
              <a:t>12/05/2021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568D8A-B502-7847-B654-00D895DCD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43F2BF-75A6-8347-9FBE-C1318C712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95DC-C9DE-1040-8C0F-6E98BDBA76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9895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C79C251-BBD1-8041-8A81-C93173F1EE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FA1047B-BB92-984F-A09F-AD517CBA2D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1FBA4A-5D02-4A40-9D0B-F78C4A51D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924C-DB94-7A4B-B499-9CCABEFA0D21}" type="datetimeFigureOut">
              <a:rPr lang="fr-FR" smtClean="0"/>
              <a:t>12/05/2021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B3FA54E-F811-A541-A67D-D05081E71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E493E6-1738-1C46-9C80-F9BB39815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95DC-C9DE-1040-8C0F-6E98BDBA76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60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A33DB8-668F-A044-B37C-41B84DE52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C0F9B2-9D21-4A45-831F-8E70211B1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C55977-929F-D244-A98E-C542D6994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924C-DB94-7A4B-B499-9CCABEFA0D21}" type="datetimeFigureOut">
              <a:rPr lang="fr-FR" smtClean="0"/>
              <a:t>12/05/2021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3F7DC8-AC8C-3E49-AE79-FF5A5192F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6BACD6-F96F-F342-B70D-A0BA11754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95DC-C9DE-1040-8C0F-6E98BDBA76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551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3CC57C-B6A8-394B-936B-A395E919F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0A6DC4F-33D3-AE41-958C-46F125963B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FA5529-A613-4D46-9A59-C47D396B3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924C-DB94-7A4B-B499-9CCABEFA0D21}" type="datetimeFigureOut">
              <a:rPr lang="fr-FR" smtClean="0"/>
              <a:t>12/05/2021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9306A2-EBFC-344F-8A6A-D85327A17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FD93DB-530F-D940-8743-E20E0231F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95DC-C9DE-1040-8C0F-6E98BDBA76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8824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94E8FA-7650-0543-972A-2837C3EA8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445F33-417D-1046-A3FA-DD7599DFB0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258284C-D394-2E41-B0A0-B0A385F052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B4F8DEB-1A48-0745-AA30-C17FB4FDF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924C-DB94-7A4B-B499-9CCABEFA0D21}" type="datetimeFigureOut">
              <a:rPr lang="fr-FR" smtClean="0"/>
              <a:t>12/05/2021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AA0FE93-DD73-4F47-9CAE-967F93BC3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28A255F-A667-7D42-848E-91D9E673F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95DC-C9DE-1040-8C0F-6E98BDBA76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6082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CEE03E-138F-0A42-AD89-5325B1DBD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500F135-2C7C-4F4D-B9DB-9FAEAFA81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93BC086-DD31-C246-A1F4-4116B50BFA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DD7CEB2-C3B1-A849-AF3C-352A085D3A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00F74E4-3A9D-D346-B668-F4E8A68EFD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E68976B-D34A-8845-AD5D-4902FA581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924C-DB94-7A4B-B499-9CCABEFA0D21}" type="datetimeFigureOut">
              <a:rPr lang="fr-FR" smtClean="0"/>
              <a:t>12/05/2021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F9E9B23-299C-2A4F-AB5B-5F1F474B0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A39DD0C-F59D-9A48-B40A-B2B80BEF4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95DC-C9DE-1040-8C0F-6E98BDBA76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0571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EF8B1A-22D8-6A47-B83C-79EC0486A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F59B529-48AC-E24D-8A8A-3FFFE55C2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924C-DB94-7A4B-B499-9CCABEFA0D21}" type="datetimeFigureOut">
              <a:rPr lang="fr-FR" smtClean="0"/>
              <a:t>12/05/2021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33CE943-B29D-FB4D-8DB7-6FC90DE68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C30593F-AF87-ED4C-8C06-C61E7C78F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95DC-C9DE-1040-8C0F-6E98BDBA76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8772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C3ACA9B-251F-A34A-B41B-D1836BE1E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924C-DB94-7A4B-B499-9CCABEFA0D21}" type="datetimeFigureOut">
              <a:rPr lang="fr-FR" smtClean="0"/>
              <a:t>12/05/2021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C2F83CD-38A1-2D41-87B8-A220E623F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00FEA4C-2267-5F48-B481-44772E7A3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95DC-C9DE-1040-8C0F-6E98BDBA76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670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8C18C8-9EAA-B54B-BBB4-BD29654DB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BA4701-72C7-664F-A110-AF8F80B43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CA1D6C3-27BF-BA45-9321-A1E0D4AF6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37C8B80-5629-A448-9D67-C43294A1C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924C-DB94-7A4B-B499-9CCABEFA0D21}" type="datetimeFigureOut">
              <a:rPr lang="fr-FR" smtClean="0"/>
              <a:t>12/05/2021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5F029EB-A70B-814C-9623-294CFB7DD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1F511DA-B5FF-FD4B-9C6D-73E80F67F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95DC-C9DE-1040-8C0F-6E98BDBA76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0908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86BBB8-9EBB-6445-9B94-B6410F0A5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64DCA92-E3E2-4943-B50A-A4356F19B8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33B434D-6916-CE4C-96DD-A6AC0047D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06B807E-72C1-F443-9F8E-33308581B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924C-DB94-7A4B-B499-9CCABEFA0D21}" type="datetimeFigureOut">
              <a:rPr lang="fr-FR" smtClean="0"/>
              <a:t>12/05/2021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1BA604E-39A9-AA47-BD9B-D9FF5B322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F401BCE-641F-2A4A-9846-4F2EF17FD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95DC-C9DE-1040-8C0F-6E98BDBA76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6709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22749BE-9571-604A-BB7F-4753C9CAF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FA33919-1696-1046-B6ED-2F2AA2EEA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0584E0-1868-EF43-B81D-383ED0A6A7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F924C-DB94-7A4B-B499-9CCABEFA0D21}" type="datetimeFigureOut">
              <a:rPr lang="fr-FR" smtClean="0"/>
              <a:t>12/05/2021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DDBD53-94EC-714B-AB8B-64DEA462BD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AF5192-A511-F140-80DD-A0B9E3FD34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895DC-C9DE-1040-8C0F-6E98BDBA76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967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re 1">
            <a:extLst>
              <a:ext uri="{FF2B5EF4-FFF2-40B4-BE49-F238E27FC236}">
                <a16:creationId xmlns:a16="http://schemas.microsoft.com/office/drawing/2014/main" id="{B481A20A-D7F7-284B-8E3E-A92D27AB4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188" y="473075"/>
            <a:ext cx="8075612" cy="723900"/>
          </a:xfrm>
        </p:spPr>
        <p:txBody>
          <a:bodyPr>
            <a:normAutofit fontScale="90000"/>
          </a:bodyPr>
          <a:lstStyle/>
          <a:p>
            <a:pPr algn="ctr"/>
            <a:r>
              <a:rPr lang="fr-FR" altLang="fr-FR" sz="2800" b="1" dirty="0"/>
              <a:t>ANALYSE DE LA STRUCTURE FINANCIERE</a:t>
            </a:r>
            <a:br>
              <a:rPr lang="fr-FR" altLang="fr-FR" sz="2800" b="1" dirty="0"/>
            </a:br>
            <a:r>
              <a:rPr lang="fr-FR" altLang="fr-FR" sz="2800" b="1" dirty="0"/>
              <a:t>partie 1- PRINCIPES ET RETRAITEMENTS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76525A-1022-D34C-BEF4-B869816CC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spcBef>
                <a:spcPct val="50000"/>
              </a:spcBef>
              <a:buNone/>
              <a:defRPr/>
            </a:pPr>
            <a:r>
              <a:rPr lang="fr-FR" dirty="0"/>
              <a:t>La </a:t>
            </a:r>
            <a:r>
              <a:rPr lang="fr-FR" b="1" dirty="0"/>
              <a:t>structure financière</a:t>
            </a:r>
            <a:r>
              <a:rPr lang="fr-FR" dirty="0"/>
              <a:t> d’une entreprise</a:t>
            </a:r>
          </a:p>
          <a:p>
            <a:pPr marL="609600" indent="-609600">
              <a:spcBef>
                <a:spcPct val="50000"/>
              </a:spcBef>
              <a:buFont typeface="Times" pitchFamily="18" charset="0"/>
              <a:buChar char="•"/>
              <a:defRPr/>
            </a:pPr>
            <a:r>
              <a:rPr lang="fr-FR" dirty="0"/>
              <a:t>Correspond à </a:t>
            </a:r>
            <a:r>
              <a:rPr lang="fr-FR" b="1" dirty="0">
                <a:solidFill>
                  <a:srgbClr val="FF0000"/>
                </a:solidFill>
              </a:rPr>
              <a:t>l’ensemble des ressources financières mises à la disposition de la firme</a:t>
            </a:r>
          </a:p>
          <a:p>
            <a:pPr marL="609600" indent="-609600">
              <a:spcBef>
                <a:spcPct val="50000"/>
              </a:spcBef>
              <a:buFont typeface="Times" pitchFamily="18" charset="0"/>
              <a:buChar char="•"/>
              <a:defRPr/>
            </a:pPr>
            <a:r>
              <a:rPr lang="fr-FR" dirty="0"/>
              <a:t>se caractérise par</a:t>
            </a:r>
          </a:p>
          <a:p>
            <a:pPr marL="990600" lvl="1" indent="-533400">
              <a:spcBef>
                <a:spcPct val="50000"/>
              </a:spcBef>
              <a:buFont typeface="Times" pitchFamily="18" charset="0"/>
              <a:buChar char="•"/>
              <a:defRPr/>
            </a:pPr>
            <a:r>
              <a:rPr lang="fr-FR" dirty="0"/>
              <a:t>Le choix  de </a:t>
            </a:r>
            <a:r>
              <a:rPr lang="fr-FR" b="1" dirty="0"/>
              <a:t>l’origine des financements</a:t>
            </a:r>
            <a:r>
              <a:rPr lang="fr-FR" dirty="0"/>
              <a:t> : arbitrage dettes / capitaux propres</a:t>
            </a:r>
          </a:p>
          <a:p>
            <a:pPr marL="990600" lvl="1" indent="-533400">
              <a:spcBef>
                <a:spcPct val="50000"/>
              </a:spcBef>
              <a:buFont typeface="Times" pitchFamily="18" charset="0"/>
              <a:buChar char="•"/>
              <a:defRPr/>
            </a:pPr>
            <a:r>
              <a:rPr lang="fr-FR" dirty="0"/>
              <a:t>Le choix de </a:t>
            </a:r>
            <a:r>
              <a:rPr lang="fr-FR" b="1" dirty="0"/>
              <a:t>la maturité des financements</a:t>
            </a:r>
            <a:r>
              <a:rPr lang="fr-FR" dirty="0"/>
              <a:t> : arbitrage ressources courtes/ ressources longues </a:t>
            </a:r>
          </a:p>
          <a:p>
            <a:pPr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8002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E62D3B-C65F-4340-8834-C7D2E4BD7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70902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E47C87-F932-9F47-ADFF-54687FF55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83"/>
            <a:ext cx="10515600" cy="6773917"/>
          </a:xfrm>
        </p:spPr>
        <p:txBody>
          <a:bodyPr>
            <a:normAutofit fontScale="25000" lnSpcReduction="20000"/>
          </a:bodyPr>
          <a:lstStyle/>
          <a:p>
            <a:endParaRPr lang="fr-FR" sz="2900" dirty="0">
              <a:highlight>
                <a:srgbClr val="FFFF00"/>
              </a:highlight>
            </a:endParaRPr>
          </a:p>
          <a:p>
            <a:r>
              <a:rPr lang="fr-FR" sz="6400" dirty="0">
                <a:highlight>
                  <a:srgbClr val="FFFF00"/>
                </a:highlight>
              </a:rPr>
              <a:t>ÉQUILIBRE FINANCIER GLOBAL: </a:t>
            </a:r>
            <a:r>
              <a:rPr lang="fr-FR" sz="6400" dirty="0">
                <a:solidFill>
                  <a:srgbClr val="FF0000"/>
                </a:solidFill>
                <a:highlight>
                  <a:srgbClr val="FFFF00"/>
                </a:highlight>
              </a:rPr>
              <a:t>CONSISTE À ANALYSER LA SITUATION DE LA TRÉSORERIE (</a:t>
            </a:r>
            <a:r>
              <a:rPr lang="fr-FR" sz="6400" dirty="0" err="1">
                <a:solidFill>
                  <a:srgbClr val="FF0000"/>
                </a:solidFill>
                <a:highlight>
                  <a:srgbClr val="FFFF00"/>
                </a:highlight>
              </a:rPr>
              <a:t>càd</a:t>
            </a:r>
            <a:r>
              <a:rPr lang="fr-FR" sz="6400" dirty="0">
                <a:solidFill>
                  <a:srgbClr val="FF0000"/>
                </a:solidFill>
                <a:highlight>
                  <a:srgbClr val="FFFF00"/>
                </a:highlight>
              </a:rPr>
              <a:t> les avoirs disponibles en caisse et en banques) à travers la DIFFÉRENCE ENTRE LE FRF ET LE BFR (OU BFG) : </a:t>
            </a:r>
          </a:p>
          <a:p>
            <a:r>
              <a:rPr lang="fr-FR" sz="6400" dirty="0">
                <a:solidFill>
                  <a:srgbClr val="FF0000"/>
                </a:solidFill>
                <a:highlight>
                  <a:srgbClr val="FFFF00"/>
                </a:highlight>
              </a:rPr>
              <a:t>ÉQUATION D’ÉQUILIBRE GLOBAL :</a:t>
            </a:r>
          </a:p>
          <a:p>
            <a:pPr marL="0" indent="0" algn="ctr">
              <a:buNone/>
            </a:pPr>
            <a:r>
              <a:rPr lang="fr-FR" sz="6400" b="1" dirty="0">
                <a:solidFill>
                  <a:srgbClr val="FF0000"/>
                </a:solidFill>
                <a:highlight>
                  <a:srgbClr val="FFFF00"/>
                </a:highlight>
              </a:rPr>
              <a:t>TN = FRF – BFR </a:t>
            </a:r>
          </a:p>
          <a:p>
            <a:pPr marL="0" indent="0" algn="ctr">
              <a:buNone/>
            </a:pPr>
            <a:r>
              <a:rPr lang="fr-FR" sz="6400" dirty="0">
                <a:highlight>
                  <a:srgbClr val="FFFF00"/>
                </a:highlight>
              </a:rPr>
              <a:t>AVEC TN : TRÉSORERIE NETTE </a:t>
            </a:r>
          </a:p>
          <a:p>
            <a:pPr marL="0" indent="0" algn="ctr">
              <a:buNone/>
            </a:pPr>
            <a:r>
              <a:rPr lang="fr-FR" sz="6400" dirty="0">
                <a:highlight>
                  <a:srgbClr val="FFFF00"/>
                </a:highlight>
              </a:rPr>
              <a:t>BFR : BESOIN EN FONDS DE ROULEMENT (OU BFG : BESOIN DE FINANCEMENT GLOBAL)</a:t>
            </a:r>
          </a:p>
          <a:p>
            <a:pPr marL="0" indent="0" algn="ctr">
              <a:buNone/>
            </a:pPr>
            <a:r>
              <a:rPr lang="fr-FR" sz="6400" dirty="0">
                <a:highlight>
                  <a:srgbClr val="FFFF00"/>
                </a:highlight>
              </a:rPr>
              <a:t>SACHANT QUE LE BFR CORRESPOND À LA SOMME DES BESOINS ÉMANANT DES DÉCALAGES ENTRE OPÉRATIONS ET FLUX MONÉTAIRES CONCERNANT L’ENSEMBLE DES OPÉRATIONS DE L’ESE</a:t>
            </a:r>
          </a:p>
          <a:p>
            <a:pPr marL="0" indent="0" algn="ctr">
              <a:buNone/>
            </a:pPr>
            <a:r>
              <a:rPr lang="fr-FR" sz="6400" b="1" dirty="0">
                <a:solidFill>
                  <a:srgbClr val="FF0000"/>
                </a:solidFill>
                <a:highlight>
                  <a:srgbClr val="FFFF00"/>
                </a:highlight>
              </a:rPr>
              <a:t>BFR = ACHT – PCHT</a:t>
            </a:r>
          </a:p>
          <a:p>
            <a:pPr marL="0" indent="0" algn="ctr">
              <a:buNone/>
            </a:pPr>
            <a:r>
              <a:rPr lang="fr-FR" sz="6400" i="1" dirty="0">
                <a:highlight>
                  <a:srgbClr val="FFFF00"/>
                </a:highlight>
              </a:rPr>
              <a:t>ACHT : AC HORS TRÉSORERIE</a:t>
            </a:r>
          </a:p>
          <a:p>
            <a:pPr marL="0" indent="0" algn="ctr">
              <a:buNone/>
            </a:pPr>
            <a:r>
              <a:rPr lang="fr-FR" sz="6400" i="1" dirty="0">
                <a:highlight>
                  <a:srgbClr val="FFFF00"/>
                </a:highlight>
              </a:rPr>
              <a:t>PCHT : PC HORS TRÉSORERIE </a:t>
            </a:r>
          </a:p>
          <a:p>
            <a:pPr marL="0" indent="0" algn="ctr">
              <a:buNone/>
            </a:pPr>
            <a:r>
              <a:rPr lang="fr-FR" sz="6400" b="1" dirty="0">
                <a:solidFill>
                  <a:srgbClr val="FF0000"/>
                </a:solidFill>
                <a:highlight>
                  <a:srgbClr val="FFFF00"/>
                </a:highlight>
              </a:rPr>
              <a:t>OU  BFR = BFRE + BFRHE</a:t>
            </a:r>
          </a:p>
          <a:p>
            <a:pPr marL="0" indent="0" algn="ctr">
              <a:buNone/>
            </a:pPr>
            <a:r>
              <a:rPr lang="fr-FR" sz="6400" i="1" dirty="0">
                <a:highlight>
                  <a:srgbClr val="FFFF00"/>
                </a:highlight>
              </a:rPr>
              <a:t>AVEC :  BFRHE : BFR HORS-EXPLOITATION</a:t>
            </a:r>
          </a:p>
          <a:p>
            <a:pPr marL="0" indent="0" algn="ctr">
              <a:buNone/>
            </a:pPr>
            <a:r>
              <a:rPr lang="fr-FR" sz="6400" b="1" dirty="0">
                <a:solidFill>
                  <a:srgbClr val="FF0000"/>
                </a:solidFill>
                <a:highlight>
                  <a:srgbClr val="FFFF00"/>
                </a:highlight>
              </a:rPr>
              <a:t>BFRHE = ACHE – PCHE </a:t>
            </a:r>
          </a:p>
          <a:p>
            <a:pPr marL="0" indent="0" algn="ctr">
              <a:buNone/>
            </a:pPr>
            <a:r>
              <a:rPr lang="fr-FR" sz="6400" i="1" dirty="0">
                <a:highlight>
                  <a:srgbClr val="FFFF00"/>
                </a:highlight>
              </a:rPr>
              <a:t>AVEC : ACHE : ACTIFS CIRCULANTS HORS-EXPLOITATION </a:t>
            </a:r>
          </a:p>
          <a:p>
            <a:pPr marL="0" indent="0" algn="ctr">
              <a:buNone/>
            </a:pPr>
            <a:r>
              <a:rPr lang="fr-FR" sz="6400" i="1" dirty="0">
                <a:highlight>
                  <a:srgbClr val="FFFF00"/>
                </a:highlight>
              </a:rPr>
              <a:t>PCHE : PASSIFS CIRCULANTS HORS EXPLOITATION</a:t>
            </a:r>
          </a:p>
          <a:p>
            <a:pPr marL="0" indent="0" algn="ctr">
              <a:buNone/>
            </a:pPr>
            <a:endParaRPr lang="fr-FR" sz="6400" i="1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0" indent="0" algn="ctr">
              <a:buNone/>
            </a:pPr>
            <a:r>
              <a:rPr lang="fr-FR" sz="6400" i="1" dirty="0">
                <a:solidFill>
                  <a:srgbClr val="FF0000"/>
                </a:solidFill>
                <a:highlight>
                  <a:srgbClr val="FFFF00"/>
                </a:highlight>
              </a:rPr>
              <a:t>NB. ON PEUT AUSSI DÉTERMINER LA TN HORIZENTALEMENT (POUR VÉRIFICATION DES CALCULS) COMME SUIT :</a:t>
            </a:r>
          </a:p>
          <a:p>
            <a:pPr marL="0" indent="0" algn="ctr">
              <a:buNone/>
            </a:pPr>
            <a:r>
              <a:rPr lang="fr-FR" sz="6400" b="1" i="1" dirty="0">
                <a:solidFill>
                  <a:srgbClr val="FF0000"/>
                </a:solidFill>
                <a:highlight>
                  <a:srgbClr val="FFFF00"/>
                </a:highlight>
              </a:rPr>
              <a:t>TN = TA – TP</a:t>
            </a:r>
          </a:p>
          <a:p>
            <a:pPr marL="0" indent="0" algn="ctr">
              <a:buNone/>
            </a:pPr>
            <a:r>
              <a:rPr lang="fr-FR" sz="6400" i="1" dirty="0">
                <a:highlight>
                  <a:srgbClr val="FFFF00"/>
                </a:highlight>
              </a:rPr>
              <a:t>AVEC TA : TRÉSORERIE-ACTIF </a:t>
            </a:r>
          </a:p>
          <a:p>
            <a:pPr marL="0" indent="0" algn="ctr">
              <a:buNone/>
            </a:pPr>
            <a:r>
              <a:rPr lang="fr-FR" sz="6400" i="1" dirty="0">
                <a:highlight>
                  <a:srgbClr val="FFFF00"/>
                </a:highlight>
              </a:rPr>
              <a:t>TP : TRÉSORERIE-PASSIF</a:t>
            </a:r>
          </a:p>
          <a:p>
            <a:pPr marL="0" indent="0" algn="ctr">
              <a:buNone/>
            </a:pPr>
            <a:endParaRPr lang="fr-FR" sz="6400" i="1" dirty="0">
              <a:highlight>
                <a:srgbClr val="FFFF00"/>
              </a:highlight>
            </a:endParaRPr>
          </a:p>
          <a:p>
            <a:pPr marL="0" indent="0" algn="ctr">
              <a:buNone/>
            </a:pPr>
            <a:r>
              <a:rPr lang="fr-FR" sz="6400" i="1" dirty="0">
                <a:highlight>
                  <a:srgbClr val="FFFF00"/>
                </a:highlight>
              </a:rPr>
              <a:t>LES DEUX FORMULES DONNENT LE MÊME RÉSULTAT</a:t>
            </a:r>
          </a:p>
          <a:p>
            <a:pPr marL="0" indent="0">
              <a:buNone/>
            </a:pPr>
            <a:endParaRPr lang="fr-FR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890852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565DBF-8AAF-344A-BE00-468DF980A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65125"/>
            <a:ext cx="10439400" cy="496723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SITUATIONS POSSIBLES DE TN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8CB522-9CE9-C14C-A666-17A6D386F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0317" y="1103586"/>
            <a:ext cx="10523483" cy="5073377"/>
          </a:xfrm>
        </p:spPr>
        <p:txBody>
          <a:bodyPr/>
          <a:lstStyle/>
          <a:p>
            <a:pPr marL="0" indent="0">
              <a:buNone/>
            </a:pPr>
            <a:r>
              <a:rPr lang="fr-FR" sz="2000" b="1" dirty="0">
                <a:solidFill>
                  <a:srgbClr val="FF0000"/>
                </a:solidFill>
              </a:rPr>
              <a:t>1</a:t>
            </a:r>
            <a:r>
              <a:rPr lang="fr-FR" sz="2000" b="1" baseline="30000" dirty="0">
                <a:solidFill>
                  <a:srgbClr val="FF0000"/>
                </a:solidFill>
              </a:rPr>
              <a:t>er</a:t>
            </a:r>
            <a:r>
              <a:rPr lang="fr-FR" sz="2000" b="1" dirty="0">
                <a:solidFill>
                  <a:srgbClr val="FF0000"/>
                </a:solidFill>
              </a:rPr>
              <a:t> cas: TN &gt; 0 VEUT DIRE QUE LA TRÉSORERIE EST EXCÉDENTAIRE</a:t>
            </a:r>
            <a:r>
              <a:rPr lang="fr-FR" sz="2000" b="1" dirty="0"/>
              <a:t> </a:t>
            </a:r>
            <a:r>
              <a:rPr lang="fr-FR" dirty="0"/>
              <a:t>(</a:t>
            </a:r>
            <a:r>
              <a:rPr lang="fr-FR" sz="2000" dirty="0">
                <a:highlight>
                  <a:srgbClr val="FFFF00"/>
                </a:highlight>
              </a:rPr>
              <a:t>SURÉQUILIBRE FINANCIER GLOBAL) SIGNIFIE QUE LA SITUATION DE TRÉSORERIE EST CONFORTABLE MAIS ELLE PRÉSENTE L’INCONVÉNIENT DE SOUS-EMPLOI DES AVOIRS DISPONIBLES (ABSENCE DE PLACEMENT DES RESSOURCES DISPONIBLES) QUI ENTRAÎNE UN MANQUE À GAGNER (</a:t>
            </a:r>
            <a:r>
              <a:rPr lang="fr-FR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COÛT D’OPPORTUNITÉ</a:t>
            </a:r>
            <a:r>
              <a:rPr lang="fr-FR" sz="2000" dirty="0">
                <a:highlight>
                  <a:srgbClr val="FFFF00"/>
                </a:highlight>
              </a:rPr>
              <a:t>)</a:t>
            </a:r>
          </a:p>
          <a:p>
            <a:pPr marL="0" indent="0">
              <a:buNone/>
            </a:pPr>
            <a:r>
              <a:rPr lang="fr-FR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2</a:t>
            </a:r>
            <a:r>
              <a:rPr lang="fr-FR" sz="2000" b="1" baseline="30000" dirty="0">
                <a:solidFill>
                  <a:srgbClr val="FF0000"/>
                </a:solidFill>
                <a:highlight>
                  <a:srgbClr val="FFFF00"/>
                </a:highlight>
              </a:rPr>
              <a:t>ème</a:t>
            </a:r>
            <a:r>
              <a:rPr lang="fr-FR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 cas: TN &lt; 0 </a:t>
            </a:r>
            <a:r>
              <a:rPr lang="fr-FR" sz="2000" dirty="0">
                <a:highlight>
                  <a:srgbClr val="FFFF00"/>
                </a:highlight>
              </a:rPr>
              <a:t>VEUT DIRE QUE LA TRÉSORERIE EST DÉFICITAIRE (SOUS-ÉQUILIBRE GLOBAL) QUI SIGNIFIE QUE L’ESE SOUFFRE D’UNE CERTAINE DIFFICULTÉ FINANCIÈRE DUE À L’INSUFFISANCE DE SES RESSOURCES PAR RAPPORT AUX BESOINS). POUR COMBLER CE DÉFICIT, L’ESE RECOURT AUX CONCOURS BANCAIRES DE TRÉSORERIE (CBT) SOUS-FORMES DE CRÉDITS DE TRÉSORERIE (EX DÉCOUVERT, ESCOMPTE D’EFFETS…) QUI ENTRAINENT UN COÛT DE FINANCEMENT (FRAIS FINANCIERS)</a:t>
            </a:r>
          </a:p>
          <a:p>
            <a:pPr marL="0" indent="0">
              <a:buNone/>
            </a:pPr>
            <a:r>
              <a:rPr lang="fr-FR" sz="2000" b="1" dirty="0">
                <a:solidFill>
                  <a:srgbClr val="00B050"/>
                </a:solidFill>
                <a:highlight>
                  <a:srgbClr val="C0C0C0"/>
                </a:highlight>
              </a:rPr>
              <a:t>3</a:t>
            </a:r>
            <a:r>
              <a:rPr lang="fr-FR" sz="2000" b="1" baseline="30000" dirty="0">
                <a:solidFill>
                  <a:srgbClr val="00B050"/>
                </a:solidFill>
                <a:highlight>
                  <a:srgbClr val="C0C0C0"/>
                </a:highlight>
              </a:rPr>
              <a:t>ème</a:t>
            </a:r>
            <a:r>
              <a:rPr lang="fr-FR" sz="2000" b="1" dirty="0">
                <a:solidFill>
                  <a:srgbClr val="00B050"/>
                </a:solidFill>
                <a:highlight>
                  <a:srgbClr val="C0C0C0"/>
                </a:highlight>
              </a:rPr>
              <a:t> cas: TN = 0  SITUATION D’ÉQUILIBRE FINANCIER GLOBAL IDÉALE VEUT DIRE QUE L’ESE ASSURE SON ÉQUILIBRE FINANCIER </a:t>
            </a:r>
          </a:p>
        </p:txBody>
      </p:sp>
    </p:spTree>
    <p:extLst>
      <p:ext uri="{BB962C8B-B14F-4D97-AF65-F5344CB8AC3E}">
        <p14:creationId xmlns:p14="http://schemas.microsoft.com/office/powerpoint/2010/main" val="1751303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400" dirty="0"/>
              <a:t>Analyse de la structure financière</a:t>
            </a:r>
            <a:br>
              <a:rPr lang="fr-FR" sz="3400" dirty="0"/>
            </a:br>
            <a:endParaRPr lang="fr-FR" sz="3400" u="sng" dirty="0"/>
          </a:p>
        </p:txBody>
      </p:sp>
      <p:sp>
        <p:nvSpPr>
          <p:cNvPr id="1146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341438"/>
            <a:ext cx="7924800" cy="4419600"/>
          </a:xfrm>
        </p:spPr>
        <p:txBody>
          <a:bodyPr/>
          <a:lstStyle/>
          <a:p>
            <a:pPr eaLnBrk="1" hangingPunct="1"/>
            <a:r>
              <a:rPr lang="fr-FR"/>
              <a:t>Structure du bilan fonctionnel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424113" y="1844676"/>
            <a:ext cx="6985000" cy="4214813"/>
            <a:chOff x="385" y="1117"/>
            <a:chExt cx="4990" cy="3108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926" y="1125"/>
              <a:ext cx="2449" cy="3100"/>
              <a:chOff x="2926" y="1125"/>
              <a:chExt cx="2449" cy="3100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2971" y="3793"/>
                <a:ext cx="2404" cy="432"/>
                <a:chOff x="3152" y="3702"/>
                <a:chExt cx="2404" cy="432"/>
              </a:xfrm>
            </p:grpSpPr>
            <p:sp>
              <p:nvSpPr>
                <p:cNvPr id="114716" name="Rectangle 7"/>
                <p:cNvSpPr>
                  <a:spLocks noChangeArrowheads="1"/>
                </p:cNvSpPr>
                <p:nvPr/>
              </p:nvSpPr>
              <p:spPr bwMode="auto">
                <a:xfrm>
                  <a:off x="3152" y="3702"/>
                  <a:ext cx="2404" cy="43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8" tIns="44450" rIns="90488" bIns="44450" anchorCtr="1"/>
                <a:lstStyle/>
                <a:p>
                  <a:pPr algn="ctr" eaLnBrk="0" hangingPunct="0"/>
                  <a:r>
                    <a:rPr lang="fr-FR" sz="1400" b="1" dirty="0">
                      <a:solidFill>
                        <a:srgbClr val="7030A0"/>
                      </a:solidFill>
                      <a:latin typeface="Tahoma" pitchFamily="34" charset="0"/>
                    </a:rPr>
                    <a:t>Trésorerie passif</a:t>
                  </a:r>
                </a:p>
              </p:txBody>
            </p:sp>
            <p:sp>
              <p:nvSpPr>
                <p:cNvPr id="114717" name="AutoShape 8"/>
                <p:cNvSpPr>
                  <a:spLocks noChangeArrowheads="1"/>
                </p:cNvSpPr>
                <p:nvPr/>
              </p:nvSpPr>
              <p:spPr bwMode="auto">
                <a:xfrm>
                  <a:off x="3243" y="3974"/>
                  <a:ext cx="2268" cy="112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 anchorCtr="1"/>
                <a:lstStyle/>
                <a:p>
                  <a:pPr algn="ctr" eaLnBrk="0" hangingPunct="0"/>
                  <a:r>
                    <a:rPr lang="fr-FR" sz="1200" b="1">
                      <a:latin typeface="Tahoma" pitchFamily="34" charset="0"/>
                    </a:rPr>
                    <a:t>Concours bancaires courants</a:t>
                  </a:r>
                </a:p>
              </p:txBody>
            </p:sp>
          </p:grpSp>
          <p:grpSp>
            <p:nvGrpSpPr>
              <p:cNvPr id="5" name="Group 9"/>
              <p:cNvGrpSpPr>
                <a:grpSpLocks/>
              </p:cNvGrpSpPr>
              <p:nvPr/>
            </p:nvGrpSpPr>
            <p:grpSpPr bwMode="auto">
              <a:xfrm>
                <a:off x="2926" y="1125"/>
                <a:ext cx="2404" cy="1104"/>
                <a:chOff x="3107" y="989"/>
                <a:chExt cx="2404" cy="1104"/>
              </a:xfrm>
            </p:grpSpPr>
            <p:sp>
              <p:nvSpPr>
                <p:cNvPr id="114713" name="Rectangle 10"/>
                <p:cNvSpPr>
                  <a:spLocks noChangeArrowheads="1"/>
                </p:cNvSpPr>
                <p:nvPr/>
              </p:nvSpPr>
              <p:spPr bwMode="auto">
                <a:xfrm>
                  <a:off x="3107" y="989"/>
                  <a:ext cx="2404" cy="110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90488" tIns="44450" rIns="90488" bIns="44450" anchorCtr="1"/>
                <a:lstStyle/>
                <a:p>
                  <a:pPr algn="ctr"/>
                  <a:r>
                    <a:rPr lang="fr-FR" sz="1600" b="1" dirty="0">
                      <a:solidFill>
                        <a:srgbClr val="00B050"/>
                      </a:solidFill>
                    </a:rPr>
                    <a:t>Ressources stables (OU FP)</a:t>
                  </a:r>
                </a:p>
              </p:txBody>
            </p:sp>
            <p:sp>
              <p:nvSpPr>
                <p:cNvPr id="114714" name="AutoShape 11"/>
                <p:cNvSpPr>
                  <a:spLocks noChangeArrowheads="1"/>
                </p:cNvSpPr>
                <p:nvPr/>
              </p:nvSpPr>
              <p:spPr bwMode="auto">
                <a:xfrm>
                  <a:off x="3198" y="1207"/>
                  <a:ext cx="2313" cy="48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 anchorCtr="1"/>
                <a:lstStyle/>
                <a:p>
                  <a:pPr algn="ctr" eaLnBrk="0" hangingPunct="0"/>
                  <a:r>
                    <a:rPr lang="fr-FR" sz="1200" b="1" dirty="0">
                      <a:latin typeface="Tahoma" pitchFamily="34" charset="0"/>
                    </a:rPr>
                    <a:t>Capitaux propres</a:t>
                  </a:r>
                </a:p>
                <a:p>
                  <a:pPr algn="ctr" eaLnBrk="0" hangingPunct="0"/>
                  <a:r>
                    <a:rPr lang="fr-FR" sz="1200" b="1" dirty="0">
                      <a:latin typeface="Tahoma" pitchFamily="34" charset="0"/>
                    </a:rPr>
                    <a:t>+ amortissements et provisions</a:t>
                  </a:r>
                </a:p>
                <a:p>
                  <a:pPr algn="ctr" eaLnBrk="0" hangingPunct="0"/>
                  <a:r>
                    <a:rPr lang="fr-FR" sz="1200" b="1" dirty="0">
                      <a:latin typeface="Tahoma" pitchFamily="34" charset="0"/>
                    </a:rPr>
                    <a:t>+ provisions pour risques et charges</a:t>
                  </a:r>
                </a:p>
              </p:txBody>
            </p:sp>
            <p:sp>
              <p:nvSpPr>
                <p:cNvPr id="114715" name="AutoShape 12"/>
                <p:cNvSpPr>
                  <a:spLocks noChangeArrowheads="1"/>
                </p:cNvSpPr>
                <p:nvPr/>
              </p:nvSpPr>
              <p:spPr bwMode="auto">
                <a:xfrm>
                  <a:off x="3198" y="1752"/>
                  <a:ext cx="2313" cy="28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 anchorCtr="1"/>
                <a:lstStyle/>
                <a:p>
                  <a:pPr algn="ctr" eaLnBrk="0" hangingPunct="0"/>
                  <a:r>
                    <a:rPr lang="fr-FR" sz="1200" b="1" dirty="0">
                      <a:latin typeface="Tahoma" pitchFamily="34" charset="0"/>
                    </a:rPr>
                    <a:t>Dettes de financement</a:t>
                  </a:r>
                </a:p>
              </p:txBody>
            </p:sp>
          </p:grpSp>
          <p:grpSp>
            <p:nvGrpSpPr>
              <p:cNvPr id="6" name="Group 13"/>
              <p:cNvGrpSpPr>
                <a:grpSpLocks/>
              </p:cNvGrpSpPr>
              <p:nvPr/>
            </p:nvGrpSpPr>
            <p:grpSpPr bwMode="auto">
              <a:xfrm>
                <a:off x="2971" y="2296"/>
                <a:ext cx="2404" cy="1452"/>
                <a:chOff x="3152" y="2205"/>
                <a:chExt cx="2404" cy="1452"/>
              </a:xfrm>
            </p:grpSpPr>
            <p:sp>
              <p:nvSpPr>
                <p:cNvPr id="114710" name="Rectangle 14"/>
                <p:cNvSpPr>
                  <a:spLocks noChangeArrowheads="1"/>
                </p:cNvSpPr>
                <p:nvPr/>
              </p:nvSpPr>
              <p:spPr bwMode="auto">
                <a:xfrm>
                  <a:off x="3152" y="2205"/>
                  <a:ext cx="2404" cy="145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8" tIns="44450" rIns="90488" bIns="44450" anchorCtr="1"/>
                <a:lstStyle/>
                <a:p>
                  <a:pPr algn="ctr" eaLnBrk="0" hangingPunct="0"/>
                  <a:r>
                    <a:rPr lang="fr-FR" sz="1400" b="1" dirty="0">
                      <a:solidFill>
                        <a:schemeClr val="accent2">
                          <a:lumMod val="75000"/>
                        </a:schemeClr>
                      </a:solidFill>
                      <a:latin typeface="Tahoma" pitchFamily="34" charset="0"/>
                    </a:rPr>
                    <a:t>Passif circulant</a:t>
                  </a:r>
                </a:p>
              </p:txBody>
            </p:sp>
            <p:sp>
              <p:nvSpPr>
                <p:cNvPr id="114711" name="AutoShape 15"/>
                <p:cNvSpPr>
                  <a:spLocks noChangeArrowheads="1"/>
                </p:cNvSpPr>
                <p:nvPr/>
              </p:nvSpPr>
              <p:spPr bwMode="auto">
                <a:xfrm>
                  <a:off x="3198" y="2478"/>
                  <a:ext cx="2313" cy="62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 anchorCtr="1"/>
                <a:lstStyle/>
                <a:p>
                  <a:pPr algn="ctr" eaLnBrk="0" hangingPunct="0"/>
                  <a:r>
                    <a:rPr lang="fr-FR" sz="1200" b="1" dirty="0">
                      <a:solidFill>
                        <a:schemeClr val="accent2">
                          <a:lumMod val="50000"/>
                        </a:schemeClr>
                      </a:solidFill>
                      <a:latin typeface="Tahoma" pitchFamily="34" charset="0"/>
                    </a:rPr>
                    <a:t>D’exploitation</a:t>
                  </a:r>
                </a:p>
                <a:p>
                  <a:pPr algn="ctr" eaLnBrk="0" hangingPunct="0"/>
                  <a:r>
                    <a:rPr lang="fr-FR" sz="1200" b="1" dirty="0">
                      <a:latin typeface="Tahoma" pitchFamily="34" charset="0"/>
                    </a:rPr>
                    <a:t>Fournisseurs + dettes fiscales et sociales + produits constatés d ’avance + avances et acomptes reçus</a:t>
                  </a:r>
                </a:p>
              </p:txBody>
            </p:sp>
            <p:sp>
              <p:nvSpPr>
                <p:cNvPr id="114712" name="AutoShape 16"/>
                <p:cNvSpPr>
                  <a:spLocks noChangeArrowheads="1"/>
                </p:cNvSpPr>
                <p:nvPr/>
              </p:nvSpPr>
              <p:spPr bwMode="auto">
                <a:xfrm>
                  <a:off x="3198" y="3158"/>
                  <a:ext cx="2322" cy="432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 anchorCtr="1"/>
                <a:lstStyle/>
                <a:p>
                  <a:pPr algn="ctr" eaLnBrk="0" hangingPunct="0"/>
                  <a:r>
                    <a:rPr lang="fr-FR" sz="1200" b="1" dirty="0">
                      <a:solidFill>
                        <a:srgbClr val="0070C0"/>
                      </a:solidFill>
                      <a:latin typeface="Tahoma" pitchFamily="34" charset="0"/>
                    </a:rPr>
                    <a:t>Hors exploitation</a:t>
                  </a:r>
                </a:p>
                <a:p>
                  <a:pPr algn="ctr" eaLnBrk="0" hangingPunct="0"/>
                  <a:r>
                    <a:rPr lang="fr-FR" sz="1200" b="1" dirty="0">
                      <a:solidFill>
                        <a:srgbClr val="0070C0"/>
                      </a:solidFill>
                      <a:latin typeface="Tahoma" pitchFamily="34" charset="0"/>
                    </a:rPr>
                    <a:t>Dettes diverses + une partie des provisions pour risques et charges</a:t>
                  </a:r>
                </a:p>
              </p:txBody>
            </p:sp>
          </p:grpSp>
        </p:grp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385" y="1117"/>
              <a:ext cx="2405" cy="3108"/>
              <a:chOff x="385" y="1117"/>
              <a:chExt cx="2405" cy="3108"/>
            </a:xfrm>
          </p:grpSpPr>
          <p:grpSp>
            <p:nvGrpSpPr>
              <p:cNvPr id="8" name="Group 18"/>
              <p:cNvGrpSpPr>
                <a:grpSpLocks/>
              </p:cNvGrpSpPr>
              <p:nvPr/>
            </p:nvGrpSpPr>
            <p:grpSpPr bwMode="auto">
              <a:xfrm>
                <a:off x="385" y="1117"/>
                <a:ext cx="2405" cy="801"/>
                <a:chOff x="384" y="1071"/>
                <a:chExt cx="2405" cy="801"/>
              </a:xfrm>
            </p:grpSpPr>
            <p:sp>
              <p:nvSpPr>
                <p:cNvPr id="114705" name="Rectangle 19"/>
                <p:cNvSpPr>
                  <a:spLocks noChangeArrowheads="1"/>
                </p:cNvSpPr>
                <p:nvPr/>
              </p:nvSpPr>
              <p:spPr bwMode="auto">
                <a:xfrm>
                  <a:off x="384" y="1071"/>
                  <a:ext cx="2405" cy="801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90488" tIns="44450" rIns="90488" bIns="44450" anchorCtr="1"/>
                <a:lstStyle/>
                <a:p>
                  <a:pPr algn="ctr" eaLnBrk="0" hangingPunct="0"/>
                  <a:r>
                    <a:rPr lang="fr-FR" sz="1400" b="1" dirty="0">
                      <a:solidFill>
                        <a:srgbClr val="00B050"/>
                      </a:solidFill>
                      <a:latin typeface="Tahoma" pitchFamily="34" charset="0"/>
                    </a:rPr>
                    <a:t>Emplois stables (AI)</a:t>
                  </a:r>
                </a:p>
              </p:txBody>
            </p:sp>
            <p:sp>
              <p:nvSpPr>
                <p:cNvPr id="114706" name="AutoShape 20"/>
                <p:cNvSpPr>
                  <a:spLocks noChangeArrowheads="1"/>
                </p:cNvSpPr>
                <p:nvPr/>
              </p:nvSpPr>
              <p:spPr bwMode="auto">
                <a:xfrm>
                  <a:off x="570" y="1344"/>
                  <a:ext cx="2033" cy="453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 anchorCtr="1"/>
                <a:lstStyle/>
                <a:p>
                  <a:pPr algn="ctr" eaLnBrk="0" hangingPunct="0"/>
                  <a:r>
                    <a:rPr lang="fr-FR" sz="1200" b="1" dirty="0">
                      <a:latin typeface="Tahoma" pitchFamily="34" charset="0"/>
                    </a:rPr>
                    <a:t>Immobilisations </a:t>
                  </a:r>
                </a:p>
                <a:p>
                  <a:pPr algn="ctr" eaLnBrk="0" hangingPunct="0"/>
                  <a:r>
                    <a:rPr lang="fr-FR" sz="1200" b="1" dirty="0">
                      <a:latin typeface="Tahoma" pitchFamily="34" charset="0"/>
                    </a:rPr>
                    <a:t>(en valeur brute)</a:t>
                  </a:r>
                </a:p>
              </p:txBody>
            </p:sp>
          </p:grpSp>
          <p:grpSp>
            <p:nvGrpSpPr>
              <p:cNvPr id="9" name="Group 21"/>
              <p:cNvGrpSpPr>
                <a:grpSpLocks/>
              </p:cNvGrpSpPr>
              <p:nvPr/>
            </p:nvGrpSpPr>
            <p:grpSpPr bwMode="auto">
              <a:xfrm>
                <a:off x="385" y="1966"/>
                <a:ext cx="2405" cy="1736"/>
                <a:chOff x="385" y="1966"/>
                <a:chExt cx="2405" cy="1736"/>
              </a:xfrm>
            </p:grpSpPr>
            <p:sp>
              <p:nvSpPr>
                <p:cNvPr id="114702" name="Rectangle 22"/>
                <p:cNvSpPr>
                  <a:spLocks noChangeArrowheads="1"/>
                </p:cNvSpPr>
                <p:nvPr/>
              </p:nvSpPr>
              <p:spPr bwMode="auto">
                <a:xfrm>
                  <a:off x="385" y="1966"/>
                  <a:ext cx="2405" cy="173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90488" tIns="44450" rIns="90488" bIns="44450" anchorCtr="1"/>
                <a:lstStyle/>
                <a:p>
                  <a:pPr algn="ctr" eaLnBrk="0" hangingPunct="0"/>
                  <a:r>
                    <a:rPr lang="fr-FR" sz="1400" b="1" dirty="0">
                      <a:solidFill>
                        <a:schemeClr val="accent2">
                          <a:lumMod val="75000"/>
                        </a:schemeClr>
                      </a:solidFill>
                      <a:latin typeface="Tahoma" pitchFamily="34" charset="0"/>
                    </a:rPr>
                    <a:t>Actif circulant</a:t>
                  </a:r>
                </a:p>
              </p:txBody>
            </p:sp>
            <p:sp>
              <p:nvSpPr>
                <p:cNvPr id="114703" name="AutoShape 23"/>
                <p:cNvSpPr>
                  <a:spLocks noChangeArrowheads="1"/>
                </p:cNvSpPr>
                <p:nvPr/>
              </p:nvSpPr>
              <p:spPr bwMode="auto">
                <a:xfrm>
                  <a:off x="594" y="2296"/>
                  <a:ext cx="1988" cy="67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 anchorCtr="1"/>
                <a:lstStyle/>
                <a:p>
                  <a:pPr algn="ctr" eaLnBrk="0" hangingPunct="0"/>
                  <a:r>
                    <a:rPr lang="fr-FR" sz="1200" b="1" dirty="0">
                      <a:solidFill>
                        <a:schemeClr val="accent2">
                          <a:lumMod val="50000"/>
                        </a:schemeClr>
                      </a:solidFill>
                      <a:latin typeface="Tahoma" pitchFamily="34" charset="0"/>
                    </a:rPr>
                    <a:t>D’exploitation </a:t>
                  </a:r>
                </a:p>
                <a:p>
                  <a:pPr algn="ctr" eaLnBrk="0" hangingPunct="0"/>
                  <a:r>
                    <a:rPr lang="fr-FR" sz="1200" b="1" dirty="0">
                      <a:latin typeface="Tahoma" pitchFamily="34" charset="0"/>
                    </a:rPr>
                    <a:t>Stocks, créances clients</a:t>
                  </a:r>
                </a:p>
                <a:p>
                  <a:pPr algn="ctr" eaLnBrk="0" hangingPunct="0"/>
                  <a:r>
                    <a:rPr lang="fr-FR" sz="1200" b="1" dirty="0">
                      <a:latin typeface="Tahoma" pitchFamily="34" charset="0"/>
                    </a:rPr>
                    <a:t>(en valeur brute)</a:t>
                  </a:r>
                </a:p>
                <a:p>
                  <a:pPr algn="ctr" eaLnBrk="0" hangingPunct="0"/>
                  <a:r>
                    <a:rPr lang="fr-FR" sz="1200" b="1" dirty="0">
                      <a:latin typeface="Tahoma" pitchFamily="34" charset="0"/>
                    </a:rPr>
                    <a:t>+ avances et acomptes versés</a:t>
                  </a:r>
                </a:p>
                <a:p>
                  <a:pPr algn="ctr" eaLnBrk="0" hangingPunct="0"/>
                  <a:r>
                    <a:rPr lang="fr-FR" sz="1200" b="1" dirty="0">
                      <a:latin typeface="Tahoma" pitchFamily="34" charset="0"/>
                    </a:rPr>
                    <a:t>+ charges constatées d ’avance </a:t>
                  </a:r>
                </a:p>
              </p:txBody>
            </p:sp>
            <p:sp>
              <p:nvSpPr>
                <p:cNvPr id="114704" name="AutoShape 24"/>
                <p:cNvSpPr>
                  <a:spLocks noChangeArrowheads="1"/>
                </p:cNvSpPr>
                <p:nvPr/>
              </p:nvSpPr>
              <p:spPr bwMode="auto">
                <a:xfrm>
                  <a:off x="545" y="3022"/>
                  <a:ext cx="2086" cy="589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 anchorCtr="1"/>
                <a:lstStyle/>
                <a:p>
                  <a:pPr algn="ctr" eaLnBrk="0" hangingPunct="0"/>
                  <a:r>
                    <a:rPr lang="fr-FR" sz="1200" b="1" dirty="0">
                      <a:solidFill>
                        <a:srgbClr val="0070C0"/>
                      </a:solidFill>
                      <a:latin typeface="Tahoma" pitchFamily="34" charset="0"/>
                    </a:rPr>
                    <a:t>Hors exploitation </a:t>
                  </a:r>
                </a:p>
                <a:p>
                  <a:pPr algn="ctr" eaLnBrk="0" hangingPunct="0"/>
                  <a:r>
                    <a:rPr lang="fr-FR" sz="1200" b="1" dirty="0">
                      <a:solidFill>
                        <a:srgbClr val="0070C0"/>
                      </a:solidFill>
                      <a:latin typeface="Tahoma" pitchFamily="34" charset="0"/>
                    </a:rPr>
                    <a:t>Autres créances , TVP</a:t>
                  </a:r>
                </a:p>
                <a:p>
                  <a:pPr algn="ctr" eaLnBrk="0" hangingPunct="0"/>
                  <a:r>
                    <a:rPr lang="fr-FR" sz="1200" b="1" dirty="0">
                      <a:solidFill>
                        <a:srgbClr val="0070C0"/>
                      </a:solidFill>
                      <a:latin typeface="Tahoma" pitchFamily="34" charset="0"/>
                    </a:rPr>
                    <a:t>(en valeur brute)</a:t>
                  </a:r>
                </a:p>
              </p:txBody>
            </p:sp>
          </p:grpSp>
          <p:grpSp>
            <p:nvGrpSpPr>
              <p:cNvPr id="10" name="Group 25"/>
              <p:cNvGrpSpPr>
                <a:grpSpLocks/>
              </p:cNvGrpSpPr>
              <p:nvPr/>
            </p:nvGrpSpPr>
            <p:grpSpPr bwMode="auto">
              <a:xfrm>
                <a:off x="385" y="3793"/>
                <a:ext cx="2404" cy="432"/>
                <a:chOff x="385" y="3521"/>
                <a:chExt cx="2404" cy="432"/>
              </a:xfrm>
            </p:grpSpPr>
            <p:sp>
              <p:nvSpPr>
                <p:cNvPr id="114700" name="Rectangle 26"/>
                <p:cNvSpPr>
                  <a:spLocks noChangeArrowheads="1"/>
                </p:cNvSpPr>
                <p:nvPr/>
              </p:nvSpPr>
              <p:spPr bwMode="auto">
                <a:xfrm>
                  <a:off x="385" y="3521"/>
                  <a:ext cx="2404" cy="43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8" tIns="44450" rIns="90488" bIns="44450" anchorCtr="1"/>
                <a:lstStyle/>
                <a:p>
                  <a:pPr algn="ctr" eaLnBrk="0" hangingPunct="0"/>
                  <a:r>
                    <a:rPr lang="fr-FR" sz="1400" b="1" dirty="0">
                      <a:solidFill>
                        <a:srgbClr val="7030A0"/>
                      </a:solidFill>
                      <a:latin typeface="Tahoma" pitchFamily="34" charset="0"/>
                    </a:rPr>
                    <a:t>Trésorerie actif</a:t>
                  </a:r>
                </a:p>
              </p:txBody>
            </p:sp>
            <p:sp>
              <p:nvSpPr>
                <p:cNvPr id="114701" name="AutoShape 27"/>
                <p:cNvSpPr>
                  <a:spLocks noChangeArrowheads="1"/>
                </p:cNvSpPr>
                <p:nvPr/>
              </p:nvSpPr>
              <p:spPr bwMode="auto">
                <a:xfrm>
                  <a:off x="570" y="3793"/>
                  <a:ext cx="2034" cy="112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 anchorCtr="1"/>
                <a:lstStyle/>
                <a:p>
                  <a:pPr algn="ctr" eaLnBrk="0" hangingPunct="0"/>
                  <a:r>
                    <a:rPr lang="fr-FR" sz="1200" b="1" dirty="0">
                      <a:latin typeface="Tahoma" pitchFamily="34" charset="0"/>
                    </a:rPr>
                    <a:t>Disponibilités 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528003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800" u="sng"/>
              <a:t> bilan fonctionnel</a:t>
            </a:r>
          </a:p>
        </p:txBody>
      </p:sp>
      <p:sp>
        <p:nvSpPr>
          <p:cNvPr id="1157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552" y="1268760"/>
            <a:ext cx="7924800" cy="44196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fr-FR"/>
              <a:t>Structure du bilan fonctionnel</a:t>
            </a:r>
          </a:p>
        </p:txBody>
      </p:sp>
      <p:sp>
        <p:nvSpPr>
          <p:cNvPr id="115718" name="Rectangle 4"/>
          <p:cNvSpPr>
            <a:spLocks noChangeArrowheads="1"/>
          </p:cNvSpPr>
          <p:nvPr/>
        </p:nvSpPr>
        <p:spPr bwMode="auto">
          <a:xfrm>
            <a:off x="6043613" y="5473700"/>
            <a:ext cx="3365500" cy="5857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Ctr="1"/>
          <a:lstStyle/>
          <a:p>
            <a:pPr algn="ctr" eaLnBrk="0" hangingPunct="0"/>
            <a:r>
              <a:rPr lang="fr-FR" sz="1400" b="1" dirty="0">
                <a:latin typeface="Tahoma" pitchFamily="34" charset="0"/>
              </a:rPr>
              <a:t>Trésorerie passif</a:t>
            </a:r>
          </a:p>
        </p:txBody>
      </p:sp>
      <p:sp>
        <p:nvSpPr>
          <p:cNvPr id="115719" name="Rectangle 5"/>
          <p:cNvSpPr>
            <a:spLocks noChangeArrowheads="1"/>
          </p:cNvSpPr>
          <p:nvPr/>
        </p:nvSpPr>
        <p:spPr bwMode="auto">
          <a:xfrm>
            <a:off x="6043613" y="1844676"/>
            <a:ext cx="3365500" cy="14970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Ctr="1"/>
          <a:lstStyle/>
          <a:p>
            <a:pPr algn="ctr"/>
            <a:endParaRPr lang="fr-FR" sz="1400" b="1" dirty="0">
              <a:solidFill>
                <a:schemeClr val="bg1"/>
              </a:solidFill>
            </a:endParaRPr>
          </a:p>
          <a:p>
            <a:pPr algn="ctr"/>
            <a:endParaRPr lang="fr-FR" sz="1400" b="1" dirty="0">
              <a:solidFill>
                <a:schemeClr val="bg1"/>
              </a:solidFill>
            </a:endParaRPr>
          </a:p>
          <a:p>
            <a:pPr algn="ctr"/>
            <a:endParaRPr lang="fr-FR" sz="1400" b="1" dirty="0">
              <a:solidFill>
                <a:schemeClr val="bg1"/>
              </a:solidFill>
            </a:endParaRPr>
          </a:p>
          <a:p>
            <a:pPr algn="ctr"/>
            <a:r>
              <a:rPr lang="fr-FR" sz="1400" b="1" dirty="0"/>
              <a:t>Ressources stables</a:t>
            </a:r>
          </a:p>
        </p:txBody>
      </p:sp>
      <p:sp>
        <p:nvSpPr>
          <p:cNvPr id="115720" name="Rectangle 6"/>
          <p:cNvSpPr>
            <a:spLocks noChangeArrowheads="1"/>
          </p:cNvSpPr>
          <p:nvPr/>
        </p:nvSpPr>
        <p:spPr bwMode="auto">
          <a:xfrm>
            <a:off x="6023992" y="3429001"/>
            <a:ext cx="3365500" cy="19700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Ctr="1"/>
          <a:lstStyle/>
          <a:p>
            <a:pPr algn="ctr" eaLnBrk="0" hangingPunct="0"/>
            <a:endParaRPr lang="fr-F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0" hangingPunct="0"/>
            <a:endParaRPr lang="fr-F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0" hangingPunct="0"/>
            <a:endParaRPr lang="fr-F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0" hangingPunct="0"/>
            <a:r>
              <a:rPr lang="fr-FR" sz="1400" b="1" dirty="0">
                <a:latin typeface="Tahoma" pitchFamily="34" charset="0"/>
              </a:rPr>
              <a:t>Passif circulant</a:t>
            </a:r>
          </a:p>
        </p:txBody>
      </p:sp>
      <p:sp>
        <p:nvSpPr>
          <p:cNvPr id="115721" name="Rectangle 7"/>
          <p:cNvSpPr>
            <a:spLocks noChangeArrowheads="1"/>
          </p:cNvSpPr>
          <p:nvPr/>
        </p:nvSpPr>
        <p:spPr bwMode="auto">
          <a:xfrm>
            <a:off x="2424114" y="1844675"/>
            <a:ext cx="3367087" cy="1085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Ctr="1"/>
          <a:lstStyle/>
          <a:p>
            <a:pPr algn="ctr" eaLnBrk="0" hangingPunct="0"/>
            <a:endParaRPr lang="fr-F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0" hangingPunct="0"/>
            <a:endParaRPr lang="fr-F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0" hangingPunct="0"/>
            <a:r>
              <a:rPr lang="fr-FR" sz="1400" b="1" dirty="0">
                <a:latin typeface="Tahoma" pitchFamily="34" charset="0"/>
              </a:rPr>
              <a:t>Emplois stables</a:t>
            </a:r>
          </a:p>
        </p:txBody>
      </p:sp>
      <p:sp>
        <p:nvSpPr>
          <p:cNvPr id="115722" name="Rectangle 8"/>
          <p:cNvSpPr>
            <a:spLocks noChangeArrowheads="1"/>
          </p:cNvSpPr>
          <p:nvPr/>
        </p:nvSpPr>
        <p:spPr bwMode="auto">
          <a:xfrm>
            <a:off x="2424114" y="2995613"/>
            <a:ext cx="3367087" cy="23542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Ctr="1"/>
          <a:lstStyle/>
          <a:p>
            <a:pPr algn="ctr" eaLnBrk="0" hangingPunct="0"/>
            <a:endParaRPr lang="fr-F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0" hangingPunct="0"/>
            <a:endParaRPr lang="fr-F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0" hangingPunct="0"/>
            <a:endParaRPr lang="fr-F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0" hangingPunct="0"/>
            <a:endParaRPr lang="fr-F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0" hangingPunct="0"/>
            <a:endParaRPr lang="fr-F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0" hangingPunct="0"/>
            <a:r>
              <a:rPr lang="fr-FR" sz="1400" b="1" dirty="0">
                <a:latin typeface="Tahoma" pitchFamily="34" charset="0"/>
              </a:rPr>
              <a:t>Actif circulant</a:t>
            </a:r>
          </a:p>
        </p:txBody>
      </p:sp>
      <p:sp>
        <p:nvSpPr>
          <p:cNvPr id="115723" name="Rectangle 9"/>
          <p:cNvSpPr>
            <a:spLocks noChangeArrowheads="1"/>
          </p:cNvSpPr>
          <p:nvPr/>
        </p:nvSpPr>
        <p:spPr bwMode="auto">
          <a:xfrm>
            <a:off x="2424113" y="5473700"/>
            <a:ext cx="3365500" cy="5857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Ctr="1"/>
          <a:lstStyle/>
          <a:p>
            <a:pPr algn="ctr" eaLnBrk="0" hangingPunct="0"/>
            <a:r>
              <a:rPr lang="fr-FR" sz="1400" b="1" dirty="0">
                <a:latin typeface="Tahoma" pitchFamily="34" charset="0"/>
              </a:rPr>
              <a:t>Trésorerie actif</a:t>
            </a:r>
          </a:p>
        </p:txBody>
      </p:sp>
    </p:spTree>
    <p:extLst>
      <p:ext uri="{BB962C8B-B14F-4D97-AF65-F5344CB8AC3E}">
        <p14:creationId xmlns:p14="http://schemas.microsoft.com/office/powerpoint/2010/main" val="2041129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400"/>
              <a:t>Analyse financière </a:t>
            </a:r>
            <a:br>
              <a:rPr lang="fr-FR" sz="3400"/>
            </a:br>
            <a:r>
              <a:rPr lang="fr-FR" sz="3400" u="sng"/>
              <a:t>2. BFR, FR, TN</a:t>
            </a:r>
          </a:p>
        </p:txBody>
      </p:sp>
      <p:sp>
        <p:nvSpPr>
          <p:cNvPr id="1167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/>
              <a:t>Le BFR, le BFRE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08213" y="2708275"/>
            <a:ext cx="7777162" cy="2827338"/>
            <a:chOff x="385" y="1616"/>
            <a:chExt cx="4899" cy="1781"/>
          </a:xfrm>
          <a:solidFill>
            <a:schemeClr val="bg1"/>
          </a:solidFill>
        </p:grpSpPr>
        <p:sp>
          <p:nvSpPr>
            <p:cNvPr id="116743" name="Rectangle 5"/>
            <p:cNvSpPr>
              <a:spLocks noChangeArrowheads="1"/>
            </p:cNvSpPr>
            <p:nvPr/>
          </p:nvSpPr>
          <p:spPr bwMode="auto">
            <a:xfrm>
              <a:off x="385" y="1616"/>
              <a:ext cx="2405" cy="178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488" tIns="44450" rIns="90488" bIns="44450" anchorCtr="1"/>
            <a:lstStyle/>
            <a:p>
              <a:pPr algn="ctr" eaLnBrk="0" hangingPunct="0"/>
              <a:r>
                <a:rPr lang="fr-FR" sz="2000" b="1">
                  <a:solidFill>
                    <a:schemeClr val="bg1"/>
                  </a:solidFill>
                  <a:latin typeface="Tahoma" pitchFamily="34" charset="0"/>
                </a:rPr>
                <a:t>Actif circulant d’exploitation</a:t>
              </a:r>
              <a:endParaRPr lang="fr-FR" sz="2000" b="1">
                <a:latin typeface="Tahoma" pitchFamily="34" charset="0"/>
              </a:endParaRPr>
            </a:p>
          </p:txBody>
        </p:sp>
        <p:sp>
          <p:nvSpPr>
            <p:cNvPr id="116744" name="AutoShape 6"/>
            <p:cNvSpPr>
              <a:spLocks noChangeArrowheads="1"/>
            </p:cNvSpPr>
            <p:nvPr/>
          </p:nvSpPr>
          <p:spPr bwMode="auto">
            <a:xfrm>
              <a:off x="593" y="2251"/>
              <a:ext cx="1988" cy="862"/>
            </a:xfrm>
            <a:prstGeom prst="roundRect">
              <a:avLst>
                <a:gd name="adj" fmla="val 16667"/>
              </a:avLst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pPr algn="ctr" eaLnBrk="0" hangingPunct="0"/>
              <a:r>
                <a:rPr lang="fr-FR" sz="1400" b="1">
                  <a:latin typeface="Tahoma" pitchFamily="34" charset="0"/>
                </a:rPr>
                <a:t>Stocks,créances clients</a:t>
              </a:r>
            </a:p>
            <a:p>
              <a:pPr algn="ctr" eaLnBrk="0" hangingPunct="0"/>
              <a:r>
                <a:rPr lang="fr-FR" sz="1400" b="1">
                  <a:latin typeface="Tahoma" pitchFamily="34" charset="0"/>
                </a:rPr>
                <a:t>+ avances et acomptes versés</a:t>
              </a:r>
            </a:p>
            <a:p>
              <a:pPr algn="ctr" eaLnBrk="0" hangingPunct="0"/>
              <a:r>
                <a:rPr lang="fr-FR" sz="1400" b="1">
                  <a:latin typeface="Tahoma" pitchFamily="34" charset="0"/>
                </a:rPr>
                <a:t>+ charges constatées d ’avance</a:t>
              </a:r>
              <a:r>
                <a:rPr lang="fr-FR" sz="1300" b="1">
                  <a:latin typeface="Tahoma" pitchFamily="34" charset="0"/>
                </a:rPr>
                <a:t> </a:t>
              </a:r>
            </a:p>
          </p:txBody>
        </p:sp>
        <p:sp>
          <p:nvSpPr>
            <p:cNvPr id="116745" name="Rectangle 7"/>
            <p:cNvSpPr>
              <a:spLocks noChangeArrowheads="1"/>
            </p:cNvSpPr>
            <p:nvPr/>
          </p:nvSpPr>
          <p:spPr bwMode="auto">
            <a:xfrm>
              <a:off x="2880" y="1616"/>
              <a:ext cx="2404" cy="127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Ctr="1"/>
            <a:lstStyle/>
            <a:p>
              <a:pPr algn="ctr" eaLnBrk="0" hangingPunct="0"/>
              <a:r>
                <a:rPr lang="fr-FR" sz="2000" b="1">
                  <a:solidFill>
                    <a:schemeClr val="bg1"/>
                  </a:solidFill>
                  <a:latin typeface="Tahoma" pitchFamily="34" charset="0"/>
                </a:rPr>
                <a:t>Passif circulant</a:t>
              </a:r>
            </a:p>
            <a:p>
              <a:pPr algn="ctr" eaLnBrk="0" hangingPunct="0"/>
              <a:r>
                <a:rPr lang="fr-FR" sz="2000" b="1">
                  <a:solidFill>
                    <a:schemeClr val="bg1"/>
                  </a:solidFill>
                  <a:latin typeface="Tahoma" pitchFamily="34" charset="0"/>
                </a:rPr>
                <a:t>d’exploitation</a:t>
              </a:r>
              <a:endParaRPr lang="fr-FR" sz="2000" b="1">
                <a:latin typeface="Tahoma" pitchFamily="34" charset="0"/>
              </a:endParaRPr>
            </a:p>
          </p:txBody>
        </p:sp>
        <p:sp>
          <p:nvSpPr>
            <p:cNvPr id="116746" name="AutoShape 8"/>
            <p:cNvSpPr>
              <a:spLocks noChangeArrowheads="1"/>
            </p:cNvSpPr>
            <p:nvPr/>
          </p:nvSpPr>
          <p:spPr bwMode="auto">
            <a:xfrm>
              <a:off x="2925" y="2160"/>
              <a:ext cx="2313" cy="624"/>
            </a:xfrm>
            <a:prstGeom prst="roundRect">
              <a:avLst>
                <a:gd name="adj" fmla="val 16667"/>
              </a:avLst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pPr algn="ctr" eaLnBrk="0" hangingPunct="0"/>
              <a:r>
                <a:rPr lang="fr-FR" sz="1400" b="1">
                  <a:latin typeface="Tahoma" pitchFamily="34" charset="0"/>
                </a:rPr>
                <a:t>Fournisseurs + dettes fiscales et sociales + produits constatés d ’avance + avances et acomptes reçus</a:t>
              </a:r>
            </a:p>
          </p:txBody>
        </p:sp>
        <p:sp>
          <p:nvSpPr>
            <p:cNvPr id="116747" name="Rectangle 9"/>
            <p:cNvSpPr>
              <a:spLocks noChangeArrowheads="1"/>
            </p:cNvSpPr>
            <p:nvPr/>
          </p:nvSpPr>
          <p:spPr bwMode="auto">
            <a:xfrm>
              <a:off x="2880" y="2931"/>
              <a:ext cx="2404" cy="45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2400" b="1">
                  <a:latin typeface="Tahoma" pitchFamily="34" charset="0"/>
                </a:rPr>
                <a:t>BFRE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1125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9D70E4-2233-8D4A-A60E-43802C5B3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930" y="365125"/>
            <a:ext cx="10407869" cy="864585"/>
          </a:xfrm>
        </p:spPr>
        <p:txBody>
          <a:bodyPr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RETRAITEMENTS DU BILAN FONCTIONNEL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671BEF-3A0A-294D-9D2F-ABF26FE0E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152" y="1513490"/>
            <a:ext cx="10691648" cy="49793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LES RETRAITEMENTS PERMETTENT DE PASSER DU BILAN COMPTABLE AU BILAN FONCTIONNEL RÉSUMÉ </a:t>
            </a:r>
          </a:p>
          <a:p>
            <a:r>
              <a:rPr lang="fr-FR" dirty="0"/>
              <a:t>LE PASSAGE AU BILAN FONCTIONNEL S’APPUIE SUR LES PRINCIPES SUIVANTS: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dirty="0"/>
              <a:t>Dans le bilan fonctionnel, les emplois et ressources sont évalués à la valeur d’origine des flux de recettes et de dépenses. Ainsi :</a:t>
            </a:r>
            <a:endParaRPr lang="fr-MA" sz="2000" dirty="0"/>
          </a:p>
          <a:p>
            <a:pPr lvl="2"/>
            <a:r>
              <a:rPr lang="fr-FR" b="1" dirty="0">
                <a:solidFill>
                  <a:srgbClr val="FF0000"/>
                </a:solidFill>
              </a:rPr>
              <a:t>l’actif </a:t>
            </a:r>
            <a:r>
              <a:rPr lang="fr-FR" dirty="0">
                <a:solidFill>
                  <a:srgbClr val="FF0000"/>
                </a:solidFill>
              </a:rPr>
              <a:t>du bilan fonctionnel est évalué en </a:t>
            </a:r>
            <a:r>
              <a:rPr lang="fr-FR" b="1" dirty="0">
                <a:solidFill>
                  <a:srgbClr val="FF0000"/>
                </a:solidFill>
              </a:rPr>
              <a:t>valeurs brutes </a:t>
            </a:r>
            <a:r>
              <a:rPr lang="fr-FR" dirty="0"/>
              <a:t>;</a:t>
            </a:r>
            <a:endParaRPr lang="fr-MA" sz="1600" dirty="0"/>
          </a:p>
          <a:p>
            <a:pPr lvl="2"/>
            <a:r>
              <a:rPr lang="fr-FR" dirty="0"/>
              <a:t>les </a:t>
            </a:r>
            <a:r>
              <a:rPr lang="fr-FR" b="1" dirty="0">
                <a:solidFill>
                  <a:srgbClr val="FF0000"/>
                </a:solidFill>
              </a:rPr>
              <a:t>amortissements et provisions</a:t>
            </a:r>
            <a:r>
              <a:rPr lang="fr-FR" dirty="0">
                <a:solidFill>
                  <a:srgbClr val="FF0000"/>
                </a:solidFill>
              </a:rPr>
              <a:t> sont donc </a:t>
            </a:r>
            <a:r>
              <a:rPr lang="fr-FR" b="1" u="sng" dirty="0">
                <a:solidFill>
                  <a:srgbClr val="FF0000"/>
                </a:solidFill>
              </a:rPr>
              <a:t>RAJOUTÉS au montant des CAPITAUX PROPRES (CP)</a:t>
            </a:r>
            <a:endParaRPr lang="fr-MA" sz="1600" b="1" u="sng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fr-FR" dirty="0"/>
              <a:t>   Plus précisément, les postes de l’actif sont inscrits pour leurs </a:t>
            </a:r>
            <a:r>
              <a:rPr lang="fr-FR" dirty="0">
                <a:solidFill>
                  <a:srgbClr val="FF0000"/>
                </a:solidFill>
              </a:rPr>
              <a:t>MONTANTS BRUTS figurant au bilan comptable (colonne 2)</a:t>
            </a:r>
          </a:p>
          <a:p>
            <a:pPr marL="457200" lvl="1" indent="0">
              <a:buNone/>
            </a:pPr>
            <a:r>
              <a:rPr lang="fr-FR" dirty="0"/>
              <a:t>En contrepartie, la somme des amortissements et provisions (colonne 3) est rajoutée au montant des Capitaux propres </a:t>
            </a:r>
            <a:r>
              <a:rPr lang="fr-FR" b="1" i="1" dirty="0"/>
              <a:t>(voir illustration plus bas)</a:t>
            </a:r>
          </a:p>
        </p:txBody>
      </p:sp>
      <p:sp>
        <p:nvSpPr>
          <p:cNvPr id="4" name="Flèche vers la droite 3">
            <a:extLst>
              <a:ext uri="{FF2B5EF4-FFF2-40B4-BE49-F238E27FC236}">
                <a16:creationId xmlns:a16="http://schemas.microsoft.com/office/drawing/2014/main" id="{911E6565-2505-224F-A3F8-DB6E0BD863D4}"/>
              </a:ext>
            </a:extLst>
          </p:cNvPr>
          <p:cNvSpPr/>
          <p:nvPr/>
        </p:nvSpPr>
        <p:spPr>
          <a:xfrm>
            <a:off x="945930" y="4950372"/>
            <a:ext cx="462455" cy="2942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3941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13BC7D-C872-8D4F-96BC-4F9F0644D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786" y="365126"/>
            <a:ext cx="10555014" cy="465192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RETRAITEMENTS DU BILAN FONCTIONNEL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FB01EE-C672-6C4D-99A9-0C39250E8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579" y="956442"/>
            <a:ext cx="10765221" cy="5220522"/>
          </a:xfrm>
        </p:spPr>
        <p:txBody>
          <a:bodyPr>
            <a:normAutofit lnSpcReduction="10000"/>
          </a:bodyPr>
          <a:lstStyle/>
          <a:p>
            <a:pPr lvl="1"/>
            <a:r>
              <a:rPr lang="fr-FR" b="1" dirty="0">
                <a:solidFill>
                  <a:srgbClr val="FF0000"/>
                </a:solidFill>
              </a:rPr>
              <a:t>Les écarts de conversion-actif</a:t>
            </a:r>
            <a:r>
              <a:rPr lang="fr-FR" dirty="0">
                <a:solidFill>
                  <a:srgbClr val="FF0000"/>
                </a:solidFill>
              </a:rPr>
              <a:t> </a:t>
            </a:r>
            <a:r>
              <a:rPr lang="fr-FR" dirty="0"/>
              <a:t>(ECA): Ces écarts sont dus à la conversion au cours de change à la clôture de l’exercice des créances et des dettes en monnaie étrangère. Les comptes d’EC ne constituent pas de véritables flux, Ils doivent donc être </a:t>
            </a:r>
            <a:r>
              <a:rPr lang="fr-FR" dirty="0">
                <a:solidFill>
                  <a:srgbClr val="FF0000"/>
                </a:solidFill>
              </a:rPr>
              <a:t>neutralisés (éliminés du bilan) </a:t>
            </a:r>
            <a:r>
              <a:rPr lang="fr-FR" dirty="0"/>
              <a:t>de façon à retrouver les valeurs d’origine des créances et des dettes correspondantes.</a:t>
            </a:r>
            <a:endParaRPr lang="fr-MA" sz="2000" dirty="0"/>
          </a:p>
          <a:p>
            <a:pPr lvl="2"/>
            <a:r>
              <a:rPr lang="fr-FR" dirty="0"/>
              <a:t>Ecart de conversion actif (cas </a:t>
            </a:r>
            <a:r>
              <a:rPr lang="fr-FR" dirty="0">
                <a:solidFill>
                  <a:srgbClr val="FF0000"/>
                </a:solidFill>
                <a:highlight>
                  <a:srgbClr val="FFFF00"/>
                </a:highlight>
              </a:rPr>
              <a:t>de diminution d’une créance</a:t>
            </a:r>
            <a:r>
              <a:rPr lang="fr-FR" dirty="0"/>
              <a:t>) : </a:t>
            </a:r>
            <a:endParaRPr lang="fr-MA" sz="1600" dirty="0"/>
          </a:p>
          <a:p>
            <a:pPr lvl="3"/>
            <a:r>
              <a:rPr lang="fr-FR" dirty="0"/>
              <a:t>à le faire disparaitre de l’actif ;</a:t>
            </a:r>
            <a:endParaRPr lang="fr-MA" sz="1400" dirty="0"/>
          </a:p>
          <a:p>
            <a:pPr lvl="3"/>
            <a:r>
              <a:rPr lang="fr-FR" dirty="0"/>
              <a:t>à le </a:t>
            </a:r>
            <a:r>
              <a:rPr lang="fr-FR" dirty="0">
                <a:highlight>
                  <a:srgbClr val="FFFF00"/>
                </a:highlight>
              </a:rPr>
              <a:t>rajouter</a:t>
            </a:r>
            <a:r>
              <a:rPr lang="fr-FR" dirty="0"/>
              <a:t> au montant de la créance concernée</a:t>
            </a:r>
            <a:endParaRPr lang="fr-MA" sz="1400" dirty="0"/>
          </a:p>
          <a:p>
            <a:pPr lvl="2"/>
            <a:r>
              <a:rPr lang="fr-FR" dirty="0"/>
              <a:t>Ecart de conversion actif (cas </a:t>
            </a:r>
            <a:r>
              <a:rPr lang="fr-FR" dirty="0">
                <a:solidFill>
                  <a:srgbClr val="FF0000"/>
                </a:solidFill>
              </a:rPr>
              <a:t>d’augmentation d’une dette</a:t>
            </a:r>
            <a:r>
              <a:rPr lang="fr-FR" dirty="0"/>
              <a:t>) : </a:t>
            </a:r>
            <a:endParaRPr lang="fr-MA" sz="1600" dirty="0"/>
          </a:p>
          <a:p>
            <a:pPr lvl="3"/>
            <a:r>
              <a:rPr lang="fr-FR" dirty="0"/>
              <a:t>à le faire disparaitre de l’actif ;</a:t>
            </a:r>
            <a:endParaRPr lang="fr-MA" sz="1400" dirty="0"/>
          </a:p>
          <a:p>
            <a:pPr lvl="3"/>
            <a:r>
              <a:rPr lang="fr-FR" dirty="0"/>
              <a:t>à le </a:t>
            </a:r>
            <a:r>
              <a:rPr lang="fr-FR" dirty="0">
                <a:highlight>
                  <a:srgbClr val="FFFF00"/>
                </a:highlight>
              </a:rPr>
              <a:t>déduire</a:t>
            </a:r>
            <a:r>
              <a:rPr lang="fr-FR" dirty="0"/>
              <a:t> du montant des dettes concernées.</a:t>
            </a:r>
            <a:endParaRPr lang="fr-MA" sz="1400" dirty="0"/>
          </a:p>
          <a:p>
            <a:pPr marL="0" indent="0">
              <a:buNone/>
            </a:pPr>
            <a:r>
              <a:rPr lang="fr-FR" dirty="0"/>
              <a:t>      Plus précisément, </a:t>
            </a:r>
          </a:p>
          <a:p>
            <a:pPr lvl="2"/>
            <a:r>
              <a:rPr lang="fr-FR" dirty="0">
                <a:highlight>
                  <a:srgbClr val="FFFF00"/>
                </a:highlight>
              </a:rPr>
              <a:t>Si ECA lié à une Dette, son montant est DÉDUIT du montant de la dette concernée</a:t>
            </a:r>
          </a:p>
          <a:p>
            <a:pPr lvl="2"/>
            <a:r>
              <a:rPr lang="fr-FR" dirty="0">
                <a:highlight>
                  <a:srgbClr val="FFFF00"/>
                </a:highlight>
              </a:rPr>
              <a:t>Si ECA lié à une Créance, son montant est RAJOUTÉ au montant de la créance concernée</a:t>
            </a:r>
          </a:p>
          <a:p>
            <a:pPr marL="914400" lvl="2" indent="0">
              <a:buNone/>
            </a:pPr>
            <a:endParaRPr lang="fr-FR" dirty="0"/>
          </a:p>
          <a:p>
            <a:pPr marL="914400" lvl="2" indent="0">
              <a:buNone/>
            </a:pPr>
            <a:r>
              <a:rPr lang="fr-FR" b="1" i="1" dirty="0"/>
              <a:t>(voir illustration plus bas)</a:t>
            </a:r>
            <a:endParaRPr lang="fr-FR" dirty="0"/>
          </a:p>
        </p:txBody>
      </p:sp>
      <p:sp>
        <p:nvSpPr>
          <p:cNvPr id="4" name="Flèche vers la droite 3">
            <a:extLst>
              <a:ext uri="{FF2B5EF4-FFF2-40B4-BE49-F238E27FC236}">
                <a16:creationId xmlns:a16="http://schemas.microsoft.com/office/drawing/2014/main" id="{B61C9B91-D3C7-4A42-9A63-A2E99CB2905D}"/>
              </a:ext>
            </a:extLst>
          </p:cNvPr>
          <p:cNvSpPr/>
          <p:nvPr/>
        </p:nvSpPr>
        <p:spPr>
          <a:xfrm>
            <a:off x="633248" y="4437829"/>
            <a:ext cx="409903" cy="207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0917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7C53F8-9343-5F47-8785-2EE3731C1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5606"/>
          </a:xfrm>
        </p:spPr>
        <p:txBody>
          <a:bodyPr/>
          <a:lstStyle/>
          <a:p>
            <a:r>
              <a:rPr lang="fr-FR" b="1" dirty="0"/>
              <a:t>RETRAITEMENTS DU BILAN FONCTIONNEL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E17CEF-5C62-D043-8492-1FC4025D7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745" y="1418897"/>
            <a:ext cx="10597055" cy="4758066"/>
          </a:xfrm>
        </p:spPr>
        <p:txBody>
          <a:bodyPr>
            <a:normAutofit lnSpcReduction="10000"/>
          </a:bodyPr>
          <a:lstStyle/>
          <a:p>
            <a:pPr lvl="0"/>
            <a:r>
              <a:rPr lang="fr-FR" b="1" dirty="0">
                <a:solidFill>
                  <a:srgbClr val="FF0000"/>
                </a:solidFill>
              </a:rPr>
              <a:t>Les écarts de conversion passif (ECP)</a:t>
            </a:r>
            <a:r>
              <a:rPr lang="fr-FR" dirty="0">
                <a:solidFill>
                  <a:srgbClr val="FF0000"/>
                </a:solidFill>
              </a:rPr>
              <a:t>: </a:t>
            </a:r>
            <a:r>
              <a:rPr lang="fr-FR" dirty="0"/>
              <a:t>Il s’agit  </a:t>
            </a:r>
            <a:r>
              <a:rPr lang="fr-FR" dirty="0">
                <a:solidFill>
                  <a:srgbClr val="00B050"/>
                </a:solidFill>
              </a:rPr>
              <a:t>d’un gain de change latent</a:t>
            </a:r>
            <a:r>
              <a:rPr lang="fr-FR" dirty="0"/>
              <a:t>. Deux cas de figures se présentent alors :</a:t>
            </a:r>
            <a:endParaRPr lang="fr-MA" dirty="0"/>
          </a:p>
          <a:p>
            <a:pPr lvl="1"/>
            <a:r>
              <a:rPr lang="fr-FR" dirty="0"/>
              <a:t>Ecart de conversion passif (cas </a:t>
            </a:r>
            <a:r>
              <a:rPr lang="fr-FR" dirty="0">
                <a:solidFill>
                  <a:srgbClr val="00B050"/>
                </a:solidFill>
              </a:rPr>
              <a:t>d’augmentation de créances</a:t>
            </a:r>
            <a:r>
              <a:rPr lang="fr-FR" dirty="0"/>
              <a:t>) : </a:t>
            </a:r>
            <a:endParaRPr lang="fr-MA" dirty="0"/>
          </a:p>
          <a:p>
            <a:pPr lvl="2"/>
            <a:r>
              <a:rPr lang="fr-FR" dirty="0"/>
              <a:t>à faire disparaitre du passif ;</a:t>
            </a:r>
            <a:endParaRPr lang="fr-MA" dirty="0"/>
          </a:p>
          <a:p>
            <a:pPr lvl="2"/>
            <a:r>
              <a:rPr lang="fr-FR" dirty="0">
                <a:highlight>
                  <a:srgbClr val="FFFF00"/>
                </a:highlight>
              </a:rPr>
              <a:t>à déduire </a:t>
            </a:r>
            <a:r>
              <a:rPr lang="fr-FR" dirty="0"/>
              <a:t>du montant de la créance concernée.</a:t>
            </a:r>
            <a:endParaRPr lang="fr-MA" dirty="0"/>
          </a:p>
          <a:p>
            <a:pPr lvl="1"/>
            <a:r>
              <a:rPr lang="fr-FR" dirty="0"/>
              <a:t>Ecart de conversion passif (cas de </a:t>
            </a:r>
            <a:r>
              <a:rPr lang="fr-FR" dirty="0">
                <a:solidFill>
                  <a:srgbClr val="00B050"/>
                </a:solidFill>
              </a:rPr>
              <a:t>diminution de dettes</a:t>
            </a:r>
            <a:r>
              <a:rPr lang="fr-FR" dirty="0"/>
              <a:t>) : </a:t>
            </a:r>
            <a:endParaRPr lang="fr-MA" dirty="0"/>
          </a:p>
          <a:p>
            <a:pPr lvl="2"/>
            <a:r>
              <a:rPr lang="fr-FR" dirty="0"/>
              <a:t>à faire disparaitre du passif ;</a:t>
            </a:r>
            <a:endParaRPr lang="fr-MA" dirty="0"/>
          </a:p>
          <a:p>
            <a:pPr lvl="2"/>
            <a:r>
              <a:rPr lang="fr-FR" dirty="0">
                <a:highlight>
                  <a:srgbClr val="FFFF00"/>
                </a:highlight>
              </a:rPr>
              <a:t>à rajouter </a:t>
            </a:r>
            <a:r>
              <a:rPr lang="fr-FR" dirty="0"/>
              <a:t>au montant des dettes concernées.</a:t>
            </a:r>
            <a:endParaRPr lang="fr-MA" dirty="0"/>
          </a:p>
          <a:p>
            <a:pPr marL="0" indent="0">
              <a:buNone/>
            </a:pPr>
            <a:r>
              <a:rPr lang="fr-FR" dirty="0"/>
              <a:t>      Plus précisément, </a:t>
            </a:r>
          </a:p>
          <a:p>
            <a:pPr lvl="2"/>
            <a:r>
              <a:rPr lang="fr-FR" dirty="0">
                <a:highlight>
                  <a:srgbClr val="FFFF00"/>
                </a:highlight>
              </a:rPr>
              <a:t>Si ECP lié à une Dette, son montant est RAJOUTÉ au montant de la dette concernée.</a:t>
            </a:r>
          </a:p>
          <a:p>
            <a:pPr lvl="2"/>
            <a:r>
              <a:rPr lang="fr-FR" dirty="0">
                <a:highlight>
                  <a:srgbClr val="FFFF00"/>
                </a:highlight>
              </a:rPr>
              <a:t>Si ECP lié à une Créance, son montant est DÉDUIT du montant de la créance concernée.</a:t>
            </a:r>
          </a:p>
          <a:p>
            <a:pPr lvl="2"/>
            <a:endParaRPr lang="fr-FR" dirty="0">
              <a:highlight>
                <a:srgbClr val="FFFF00"/>
              </a:highlight>
            </a:endParaRPr>
          </a:p>
          <a:p>
            <a:pPr marL="914400" lvl="2" indent="0">
              <a:buNone/>
            </a:pPr>
            <a:r>
              <a:rPr lang="fr-FR" b="1" i="1" dirty="0"/>
              <a:t>(voir illustration plus bas)</a:t>
            </a:r>
            <a:endParaRPr lang="fr-FR" dirty="0"/>
          </a:p>
        </p:txBody>
      </p:sp>
      <p:sp>
        <p:nvSpPr>
          <p:cNvPr id="5" name="Flèche vers la droite 4">
            <a:extLst>
              <a:ext uri="{FF2B5EF4-FFF2-40B4-BE49-F238E27FC236}">
                <a16:creationId xmlns:a16="http://schemas.microsoft.com/office/drawing/2014/main" id="{92A7C29B-9BF0-6046-A1FC-9DE25D96AE99}"/>
              </a:ext>
            </a:extLst>
          </p:cNvPr>
          <p:cNvSpPr/>
          <p:nvPr/>
        </p:nvSpPr>
        <p:spPr>
          <a:xfrm>
            <a:off x="838199" y="4561490"/>
            <a:ext cx="423041" cy="2522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3725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6FD274-A13F-2F4D-89E9-2BE7AEBFF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2544"/>
          </a:xfrm>
        </p:spPr>
        <p:txBody>
          <a:bodyPr/>
          <a:lstStyle/>
          <a:p>
            <a:r>
              <a:rPr lang="fr-FR" b="1" dirty="0"/>
              <a:t>RETRAITEMENTS DU BILAN FONCTIONNEL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89F355-2DB3-5E43-A82E-175461D52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876"/>
            <a:ext cx="10515600" cy="4779087"/>
          </a:xfrm>
        </p:spPr>
        <p:txBody>
          <a:bodyPr>
            <a:normAutofit/>
          </a:bodyPr>
          <a:lstStyle/>
          <a:p>
            <a:r>
              <a:rPr lang="fr-FR" b="1" dirty="0"/>
              <a:t>Immobilisations acquises en crédit-bail (CB)</a:t>
            </a:r>
          </a:p>
          <a:p>
            <a:pPr marL="0" indent="0">
              <a:buNone/>
            </a:pPr>
            <a:r>
              <a:rPr lang="fr-FR" dirty="0">
                <a:highlight>
                  <a:srgbClr val="FFFF00"/>
                </a:highlight>
              </a:rPr>
              <a:t>Ces immobilisations sont considérées comme faisant partie </a:t>
            </a:r>
            <a:r>
              <a:rPr lang="fr-FR" dirty="0"/>
              <a:t>de l’</a:t>
            </a:r>
            <a:r>
              <a:rPr lang="fr-FR" b="1" dirty="0">
                <a:solidFill>
                  <a:srgbClr val="00B050"/>
                </a:solidFill>
              </a:rPr>
              <a:t>Actif Économique </a:t>
            </a:r>
            <a:r>
              <a:rPr lang="fr-FR" dirty="0"/>
              <a:t>et qu’elles sont financées par crédit bancaire classique, il convient donc de (en analyse financière le CB est assimilé au crédit bancaire):</a:t>
            </a:r>
            <a:endParaRPr lang="fr-MA" dirty="0"/>
          </a:p>
          <a:p>
            <a:pPr lvl="1"/>
            <a:r>
              <a:rPr lang="fr-FR" dirty="0"/>
              <a:t>de </a:t>
            </a:r>
            <a:r>
              <a:rPr lang="fr-FR" dirty="0">
                <a:highlight>
                  <a:srgbClr val="FFFF00"/>
                </a:highlight>
              </a:rPr>
              <a:t>les</a:t>
            </a:r>
            <a:r>
              <a:rPr lang="fr-FR" dirty="0"/>
              <a:t> </a:t>
            </a:r>
            <a:r>
              <a:rPr lang="fr-FR" dirty="0">
                <a:highlight>
                  <a:srgbClr val="FFFF00"/>
                </a:highlight>
              </a:rPr>
              <a:t>RAJOUTER à </a:t>
            </a:r>
            <a:r>
              <a:rPr lang="fr-FR" b="1" dirty="0">
                <a:highlight>
                  <a:srgbClr val="FFFF00"/>
                </a:highlight>
              </a:rPr>
              <a:t>l’actif immobilisé </a:t>
            </a:r>
            <a:r>
              <a:rPr lang="fr-FR" dirty="0">
                <a:highlight>
                  <a:srgbClr val="FFFF00"/>
                </a:highlight>
              </a:rPr>
              <a:t> pour leur </a:t>
            </a:r>
            <a:r>
              <a:rPr lang="fr-FR" b="1" dirty="0">
                <a:highlight>
                  <a:srgbClr val="FFFF00"/>
                </a:highlight>
              </a:rPr>
              <a:t>valeur d’origine </a:t>
            </a:r>
            <a:r>
              <a:rPr lang="fr-FR" dirty="0">
                <a:highlight>
                  <a:srgbClr val="FFFF00"/>
                </a:highlight>
              </a:rPr>
              <a:t>;</a:t>
            </a:r>
          </a:p>
          <a:p>
            <a:pPr lvl="1"/>
            <a:r>
              <a:rPr lang="fr-FR" dirty="0"/>
              <a:t>au passif, figureront les contreparties suivantes :</a:t>
            </a:r>
          </a:p>
          <a:p>
            <a:pPr lvl="2"/>
            <a:r>
              <a:rPr lang="fr-FR" dirty="0">
                <a:highlight>
                  <a:srgbClr val="FFFF00"/>
                </a:highlight>
              </a:rPr>
              <a:t>En capitaux propres </a:t>
            </a:r>
            <a:r>
              <a:rPr lang="fr-FR" dirty="0"/>
              <a:t>(CP), les parts d’annuités de crédit-bail payés correspondant aux amortissements         </a:t>
            </a:r>
            <a:r>
              <a:rPr lang="fr-FR" dirty="0">
                <a:highlight>
                  <a:srgbClr val="FFFF00"/>
                </a:highlight>
              </a:rPr>
              <a:t>CP + Somme des Amortissements théoriques des actifs en CB</a:t>
            </a:r>
          </a:p>
          <a:p>
            <a:pPr lvl="2"/>
            <a:r>
              <a:rPr lang="fr-FR" dirty="0">
                <a:highlight>
                  <a:srgbClr val="FFFF00"/>
                </a:highlight>
              </a:rPr>
              <a:t>En dettes financières </a:t>
            </a:r>
            <a:r>
              <a:rPr lang="fr-FR" dirty="0"/>
              <a:t>(DF), le montant de la dette initiale diminué Somme des Amortissements théoriques des actifs en CB          </a:t>
            </a:r>
            <a:r>
              <a:rPr lang="fr-FR" dirty="0">
                <a:highlight>
                  <a:srgbClr val="FFFF00"/>
                </a:highlight>
              </a:rPr>
              <a:t>DF + Montant Net de l’actif </a:t>
            </a:r>
            <a:endParaRPr lang="fr-MA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Flèche vers la droite 4">
            <a:extLst>
              <a:ext uri="{FF2B5EF4-FFF2-40B4-BE49-F238E27FC236}">
                <a16:creationId xmlns:a16="http://schemas.microsoft.com/office/drawing/2014/main" id="{79B75AD2-7BEB-DE48-B27C-828F10A837AB}"/>
              </a:ext>
            </a:extLst>
          </p:cNvPr>
          <p:cNvSpPr/>
          <p:nvPr/>
        </p:nvSpPr>
        <p:spPr>
          <a:xfrm>
            <a:off x="3836277" y="4603532"/>
            <a:ext cx="315310" cy="2312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a droite 5">
            <a:extLst>
              <a:ext uri="{FF2B5EF4-FFF2-40B4-BE49-F238E27FC236}">
                <a16:creationId xmlns:a16="http://schemas.microsoft.com/office/drawing/2014/main" id="{B454A351-FBE9-F44A-BF70-2DDC79E106FE}"/>
              </a:ext>
            </a:extLst>
          </p:cNvPr>
          <p:cNvSpPr/>
          <p:nvPr/>
        </p:nvSpPr>
        <p:spPr>
          <a:xfrm>
            <a:off x="6737131" y="5192110"/>
            <a:ext cx="399393" cy="189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62327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BCDD4E-08D4-0349-BF8B-68BA14B75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2034"/>
          </a:xfrm>
        </p:spPr>
        <p:txBody>
          <a:bodyPr/>
          <a:lstStyle/>
          <a:p>
            <a:pPr algn="ctr"/>
            <a:r>
              <a:rPr lang="fr-FR" b="1" dirty="0"/>
              <a:t>RETRAITEMENTS DU BILAN FONCTIONNEL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DE938F-6D5A-C249-A692-21AC143AF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3793"/>
            <a:ext cx="10515600" cy="4863170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Pour permettre une analyse appropriée de l’équilibre fonctionnel, il est recommandé au niveau de l’actif et du passif circulants de distinguer entre </a:t>
            </a:r>
            <a:r>
              <a:rPr lang="fr-FR" dirty="0">
                <a:solidFill>
                  <a:srgbClr val="FF0000"/>
                </a:solidFill>
              </a:rPr>
              <a:t>les actifs et passifs circulants d’exploitation </a:t>
            </a:r>
            <a:r>
              <a:rPr lang="fr-FR" dirty="0"/>
              <a:t>et </a:t>
            </a:r>
            <a:r>
              <a:rPr lang="fr-FR" dirty="0">
                <a:solidFill>
                  <a:srgbClr val="FF0000"/>
                </a:solidFill>
              </a:rPr>
              <a:t>ceux dits Hors exploitation</a:t>
            </a:r>
            <a:r>
              <a:rPr lang="fr-FR" dirty="0"/>
              <a:t>. On aura donc:</a:t>
            </a:r>
          </a:p>
          <a:p>
            <a:pPr lvl="1"/>
            <a:r>
              <a:rPr lang="fr-FR" dirty="0"/>
              <a:t>Les </a:t>
            </a:r>
            <a:r>
              <a:rPr lang="fr-FR" dirty="0">
                <a:solidFill>
                  <a:srgbClr val="FF0000"/>
                </a:solidFill>
              </a:rPr>
              <a:t>ACE</a:t>
            </a:r>
            <a:r>
              <a:rPr lang="fr-FR" dirty="0"/>
              <a:t> (Actifs Circulants d’Exploitation) qui comprennent tout actif émanant du cycle d’exploitation. Par exemple: </a:t>
            </a:r>
            <a:r>
              <a:rPr lang="fr-FR" dirty="0">
                <a:solidFill>
                  <a:srgbClr val="FF0000"/>
                </a:solidFill>
              </a:rPr>
              <a:t>Stocks, crédits clients, État, TVA sur charges d’exploitation, comptes de régularisation actif liés à l’exploitation</a:t>
            </a:r>
            <a:r>
              <a:rPr lang="fr-FR" dirty="0"/>
              <a:t>…</a:t>
            </a:r>
          </a:p>
          <a:p>
            <a:pPr lvl="1"/>
            <a:r>
              <a:rPr lang="fr-FR" dirty="0"/>
              <a:t>Les </a:t>
            </a:r>
            <a:r>
              <a:rPr lang="fr-FR" dirty="0">
                <a:solidFill>
                  <a:srgbClr val="FF0000"/>
                </a:solidFill>
              </a:rPr>
              <a:t>ACHE</a:t>
            </a:r>
            <a:r>
              <a:rPr lang="fr-FR" dirty="0"/>
              <a:t> (Actifs Circulants Hors-Exploitation) qui émanent d’opérations ne relevant pas de l’exploitation. Par exemple: comptes </a:t>
            </a:r>
            <a:r>
              <a:rPr lang="fr-FR" dirty="0">
                <a:solidFill>
                  <a:srgbClr val="FF0000"/>
                </a:solidFill>
              </a:rPr>
              <a:t>d’associés débiteurs, créances sur impôts sur résultat, titres et valeurs de placement, créances diverses…</a:t>
            </a:r>
          </a:p>
          <a:p>
            <a:pPr lvl="1"/>
            <a:r>
              <a:rPr lang="fr-FR" dirty="0"/>
              <a:t>Les PCE (Passifs Circulants d’Exploitation) qui comprennent tout passif émanant du cycle d’exploitation. Par exemple: </a:t>
            </a:r>
            <a:r>
              <a:rPr lang="fr-FR" dirty="0">
                <a:solidFill>
                  <a:srgbClr val="FF0000"/>
                </a:solidFill>
              </a:rPr>
              <a:t>dettes fournisseurs, dettes sociales</a:t>
            </a:r>
            <a:r>
              <a:rPr lang="fr-FR" dirty="0"/>
              <a:t>…</a:t>
            </a:r>
          </a:p>
          <a:p>
            <a:pPr lvl="1"/>
            <a:r>
              <a:rPr lang="fr-FR" dirty="0"/>
              <a:t>Les PCHE (Passifs Circulants Hors-Exploitation) qui émanent d’opérations ne relevant pas de l’exploitation. Par exemple: </a:t>
            </a:r>
            <a:r>
              <a:rPr lang="fr-FR" dirty="0">
                <a:solidFill>
                  <a:srgbClr val="FF0000"/>
                </a:solidFill>
              </a:rPr>
              <a:t>dettes sur IS</a:t>
            </a:r>
            <a:r>
              <a:rPr lang="fr-FR" dirty="0"/>
              <a:t>, </a:t>
            </a:r>
            <a:r>
              <a:rPr lang="fr-FR" dirty="0">
                <a:solidFill>
                  <a:srgbClr val="FF0000"/>
                </a:solidFill>
              </a:rPr>
              <a:t>comptes d’associés créditeurs</a:t>
            </a:r>
            <a:r>
              <a:rPr lang="fr-FR" dirty="0"/>
              <a:t>, </a:t>
            </a:r>
            <a:r>
              <a:rPr lang="fr-FR" dirty="0">
                <a:solidFill>
                  <a:srgbClr val="FF0000"/>
                </a:solidFill>
              </a:rPr>
              <a:t>dettes diverses</a:t>
            </a:r>
            <a:r>
              <a:rPr lang="fr-FR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03429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>
            <a:extLst>
              <a:ext uri="{FF2B5EF4-FFF2-40B4-BE49-F238E27FC236}">
                <a16:creationId xmlns:a16="http://schemas.microsoft.com/office/drawing/2014/main" id="{0BCA10CA-6E29-5940-86DA-750BA8B8FF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5188" y="473076"/>
            <a:ext cx="8075612" cy="6524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r-FR" altLang="fr-FR" sz="2800" b="1" dirty="0"/>
              <a:t>ANALYSE DE LA STRUCTURE FINANCIERE</a:t>
            </a:r>
            <a:br>
              <a:rPr lang="fr-FR" altLang="fr-FR" sz="2800" b="1" dirty="0"/>
            </a:br>
            <a:r>
              <a:rPr lang="fr-FR" altLang="fr-FR" sz="2800" b="1" dirty="0"/>
              <a:t>LES PRINCIPES</a:t>
            </a:r>
            <a:endParaRPr lang="fr-FR" altLang="fr-FR" sz="2800" dirty="0"/>
          </a:p>
        </p:txBody>
      </p:sp>
      <p:sp>
        <p:nvSpPr>
          <p:cNvPr id="36869" name="Rectangle 3">
            <a:extLst>
              <a:ext uri="{FF2B5EF4-FFF2-40B4-BE49-F238E27FC236}">
                <a16:creationId xmlns:a16="http://schemas.microsoft.com/office/drawing/2014/main" id="{95D96EB5-DF6A-164F-BE3C-85F440D0D6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4825" y="1412876"/>
            <a:ext cx="8642350" cy="4310063"/>
          </a:xfrm>
        </p:spPr>
        <p:txBody>
          <a:bodyPr/>
          <a:lstStyle/>
          <a:p>
            <a:pPr>
              <a:buNone/>
              <a:tabLst>
                <a:tab pos="357188" algn="l"/>
              </a:tabLst>
            </a:pPr>
            <a:endParaRPr lang="fr-FR" altLang="fr-FR"/>
          </a:p>
          <a:p>
            <a:pPr marL="549275" lvl="1" indent="-6350">
              <a:buNone/>
              <a:tabLst>
                <a:tab pos="357188" algn="l"/>
              </a:tabLst>
            </a:pPr>
            <a:endParaRPr lang="fr-FR" altLang="fr-FR" sz="2000" b="1"/>
          </a:p>
          <a:p>
            <a:pPr marL="549275" lvl="1" indent="-6350">
              <a:buNone/>
              <a:tabLst>
                <a:tab pos="357188" algn="l"/>
              </a:tabLst>
            </a:pPr>
            <a:endParaRPr lang="fr-FR" altLang="fr-FR"/>
          </a:p>
        </p:txBody>
      </p:sp>
      <p:grpSp>
        <p:nvGrpSpPr>
          <p:cNvPr id="36870" name="Group 4">
            <a:extLst>
              <a:ext uri="{FF2B5EF4-FFF2-40B4-BE49-F238E27FC236}">
                <a16:creationId xmlns:a16="http://schemas.microsoft.com/office/drawing/2014/main" id="{2D15935C-20CC-794C-BF37-9B4F1772D805}"/>
              </a:ext>
            </a:extLst>
          </p:cNvPr>
          <p:cNvGrpSpPr>
            <a:grpSpLocks/>
          </p:cNvGrpSpPr>
          <p:nvPr/>
        </p:nvGrpSpPr>
        <p:grpSpPr bwMode="auto">
          <a:xfrm>
            <a:off x="2351088" y="1268413"/>
            <a:ext cx="7129462" cy="4548384"/>
            <a:chOff x="612" y="1298"/>
            <a:chExt cx="4400" cy="2640"/>
          </a:xfrm>
        </p:grpSpPr>
        <p:grpSp>
          <p:nvGrpSpPr>
            <p:cNvPr id="36871" name="Group 5">
              <a:extLst>
                <a:ext uri="{FF2B5EF4-FFF2-40B4-BE49-F238E27FC236}">
                  <a16:creationId xmlns:a16="http://schemas.microsoft.com/office/drawing/2014/main" id="{F189FB74-3D9F-AC4C-BC57-8DB3839BBA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3" y="1706"/>
              <a:ext cx="4127" cy="2232"/>
              <a:chOff x="748" y="1480"/>
              <a:chExt cx="4127" cy="2232"/>
            </a:xfrm>
          </p:grpSpPr>
          <p:grpSp>
            <p:nvGrpSpPr>
              <p:cNvPr id="36873" name="Group 6">
                <a:extLst>
                  <a:ext uri="{FF2B5EF4-FFF2-40B4-BE49-F238E27FC236}">
                    <a16:creationId xmlns:a16="http://schemas.microsoft.com/office/drawing/2014/main" id="{B86D1C45-D45E-2A40-B795-76ECDF3F8CE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84" y="1480"/>
                <a:ext cx="3991" cy="1179"/>
                <a:chOff x="930" y="1344"/>
                <a:chExt cx="3991" cy="1179"/>
              </a:xfrm>
            </p:grpSpPr>
            <p:sp>
              <p:nvSpPr>
                <p:cNvPr id="36882" name="AutoShape 7">
                  <a:extLst>
                    <a:ext uri="{FF2B5EF4-FFF2-40B4-BE49-F238E27FC236}">
                      <a16:creationId xmlns:a16="http://schemas.microsoft.com/office/drawing/2014/main" id="{42694D15-F1C4-A24F-ABED-EA2E6370E8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344"/>
                  <a:ext cx="3810" cy="363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fr-FR" altLang="fr-FR" b="1">
                      <a:latin typeface="Tahoma" panose="020B0604030504040204" pitchFamily="34" charset="0"/>
                    </a:rPr>
                    <a:t>DES BESOINS A COUVRIR</a:t>
                  </a:r>
                </a:p>
              </p:txBody>
            </p:sp>
            <p:sp>
              <p:nvSpPr>
                <p:cNvPr id="36883" name="Line 8">
                  <a:extLst>
                    <a:ext uri="{FF2B5EF4-FFF2-40B4-BE49-F238E27FC236}">
                      <a16:creationId xmlns:a16="http://schemas.microsoft.com/office/drawing/2014/main" id="{986A28D3-537D-6843-A26B-6780ECBD45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882" y="1752"/>
                  <a:ext cx="408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6884" name="Line 9">
                  <a:extLst>
                    <a:ext uri="{FF2B5EF4-FFF2-40B4-BE49-F238E27FC236}">
                      <a16:creationId xmlns:a16="http://schemas.microsoft.com/office/drawing/2014/main" id="{F3111E57-0B39-0842-90D9-9BC02395BB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79" y="1752"/>
                  <a:ext cx="408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6885" name="Text Box 10">
                  <a:extLst>
                    <a:ext uri="{FF2B5EF4-FFF2-40B4-BE49-F238E27FC236}">
                      <a16:creationId xmlns:a16="http://schemas.microsoft.com/office/drawing/2014/main" id="{7614D5C9-1F9F-C249-A80D-F150F389199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111" y="2024"/>
                  <a:ext cx="1542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80000"/>
                    </a:lnSpc>
                    <a:spcBef>
                      <a:spcPct val="50000"/>
                    </a:spcBef>
                  </a:pPr>
                  <a:r>
                    <a:rPr lang="fr-FR" altLang="fr-FR" sz="1600" b="1"/>
                    <a:t>INVESTISSEMENTS</a:t>
                  </a:r>
                </a:p>
                <a:p>
                  <a:pPr algn="ctr" eaLnBrk="1" hangingPunct="1">
                    <a:lnSpc>
                      <a:spcPct val="80000"/>
                    </a:lnSpc>
                    <a:spcBef>
                      <a:spcPct val="50000"/>
                    </a:spcBef>
                  </a:pPr>
                  <a:r>
                    <a:rPr lang="fr-FR" altLang="fr-FR" sz="1400" b="1"/>
                    <a:t>(IMMOBILISATIONS)</a:t>
                  </a:r>
                </a:p>
              </p:txBody>
            </p:sp>
            <p:grpSp>
              <p:nvGrpSpPr>
                <p:cNvPr id="36886" name="Group 11">
                  <a:extLst>
                    <a:ext uri="{FF2B5EF4-FFF2-40B4-BE49-F238E27FC236}">
                      <a16:creationId xmlns:a16="http://schemas.microsoft.com/office/drawing/2014/main" id="{26250E69-2EAE-FF48-9534-C51672A475B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744" y="2024"/>
                  <a:ext cx="2177" cy="499"/>
                  <a:chOff x="2744" y="2024"/>
                  <a:chExt cx="2177" cy="499"/>
                </a:xfrm>
              </p:grpSpPr>
              <p:sp>
                <p:nvSpPr>
                  <p:cNvPr id="36887" name="Text Box 12">
                    <a:extLst>
                      <a:ext uri="{FF2B5EF4-FFF2-40B4-BE49-F238E27FC236}">
                        <a16:creationId xmlns:a16="http://schemas.microsoft.com/office/drawing/2014/main" id="{23ECDBA9-B108-454F-B380-629BEAFE5C4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44" y="2024"/>
                    <a:ext cx="2177" cy="49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 eaLnBrk="1" hangingPunct="1">
                      <a:lnSpc>
                        <a:spcPct val="80000"/>
                      </a:lnSpc>
                      <a:spcBef>
                        <a:spcPct val="50000"/>
                      </a:spcBef>
                    </a:pPr>
                    <a:r>
                      <a:rPr lang="fr-FR" altLang="fr-FR" sz="1600" b="1"/>
                      <a:t>CYCLE D’EXPLOITATION</a:t>
                    </a:r>
                  </a:p>
                  <a:p>
                    <a:pPr algn="ctr" eaLnBrk="1" hangingPunct="1">
                      <a:lnSpc>
                        <a:spcPct val="80000"/>
                      </a:lnSpc>
                      <a:spcBef>
                        <a:spcPct val="50000"/>
                      </a:spcBef>
                    </a:pPr>
                    <a:r>
                      <a:rPr lang="fr-FR" altLang="fr-FR" sz="1400" b="1"/>
                      <a:t>ACTIFS CIRCULANTS</a:t>
                    </a:r>
                  </a:p>
                  <a:p>
                    <a:pPr algn="ctr" eaLnBrk="1" hangingPunct="1">
                      <a:lnSpc>
                        <a:spcPct val="80000"/>
                      </a:lnSpc>
                      <a:spcBef>
                        <a:spcPct val="50000"/>
                      </a:spcBef>
                    </a:pPr>
                    <a:r>
                      <a:rPr lang="fr-FR" altLang="fr-FR" sz="1400" b="1"/>
                      <a:t>et DETTES D’EXPLOITATION</a:t>
                    </a:r>
                  </a:p>
                </p:txBody>
              </p:sp>
              <p:sp>
                <p:nvSpPr>
                  <p:cNvPr id="36888" name="AutoShape 13">
                    <a:extLst>
                      <a:ext uri="{FF2B5EF4-FFF2-40B4-BE49-F238E27FC236}">
                        <a16:creationId xmlns:a16="http://schemas.microsoft.com/office/drawing/2014/main" id="{4EF195D7-4325-8D43-821B-DCD456C9259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2251"/>
                    <a:ext cx="1723" cy="272"/>
                  </a:xfrm>
                  <a:prstGeom prst="bracketPair">
                    <a:avLst>
                      <a:gd name="adj" fmla="val 16667"/>
                    </a:avLst>
                  </a:prstGeom>
                  <a:noFill/>
                  <a:ln w="9525">
                    <a:solidFill>
                      <a:srgbClr val="990099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fr-FR" altLang="fr-FR"/>
                  </a:p>
                </p:txBody>
              </p:sp>
            </p:grpSp>
          </p:grpSp>
          <p:grpSp>
            <p:nvGrpSpPr>
              <p:cNvPr id="36874" name="Group 14">
                <a:extLst>
                  <a:ext uri="{FF2B5EF4-FFF2-40B4-BE49-F238E27FC236}">
                    <a16:creationId xmlns:a16="http://schemas.microsoft.com/office/drawing/2014/main" id="{23FCEF99-D961-D74D-9147-394F0716409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48" y="2750"/>
                <a:ext cx="4038" cy="962"/>
                <a:chOff x="748" y="2750"/>
                <a:chExt cx="4038" cy="962"/>
              </a:xfrm>
            </p:grpSpPr>
            <p:sp>
              <p:nvSpPr>
                <p:cNvPr id="36875" name="AutoShape 15">
                  <a:extLst>
                    <a:ext uri="{FF2B5EF4-FFF2-40B4-BE49-F238E27FC236}">
                      <a16:creationId xmlns:a16="http://schemas.microsoft.com/office/drawing/2014/main" id="{2CB64059-BEBA-7A41-83A9-54103225DD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84" y="2750"/>
                  <a:ext cx="3810" cy="363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fr-FR" altLang="fr-FR" b="1">
                      <a:latin typeface="Tahoma" panose="020B0604030504040204" pitchFamily="34" charset="0"/>
                    </a:rPr>
                    <a:t>DES RESSOURCES A MOBILISER</a:t>
                  </a:r>
                </a:p>
              </p:txBody>
            </p:sp>
            <p:sp>
              <p:nvSpPr>
                <p:cNvPr id="36876" name="Line 16">
                  <a:extLst>
                    <a:ext uri="{FF2B5EF4-FFF2-40B4-BE49-F238E27FC236}">
                      <a16:creationId xmlns:a16="http://schemas.microsoft.com/office/drawing/2014/main" id="{53E9FFEB-ABF5-5B44-A46B-1796108B27E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293" y="3158"/>
                  <a:ext cx="408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6877" name="Line 17">
                  <a:extLst>
                    <a:ext uri="{FF2B5EF4-FFF2-40B4-BE49-F238E27FC236}">
                      <a16:creationId xmlns:a16="http://schemas.microsoft.com/office/drawing/2014/main" id="{EA2A06FA-011D-234A-AE9A-895A1AF79FB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878" y="3158"/>
                  <a:ext cx="408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6878" name="Text Box 18">
                  <a:extLst>
                    <a:ext uri="{FF2B5EF4-FFF2-40B4-BE49-F238E27FC236}">
                      <a16:creationId xmlns:a16="http://schemas.microsoft.com/office/drawing/2014/main" id="{CA37CD29-3154-6541-9973-8F6FEFB8546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48" y="3430"/>
                  <a:ext cx="1089" cy="2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80000"/>
                    </a:lnSpc>
                    <a:spcBef>
                      <a:spcPct val="50000"/>
                    </a:spcBef>
                  </a:pPr>
                  <a:r>
                    <a:rPr lang="fr-FR" altLang="fr-FR" sz="1600" b="1"/>
                    <a:t>APPORTS EN CAPITAL</a:t>
                  </a:r>
                  <a:endParaRPr lang="fr-FR" altLang="fr-FR" sz="1600" b="1">
                    <a:solidFill>
                      <a:srgbClr val="990099"/>
                    </a:solidFill>
                  </a:endParaRPr>
                </a:p>
              </p:txBody>
            </p:sp>
            <p:sp>
              <p:nvSpPr>
                <p:cNvPr id="36879" name="Text Box 19">
                  <a:extLst>
                    <a:ext uri="{FF2B5EF4-FFF2-40B4-BE49-F238E27FC236}">
                      <a16:creationId xmlns:a16="http://schemas.microsoft.com/office/drawing/2014/main" id="{B73E738E-BE33-4943-83B1-965C6885CFF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96" y="3430"/>
                  <a:ext cx="1633" cy="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80000"/>
                    </a:lnSpc>
                    <a:spcBef>
                      <a:spcPct val="50000"/>
                    </a:spcBef>
                  </a:pPr>
                  <a:r>
                    <a:rPr lang="fr-FR" altLang="fr-FR" sz="1600" b="1"/>
                    <a:t>AUTOFINANCEMENT</a:t>
                  </a:r>
                  <a:endParaRPr lang="fr-FR" altLang="fr-FR" sz="1600" b="1">
                    <a:solidFill>
                      <a:srgbClr val="990099"/>
                    </a:solidFill>
                  </a:endParaRPr>
                </a:p>
              </p:txBody>
            </p:sp>
            <p:sp>
              <p:nvSpPr>
                <p:cNvPr id="36880" name="Text Box 20">
                  <a:extLst>
                    <a:ext uri="{FF2B5EF4-FFF2-40B4-BE49-F238E27FC236}">
                      <a16:creationId xmlns:a16="http://schemas.microsoft.com/office/drawing/2014/main" id="{2E3EF900-8FFC-3647-A3C8-8361CDCA52E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88" y="3430"/>
                  <a:ext cx="998" cy="2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80000"/>
                    </a:lnSpc>
                    <a:spcBef>
                      <a:spcPct val="50000"/>
                    </a:spcBef>
                  </a:pPr>
                  <a:r>
                    <a:rPr lang="fr-FR" altLang="fr-FR" sz="1600" b="1"/>
                    <a:t>DETTES FINANCIERES</a:t>
                  </a:r>
                  <a:endParaRPr lang="fr-FR" altLang="fr-FR" sz="1600" b="1">
                    <a:solidFill>
                      <a:srgbClr val="990099"/>
                    </a:solidFill>
                  </a:endParaRPr>
                </a:p>
              </p:txBody>
            </p:sp>
            <p:sp>
              <p:nvSpPr>
                <p:cNvPr id="36881" name="Line 21">
                  <a:extLst>
                    <a:ext uri="{FF2B5EF4-FFF2-40B4-BE49-F238E27FC236}">
                      <a16:creationId xmlns:a16="http://schemas.microsoft.com/office/drawing/2014/main" id="{1CF8FBDC-307D-3B4F-AEBD-01B036C2F8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89" y="3158"/>
                  <a:ext cx="1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</p:grpSp>
        </p:grpSp>
        <p:sp>
          <p:nvSpPr>
            <p:cNvPr id="36872" name="Text Box 22">
              <a:extLst>
                <a:ext uri="{FF2B5EF4-FFF2-40B4-BE49-F238E27FC236}">
                  <a16:creationId xmlns:a16="http://schemas.microsoft.com/office/drawing/2014/main" id="{1AB4FFB8-249E-3D4F-AF41-EC6911BF62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" y="1298"/>
              <a:ext cx="4400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r-FR" altLang="fr-FR" sz="2000" b="1"/>
                <a:t>Comment financer le développement et la croissance 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25381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10F9F5-1276-164E-A22E-8DCF85191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560" y="126125"/>
            <a:ext cx="10507715" cy="503514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/>
              <a:t>ILLUSTRATION : retraitements, bilan fonctionnel Résumé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3299BF61-15EA-C64A-9861-6D90CE0745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3209684"/>
              </p:ext>
            </p:extLst>
          </p:nvPr>
        </p:nvGraphicFramePr>
        <p:xfrm>
          <a:off x="641131" y="929415"/>
          <a:ext cx="10962290" cy="39159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3876">
                  <a:extLst>
                    <a:ext uri="{9D8B030D-6E8A-4147-A177-3AD203B41FA5}">
                      <a16:colId xmlns:a16="http://schemas.microsoft.com/office/drawing/2014/main" val="3518076612"/>
                    </a:ext>
                  </a:extLst>
                </a:gridCol>
                <a:gridCol w="1404987">
                  <a:extLst>
                    <a:ext uri="{9D8B030D-6E8A-4147-A177-3AD203B41FA5}">
                      <a16:colId xmlns:a16="http://schemas.microsoft.com/office/drawing/2014/main" val="3596560480"/>
                    </a:ext>
                  </a:extLst>
                </a:gridCol>
                <a:gridCol w="1193124">
                  <a:extLst>
                    <a:ext uri="{9D8B030D-6E8A-4147-A177-3AD203B41FA5}">
                      <a16:colId xmlns:a16="http://schemas.microsoft.com/office/drawing/2014/main" val="1898001112"/>
                    </a:ext>
                  </a:extLst>
                </a:gridCol>
                <a:gridCol w="1315782">
                  <a:extLst>
                    <a:ext uri="{9D8B030D-6E8A-4147-A177-3AD203B41FA5}">
                      <a16:colId xmlns:a16="http://schemas.microsoft.com/office/drawing/2014/main" val="4232361258"/>
                    </a:ext>
                  </a:extLst>
                </a:gridCol>
                <a:gridCol w="2739121">
                  <a:extLst>
                    <a:ext uri="{9D8B030D-6E8A-4147-A177-3AD203B41FA5}">
                      <a16:colId xmlns:a16="http://schemas.microsoft.com/office/drawing/2014/main" val="3016232195"/>
                    </a:ext>
                  </a:extLst>
                </a:gridCol>
                <a:gridCol w="1665400">
                  <a:extLst>
                    <a:ext uri="{9D8B030D-6E8A-4147-A177-3AD203B41FA5}">
                      <a16:colId xmlns:a16="http://schemas.microsoft.com/office/drawing/2014/main" val="1339416958"/>
                    </a:ext>
                  </a:extLst>
                </a:gridCol>
              </a:tblGrid>
              <a:tr h="4638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>
                          <a:effectLst/>
                        </a:rPr>
                        <a:t>ACTIF</a:t>
                      </a:r>
                      <a:endParaRPr lang="fr-M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>
                          <a:effectLst/>
                        </a:rPr>
                        <a:t>Montant</a:t>
                      </a:r>
                      <a:endParaRPr lang="fr-MA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>
                          <a:effectLst/>
                        </a:rPr>
                        <a:t>Brut</a:t>
                      </a:r>
                      <a:endParaRPr lang="fr-M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>
                          <a:effectLst/>
                        </a:rPr>
                        <a:t>Amort &amp; </a:t>
                      </a:r>
                      <a:endParaRPr lang="fr-MA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>
                          <a:effectLst/>
                        </a:rPr>
                        <a:t>provisions</a:t>
                      </a:r>
                      <a:endParaRPr lang="fr-M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>
                          <a:effectLst/>
                        </a:rPr>
                        <a:t>Montant</a:t>
                      </a:r>
                      <a:endParaRPr lang="fr-MA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>
                          <a:effectLst/>
                        </a:rPr>
                        <a:t>Net </a:t>
                      </a:r>
                      <a:endParaRPr lang="fr-M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>
                          <a:effectLst/>
                        </a:rPr>
                        <a:t>PASSIF</a:t>
                      </a:r>
                      <a:endParaRPr lang="fr-M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>
                          <a:effectLst/>
                        </a:rPr>
                        <a:t>Montant</a:t>
                      </a:r>
                      <a:endParaRPr lang="fr-MA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fr-M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4198623"/>
                  </a:ext>
                </a:extLst>
              </a:tr>
              <a:tr h="309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Actif Immobilisé</a:t>
                      </a:r>
                      <a:endParaRPr lang="fr-MA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Ecart de conversion (</a:t>
                      </a:r>
                      <a:r>
                        <a:rPr lang="fr-FR" sz="12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Élts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 durables)</a:t>
                      </a:r>
                      <a:endParaRPr lang="fr-MA" sz="11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Stock de matières</a:t>
                      </a:r>
                      <a:endParaRPr lang="fr-MA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Stock de produits</a:t>
                      </a:r>
                      <a:endParaRPr lang="fr-MA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solidFill>
                            <a:srgbClr val="00B050"/>
                          </a:solidFill>
                          <a:effectLst/>
                        </a:rPr>
                        <a:t>Clients et CR</a:t>
                      </a:r>
                      <a:endParaRPr lang="fr-MA" sz="1100" dirty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Créances diverses</a:t>
                      </a:r>
                      <a:endParaRPr lang="fr-MA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Valeurs de placement</a:t>
                      </a:r>
                      <a:endParaRPr lang="fr-MA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Banques </a:t>
                      </a:r>
                      <a:endParaRPr lang="fr-M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350070</a:t>
                      </a:r>
                      <a:endParaRPr lang="fr-MA" sz="11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  <a:highlight>
                            <a:srgbClr val="FFFF00"/>
                          </a:highlight>
                        </a:rPr>
                        <a:t>6000</a:t>
                      </a:r>
                      <a:endParaRPr lang="fr-MA" sz="11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84720</a:t>
                      </a:r>
                      <a:endParaRPr lang="fr-MA" sz="11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30360</a:t>
                      </a:r>
                      <a:endParaRPr lang="fr-MA" sz="11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 dirty="0">
                          <a:solidFill>
                            <a:srgbClr val="00B050"/>
                          </a:solidFill>
                          <a:effectLst/>
                        </a:rPr>
                        <a:t>51120</a:t>
                      </a:r>
                      <a:endParaRPr lang="fr-MA" sz="1100" b="1" dirty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2280</a:t>
                      </a:r>
                      <a:endParaRPr lang="fr-MA" sz="11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1740</a:t>
                      </a:r>
                      <a:endParaRPr lang="fr-MA" sz="11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1920</a:t>
                      </a:r>
                      <a:endParaRPr lang="fr-M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172380</a:t>
                      </a:r>
                      <a:endParaRPr lang="fr-MA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-</a:t>
                      </a:r>
                      <a:endParaRPr lang="fr-MA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2880</a:t>
                      </a:r>
                      <a:endParaRPr lang="fr-MA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1860</a:t>
                      </a:r>
                      <a:endParaRPr lang="fr-MA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4620</a:t>
                      </a:r>
                      <a:endParaRPr lang="fr-MA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-</a:t>
                      </a:r>
                      <a:endParaRPr lang="fr-MA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120</a:t>
                      </a:r>
                      <a:endParaRPr lang="fr-MA" sz="11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M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177690</a:t>
                      </a:r>
                      <a:endParaRPr lang="fr-MA" sz="11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  <a:highlight>
                            <a:srgbClr val="FFFF00"/>
                          </a:highlight>
                        </a:rPr>
                        <a:t>6000</a:t>
                      </a:r>
                      <a:endParaRPr lang="fr-MA" sz="11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81840</a:t>
                      </a:r>
                      <a:endParaRPr lang="fr-MA" sz="11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28500</a:t>
                      </a:r>
                      <a:endParaRPr lang="fr-MA" sz="11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 dirty="0">
                          <a:solidFill>
                            <a:srgbClr val="00B050"/>
                          </a:solidFill>
                          <a:effectLst/>
                        </a:rPr>
                        <a:t>46500</a:t>
                      </a:r>
                      <a:endParaRPr lang="fr-MA" sz="1100" b="1" dirty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2280</a:t>
                      </a:r>
                      <a:endParaRPr lang="fr-MA" sz="11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1620</a:t>
                      </a:r>
                      <a:endParaRPr lang="fr-MA" sz="11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1920</a:t>
                      </a:r>
                      <a:endParaRPr lang="fr-M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Capital social</a:t>
                      </a:r>
                      <a:endParaRPr lang="fr-MA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Réserves </a:t>
                      </a:r>
                      <a:endParaRPr lang="fr-MA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Report à nouveau</a:t>
                      </a:r>
                      <a:endParaRPr lang="fr-MA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Résultat net</a:t>
                      </a:r>
                      <a:endParaRPr lang="fr-MA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  <a:highlight>
                            <a:srgbClr val="FFFF00"/>
                          </a:highlight>
                        </a:rPr>
                        <a:t>Dettes de financement</a:t>
                      </a:r>
                      <a:endParaRPr lang="fr-MA" sz="11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Fournisseurs et CR</a:t>
                      </a:r>
                      <a:endParaRPr lang="fr-MA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Autres dettes d’exploit</a:t>
                      </a:r>
                      <a:endParaRPr lang="fr-MA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Dettes diverses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 dirty="0">
                          <a:solidFill>
                            <a:srgbClr val="00B050"/>
                          </a:solidFill>
                          <a:effectLst/>
                        </a:rPr>
                        <a:t>Écart de conversion passif</a:t>
                      </a:r>
                      <a:endParaRPr lang="fr-MA" sz="1100" b="1" dirty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Crédits de trésorerie</a:t>
                      </a:r>
                      <a:endParaRPr lang="fr-M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164880</a:t>
                      </a:r>
                      <a:endParaRPr lang="fr-MA" sz="11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17080</a:t>
                      </a:r>
                      <a:endParaRPr lang="fr-MA" sz="11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1080</a:t>
                      </a:r>
                      <a:endParaRPr lang="fr-MA" sz="11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28900                                   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  <a:highlight>
                            <a:srgbClr val="FFFF00"/>
                          </a:highlight>
                        </a:rPr>
                        <a:t>7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6</a:t>
                      </a:r>
                      <a:r>
                        <a:rPr lang="fr-FR" sz="1200" dirty="0">
                          <a:effectLst/>
                          <a:highlight>
                            <a:srgbClr val="FFFF00"/>
                          </a:highlight>
                        </a:rPr>
                        <a:t>990</a:t>
                      </a:r>
                      <a:endParaRPr lang="fr-MA" sz="11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10980</a:t>
                      </a:r>
                      <a:endParaRPr lang="fr-MA" sz="11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9900</a:t>
                      </a:r>
                      <a:endParaRPr lang="fr-MA" sz="11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27900</a:t>
                      </a:r>
                      <a:endParaRPr lang="fr-MA" sz="11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solidFill>
                            <a:srgbClr val="00B050"/>
                          </a:solidFill>
                          <a:effectLst/>
                        </a:rPr>
                        <a:t>3000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5640</a:t>
                      </a:r>
                      <a:endParaRPr lang="fr-M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9767013"/>
                  </a:ext>
                </a:extLst>
              </a:tr>
              <a:tr h="1895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Total</a:t>
                      </a:r>
                      <a:endParaRPr lang="fr-M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528210</a:t>
                      </a:r>
                      <a:endParaRPr lang="fr-M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181860</a:t>
                      </a:r>
                      <a:endParaRPr lang="fr-M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346350</a:t>
                      </a:r>
                      <a:endParaRPr lang="fr-M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Total</a:t>
                      </a:r>
                      <a:endParaRPr lang="fr-M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346350</a:t>
                      </a:r>
                      <a:endParaRPr lang="fr-M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534923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90523D70-9F10-644B-8F19-78C9BD25A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579" y="590860"/>
            <a:ext cx="311566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Bilan au 31.12.N en milliers de DH 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5651CDE-D264-1A4F-8A80-48AF1C9D4055}"/>
              </a:ext>
            </a:extLst>
          </p:cNvPr>
          <p:cNvSpPr txBox="1"/>
          <p:nvPr/>
        </p:nvSpPr>
        <p:spPr>
          <a:xfrm>
            <a:off x="704193" y="4845333"/>
            <a:ext cx="108466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AUTRES INFOS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dirty="0">
                <a:solidFill>
                  <a:srgbClr val="FF0000"/>
                </a:solidFill>
              </a:rPr>
              <a:t>L’écart de conversion actif est lié aux Dettes de Financement (DF).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dirty="0">
                <a:solidFill>
                  <a:srgbClr val="00B050"/>
                </a:solidFill>
              </a:rPr>
              <a:t>L’écart de conversion passif est lié aux créances clients.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Les créances et dettes diverses correspondent à des opérations occasionnelles.</a:t>
            </a:r>
            <a:endParaRPr lang="fr-MA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u="sng" dirty="0">
                <a:solidFill>
                  <a:srgbClr val="00B050"/>
                </a:solidFill>
              </a:rPr>
              <a:t>Du  matériel industriel a été acquis  en crédit bail début N-1 pour une durée de 5 ans. Leur valeur d’origine s’élève à  100 000 KD</a:t>
            </a:r>
            <a:r>
              <a:rPr lang="fr-FR" sz="1400" dirty="0"/>
              <a:t>H.</a:t>
            </a:r>
          </a:p>
          <a:p>
            <a:r>
              <a:rPr lang="fr-FR" sz="1400" b="1" dirty="0"/>
              <a:t>TAF. </a:t>
            </a:r>
            <a:r>
              <a:rPr lang="fr-FR" sz="1400" dirty="0"/>
              <a:t>:  </a:t>
            </a:r>
            <a:r>
              <a:rPr lang="fr-FR" sz="1400" b="1" i="1" dirty="0"/>
              <a:t>EFFECTUER LES RETRAITEMENTS NÉCESSAIRES ET ÉLABORER LE BILAN FONCTIONNEL RÉSUMÉ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72466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46A994-C60A-B742-811E-1A25FBE70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788276" y="210207"/>
            <a:ext cx="10565524" cy="154919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059DF0-D491-1A40-91E0-71E2DB325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2" y="525517"/>
            <a:ext cx="10681139" cy="5651445"/>
          </a:xfrm>
        </p:spPr>
        <p:txBody>
          <a:bodyPr>
            <a:normAutofit lnSpcReduction="10000"/>
          </a:bodyPr>
          <a:lstStyle/>
          <a:p>
            <a:r>
              <a:rPr lang="fr-FR" sz="1900" dirty="0">
                <a:highlight>
                  <a:srgbClr val="FFFF00"/>
                </a:highlight>
              </a:rPr>
              <a:t>DÉBUT N-1 </a:t>
            </a:r>
            <a:r>
              <a:rPr lang="fr-FR" sz="1900" dirty="0"/>
              <a:t>:ACQUISITION EN CB DE MATÉRIEL</a:t>
            </a:r>
          </a:p>
          <a:p>
            <a:r>
              <a:rPr lang="fr-FR" sz="1900" dirty="0"/>
              <a:t> VALEUR D’ORIGINE DU MATÉRIEL : 100000</a:t>
            </a:r>
          </a:p>
          <a:p>
            <a:r>
              <a:rPr lang="fr-FR" sz="1900" dirty="0"/>
              <a:t>DURÉE DU CONTRAT : 5 ANS</a:t>
            </a:r>
          </a:p>
          <a:p>
            <a:r>
              <a:rPr lang="fr-FR" sz="1900" dirty="0"/>
              <a:t>MONTANT BRUT DE L’ ACTIF IMMOBILISÉ (AI) AU </a:t>
            </a:r>
            <a:r>
              <a:rPr lang="fr-FR" sz="1900" dirty="0">
                <a:highlight>
                  <a:srgbClr val="FFFF00"/>
                </a:highlight>
              </a:rPr>
              <a:t>31.12.N : 350070</a:t>
            </a:r>
            <a:endParaRPr lang="fr-MA" sz="1900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fr-FR" sz="1900" dirty="0">
                <a:highlight>
                  <a:srgbClr val="FFFF00"/>
                </a:highlight>
              </a:rPr>
              <a:t>RETRAITEMENT:</a:t>
            </a:r>
          </a:p>
          <a:p>
            <a:pPr>
              <a:buFontTx/>
              <a:buChar char="-"/>
            </a:pPr>
            <a:r>
              <a:rPr lang="fr-FR" sz="1900" dirty="0">
                <a:highlight>
                  <a:srgbClr val="FFFF00"/>
                </a:highlight>
              </a:rPr>
              <a:t>AI AU BILAN + VO ACTIF LOUÉ = 350070+100000 = 450070</a:t>
            </a:r>
          </a:p>
          <a:p>
            <a:pPr>
              <a:buFontTx/>
              <a:buChar char="-"/>
            </a:pPr>
            <a:r>
              <a:rPr lang="fr-FR" sz="1900" dirty="0">
                <a:highlight>
                  <a:srgbClr val="FFFF00"/>
                </a:highlight>
              </a:rPr>
              <a:t>CP + cumul des amortissements théoriques de l’actif loué</a:t>
            </a:r>
          </a:p>
          <a:p>
            <a:pPr>
              <a:buFontTx/>
              <a:buChar char="-"/>
            </a:pPr>
            <a:r>
              <a:rPr lang="fr-FR" sz="1900" dirty="0"/>
              <a:t>Cumul des </a:t>
            </a:r>
            <a:r>
              <a:rPr lang="fr-FR" sz="1900" dirty="0" err="1"/>
              <a:t>Amort</a:t>
            </a:r>
            <a:r>
              <a:rPr lang="fr-FR" sz="1900" dirty="0"/>
              <a:t> théoriques = VO/durée de location * </a:t>
            </a:r>
            <a:r>
              <a:rPr lang="fr-FR" sz="1900" dirty="0" err="1"/>
              <a:t>Nbre</a:t>
            </a:r>
            <a:r>
              <a:rPr lang="fr-FR" sz="1900" dirty="0"/>
              <a:t> d’années d’utilisation = 100000/5 *</a:t>
            </a:r>
            <a:r>
              <a:rPr lang="fr-FR" sz="1900" dirty="0">
                <a:solidFill>
                  <a:srgbClr val="00B050"/>
                </a:solidFill>
              </a:rPr>
              <a:t>2</a:t>
            </a:r>
            <a:r>
              <a:rPr lang="fr-FR" sz="1900" dirty="0"/>
              <a:t> = 40000</a:t>
            </a:r>
          </a:p>
          <a:p>
            <a:pPr marL="0" indent="0">
              <a:buNone/>
            </a:pPr>
            <a:r>
              <a:rPr lang="fr-FR" sz="1900" dirty="0"/>
              <a:t>NB : L’amortissement concerne la période du 1.1.N-1 au 31.12.N soit </a:t>
            </a:r>
            <a:r>
              <a:rPr lang="fr-FR" sz="1900" dirty="0">
                <a:solidFill>
                  <a:srgbClr val="00B050"/>
                </a:solidFill>
              </a:rPr>
              <a:t>2</a:t>
            </a:r>
            <a:r>
              <a:rPr lang="fr-FR" sz="1900" dirty="0"/>
              <a:t> ans</a:t>
            </a:r>
          </a:p>
          <a:p>
            <a:pPr>
              <a:buFontTx/>
              <a:buChar char="-"/>
            </a:pPr>
            <a:r>
              <a:rPr lang="fr-FR" sz="1900" dirty="0"/>
              <a:t>VALEUR NETTE DE L’ACTIF LOUÉ = VO – CUMUL DES AMORTS THÉORIQUES = 100000-40000 , SOIT 60000</a:t>
            </a:r>
          </a:p>
          <a:p>
            <a:pPr marL="0" indent="0">
              <a:buNone/>
            </a:pPr>
            <a:r>
              <a:rPr lang="fr-FR" sz="2000" b="1" dirty="0"/>
              <a:t>RAJOUT DE L’AMORT THEO AUX CP: CP + CUMUL AMORT</a:t>
            </a:r>
          </a:p>
          <a:p>
            <a:pPr marL="0" indent="0">
              <a:buNone/>
            </a:pPr>
            <a:r>
              <a:rPr lang="fr-FR" sz="2000" b="1" dirty="0">
                <a:solidFill>
                  <a:srgbClr val="FF0000"/>
                </a:solidFill>
              </a:rPr>
              <a:t>Capitaux Propres après Ret.4 = Capitaux Propres après Ret.1 + CUMUL AMORT</a:t>
            </a:r>
          </a:p>
          <a:p>
            <a:pPr marL="0" indent="0">
              <a:buNone/>
            </a:pPr>
            <a:r>
              <a:rPr lang="fr-FR" sz="2000" b="1" dirty="0">
                <a:solidFill>
                  <a:srgbClr val="FF0000"/>
                </a:solidFill>
              </a:rPr>
              <a:t>                                                       = 393800 +</a:t>
            </a:r>
            <a:r>
              <a:rPr lang="fr-FR" sz="2000" b="1" dirty="0"/>
              <a:t> 40000 </a:t>
            </a:r>
            <a:r>
              <a:rPr lang="fr-FR" sz="2000" b="1" dirty="0">
                <a:solidFill>
                  <a:srgbClr val="FF0000"/>
                </a:solidFill>
              </a:rPr>
              <a:t>= 433800</a:t>
            </a:r>
          </a:p>
          <a:p>
            <a:pPr marL="0" indent="0">
              <a:buNone/>
            </a:pPr>
            <a:r>
              <a:rPr lang="fr-FR" sz="2000" b="1" dirty="0"/>
              <a:t>RAJOUT DE LA V NETTE AUX DF: </a:t>
            </a:r>
          </a:p>
          <a:p>
            <a:pPr marL="0" indent="0">
              <a:buNone/>
            </a:pPr>
            <a:r>
              <a:rPr lang="fr-FR" sz="2000" b="1" dirty="0">
                <a:solidFill>
                  <a:srgbClr val="FF0000"/>
                </a:solidFill>
              </a:rPr>
              <a:t> DF après Ret.4 = DF après Ret.2 + VNETTE DE L’ACTIF LOUÉ = 70990 +</a:t>
            </a:r>
            <a:r>
              <a:rPr lang="fr-FR" sz="2000" b="1" dirty="0"/>
              <a:t> 60000 </a:t>
            </a:r>
            <a:r>
              <a:rPr lang="fr-FR" sz="2000" b="1" dirty="0">
                <a:solidFill>
                  <a:srgbClr val="FF0000"/>
                </a:solidFill>
              </a:rPr>
              <a:t>= 130990 </a:t>
            </a:r>
          </a:p>
          <a:p>
            <a:pPr marL="0" indent="0">
              <a:buNone/>
            </a:pPr>
            <a:endParaRPr lang="fr-FR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000" b="1" dirty="0"/>
          </a:p>
          <a:p>
            <a:pPr marL="0" indent="0">
              <a:buNone/>
            </a:pPr>
            <a:endParaRPr lang="fr-FR" sz="2000" b="1" dirty="0"/>
          </a:p>
          <a:p>
            <a:pPr marL="0" indent="0">
              <a:buNone/>
            </a:pPr>
            <a:endParaRPr lang="fr-FR" sz="2000" b="1" dirty="0">
              <a:highlight>
                <a:srgbClr val="FFFF00"/>
              </a:highlight>
            </a:endParaRPr>
          </a:p>
          <a:p>
            <a:pPr>
              <a:buFontTx/>
              <a:buChar char="-"/>
            </a:pPr>
            <a:endParaRPr lang="fr-MA" sz="2400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fr-FR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8928979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E370F1-1C5F-C94D-B837-DC975CAA6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12640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SOLUTION DE L’APPLICATION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6B7A7C-7C01-894F-B84C-46A5DF3E1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2" y="1061545"/>
            <a:ext cx="10681138" cy="5115418"/>
          </a:xfrm>
        </p:spPr>
        <p:txBody>
          <a:bodyPr/>
          <a:lstStyle/>
          <a:p>
            <a:pPr marL="0" indent="0">
              <a:buNone/>
            </a:pPr>
            <a:r>
              <a:rPr lang="fr-FR" b="1" u="sng" dirty="0"/>
              <a:t>RETRAITEMENTS:</a:t>
            </a:r>
          </a:p>
          <a:p>
            <a:pPr marL="0" indent="0">
              <a:buNone/>
            </a:pPr>
            <a:r>
              <a:rPr lang="fr-FR" b="1" dirty="0"/>
              <a:t>Ret.1- Rajout des amortissements et des provisions (A&amp;P)</a:t>
            </a:r>
            <a:r>
              <a:rPr lang="fr-FR" dirty="0"/>
              <a:t>: il consiste à retenir l’actif en valeurs brutes et à considérer les A&amp;P comme des ressources propres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514350" indent="-514350">
              <a:buFont typeface="+mj-lt"/>
              <a:buAutoNum type="arabicPeriod"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92AAC048-9B00-724E-8E47-5C4A7E648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78005"/>
              </p:ext>
            </p:extLst>
          </p:nvPr>
        </p:nvGraphicFramePr>
        <p:xfrm>
          <a:off x="2627585" y="3069021"/>
          <a:ext cx="6547946" cy="1571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6034">
                  <a:extLst>
                    <a:ext uri="{9D8B030D-6E8A-4147-A177-3AD203B41FA5}">
                      <a16:colId xmlns:a16="http://schemas.microsoft.com/office/drawing/2014/main" val="2104644063"/>
                    </a:ext>
                  </a:extLst>
                </a:gridCol>
                <a:gridCol w="1721912">
                  <a:extLst>
                    <a:ext uri="{9D8B030D-6E8A-4147-A177-3AD203B41FA5}">
                      <a16:colId xmlns:a16="http://schemas.microsoft.com/office/drawing/2014/main" val="2234310708"/>
                    </a:ext>
                  </a:extLst>
                </a:gridCol>
              </a:tblGrid>
              <a:tr h="392824">
                <a:tc>
                  <a:txBody>
                    <a:bodyPr/>
                    <a:lstStyle/>
                    <a:p>
                      <a:r>
                        <a:rPr lang="fr-FR" dirty="0"/>
                        <a:t>Éléments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    Montants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620512"/>
                  </a:ext>
                </a:extLst>
              </a:tr>
              <a:tr h="392824">
                <a:tc>
                  <a:txBody>
                    <a:bodyPr/>
                    <a:lstStyle/>
                    <a:p>
                      <a:r>
                        <a:rPr lang="fr-FR" dirty="0"/>
                        <a:t>Capitaux Propres au bilan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211940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283194"/>
                  </a:ext>
                </a:extLst>
              </a:tr>
              <a:tr h="392824">
                <a:tc>
                  <a:txBody>
                    <a:bodyPr/>
                    <a:lstStyle/>
                    <a:p>
                      <a:r>
                        <a:rPr lang="fr-FR" dirty="0"/>
                        <a:t>+ somme des A&amp;P au bilan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effectLst/>
                        </a:rPr>
                        <a:t>181860</a:t>
                      </a:r>
                      <a:endParaRPr lang="fr-M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189725"/>
                  </a:ext>
                </a:extLst>
              </a:tr>
              <a:tr h="392824"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rgbClr val="FF0000"/>
                          </a:solidFill>
                        </a:rPr>
                        <a:t>= Capitaux Propres après Ret.1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b="1" dirty="0">
                          <a:solidFill>
                            <a:srgbClr val="FF0000"/>
                          </a:solidFill>
                        </a:rPr>
                        <a:t>393800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0885405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81BC9B58-8B13-694E-88A6-BA954673521F}"/>
              </a:ext>
            </a:extLst>
          </p:cNvPr>
          <p:cNvSpPr txBox="1"/>
          <p:nvPr/>
        </p:nvSpPr>
        <p:spPr>
          <a:xfrm>
            <a:off x="1774060" y="4924096"/>
            <a:ext cx="8436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*Avec Capitaux propres = Capital social + Réserves + Report à nouveau + Résultat net</a:t>
            </a:r>
          </a:p>
        </p:txBody>
      </p:sp>
    </p:spTree>
    <p:extLst>
      <p:ext uri="{BB962C8B-B14F-4D97-AF65-F5344CB8AC3E}">
        <p14:creationId xmlns:p14="http://schemas.microsoft.com/office/powerpoint/2010/main" val="25258074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50A907-E5F9-F447-BA96-A7977BCBA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8765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SOLUTION DE L’APPLICATION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987088-3888-3E41-A111-21010A115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234" y="1366345"/>
            <a:ext cx="10607566" cy="4810618"/>
          </a:xfrm>
        </p:spPr>
        <p:txBody>
          <a:bodyPr/>
          <a:lstStyle/>
          <a:p>
            <a:pPr marL="0" indent="0">
              <a:buNone/>
            </a:pPr>
            <a:r>
              <a:rPr lang="fr-FR" b="1" u="sng" dirty="0"/>
              <a:t>RETRAITEMENTS:</a:t>
            </a:r>
          </a:p>
          <a:p>
            <a:pPr marL="0" indent="0">
              <a:buNone/>
            </a:pPr>
            <a:r>
              <a:rPr lang="fr-FR" b="1" dirty="0"/>
              <a:t>Ret.2- Écart de conversion actif (ECA):</a:t>
            </a:r>
          </a:p>
          <a:p>
            <a:pPr marL="0" indent="0">
              <a:buNone/>
            </a:pPr>
            <a:r>
              <a:rPr lang="fr-FR" dirty="0"/>
              <a:t>Dans ce cas, l’ECA est lié à une augmentation de dettes de financement(DF) qu’il faudra neutraliser en déduisant son montant de celui de la dette concernée. </a:t>
            </a:r>
            <a:r>
              <a:rPr lang="fr-FR" dirty="0">
                <a:solidFill>
                  <a:srgbClr val="FF0000"/>
                </a:solidFill>
              </a:rPr>
              <a:t>Ce qui implique de faire disparaître l’ECA de l’actif du bilan et de la diminution du montant des DF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CD3C0E45-2A9C-0E4F-9D95-9854B9A995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971413"/>
              </p:ext>
            </p:extLst>
          </p:nvPr>
        </p:nvGraphicFramePr>
        <p:xfrm>
          <a:off x="2753271" y="4285918"/>
          <a:ext cx="6222563" cy="1891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3650">
                  <a:extLst>
                    <a:ext uri="{9D8B030D-6E8A-4147-A177-3AD203B41FA5}">
                      <a16:colId xmlns:a16="http://schemas.microsoft.com/office/drawing/2014/main" val="2445933165"/>
                    </a:ext>
                  </a:extLst>
                </a:gridCol>
                <a:gridCol w="1938913">
                  <a:extLst>
                    <a:ext uri="{9D8B030D-6E8A-4147-A177-3AD203B41FA5}">
                      <a16:colId xmlns:a16="http://schemas.microsoft.com/office/drawing/2014/main" val="1279408340"/>
                    </a:ext>
                  </a:extLst>
                </a:gridCol>
              </a:tblGrid>
              <a:tr h="378209">
                <a:tc>
                  <a:txBody>
                    <a:bodyPr/>
                    <a:lstStyle/>
                    <a:p>
                      <a:r>
                        <a:rPr lang="fr-FR" dirty="0"/>
                        <a:t>Éléments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Montants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414274"/>
                  </a:ext>
                </a:extLst>
              </a:tr>
              <a:tr h="378209">
                <a:tc>
                  <a:txBody>
                    <a:bodyPr/>
                    <a:lstStyle/>
                    <a:p>
                      <a:r>
                        <a:rPr lang="fr-FR" dirty="0"/>
                        <a:t>Dettes de financement au bilan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effectLst/>
                        </a:rPr>
                        <a:t>76990</a:t>
                      </a:r>
                      <a:endParaRPr lang="fr-MA" sz="16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333078"/>
                  </a:ext>
                </a:extLst>
              </a:tr>
              <a:tr h="378209">
                <a:tc>
                  <a:txBody>
                    <a:bodyPr/>
                    <a:lstStyle/>
                    <a:p>
                      <a:r>
                        <a:rPr lang="fr-FR" dirty="0">
                          <a:highlight>
                            <a:srgbClr val="FFFF00"/>
                          </a:highlight>
                        </a:rPr>
                        <a:t>- </a:t>
                      </a:r>
                      <a:r>
                        <a:rPr lang="fr-FR" dirty="0"/>
                        <a:t> ECA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6000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26553"/>
                  </a:ext>
                </a:extLst>
              </a:tr>
              <a:tr h="378209"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rgbClr val="FF0000"/>
                          </a:solidFill>
                        </a:rPr>
                        <a:t>= DF après Ret.2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rgbClr val="FF0000"/>
                          </a:solidFill>
                        </a:rPr>
                        <a:t>70990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963461"/>
                  </a:ext>
                </a:extLst>
              </a:tr>
              <a:tr h="378209"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rgbClr val="FF0000"/>
                          </a:solidFill>
                        </a:rPr>
                        <a:t>ECA après retraitement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3840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10630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2AFEF1-3BD4-D948-AFAE-FA174FCF9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847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SOLUTION DE L’APPLICATION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818273-0B6C-9B4E-A1BD-DC450EB2A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4098"/>
            <a:ext cx="10515600" cy="5062866"/>
          </a:xfrm>
        </p:spPr>
        <p:txBody>
          <a:bodyPr/>
          <a:lstStyle/>
          <a:p>
            <a:pPr marL="0" indent="0">
              <a:buNone/>
            </a:pPr>
            <a:r>
              <a:rPr lang="fr-FR" b="1" u="sng" dirty="0"/>
              <a:t>RETRAITEMENTS:</a:t>
            </a:r>
          </a:p>
          <a:p>
            <a:pPr marL="0" indent="0">
              <a:buNone/>
            </a:pPr>
            <a:r>
              <a:rPr lang="fr-FR" b="1" dirty="0"/>
              <a:t>Ret.3- Écart de conversion passif (ECP):</a:t>
            </a:r>
          </a:p>
          <a:p>
            <a:pPr marL="0" indent="0">
              <a:buNone/>
            </a:pPr>
            <a:r>
              <a:rPr lang="fr-FR" dirty="0"/>
              <a:t>Dans ce cas, l’ECP est lié à une augmentation des créances clients qu’il faudra éliminer. Ainsi, on élimine l’ECP du passif et on soustrait son montant de celui des créances concernées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82ECFCCB-B4E0-314F-B500-9BA9F2FC1E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28722"/>
              </p:ext>
            </p:extLst>
          </p:nvPr>
        </p:nvGraphicFramePr>
        <p:xfrm>
          <a:off x="1884856" y="3889702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7393">
                  <a:extLst>
                    <a:ext uri="{9D8B030D-6E8A-4147-A177-3AD203B41FA5}">
                      <a16:colId xmlns:a16="http://schemas.microsoft.com/office/drawing/2014/main" val="4068228144"/>
                    </a:ext>
                  </a:extLst>
                </a:gridCol>
                <a:gridCol w="2140607">
                  <a:extLst>
                    <a:ext uri="{9D8B030D-6E8A-4147-A177-3AD203B41FA5}">
                      <a16:colId xmlns:a16="http://schemas.microsoft.com/office/drawing/2014/main" val="38399712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Éléments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Montants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964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Clients et CR au bilan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effectLst/>
                        </a:rPr>
                        <a:t>51120</a:t>
                      </a:r>
                      <a:endParaRPr lang="fr-MA" sz="16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076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- ECP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882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rgbClr val="FF0000"/>
                          </a:solidFill>
                        </a:rPr>
                        <a:t>= Clients et CR après </a:t>
                      </a:r>
                      <a:r>
                        <a:rPr lang="fr-FR" b="1" dirty="0" err="1">
                          <a:solidFill>
                            <a:srgbClr val="FF0000"/>
                          </a:solidFill>
                        </a:rPr>
                        <a:t>Ret</a:t>
                      </a:r>
                      <a:r>
                        <a:rPr lang="fr-FR" b="1" dirty="0">
                          <a:solidFill>
                            <a:srgbClr val="FF0000"/>
                          </a:solidFill>
                        </a:rPr>
                        <a:t>.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rgbClr val="FF0000"/>
                          </a:solidFill>
                        </a:rPr>
                        <a:t>48120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831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rgbClr val="FF0000"/>
                          </a:solidFill>
                        </a:rPr>
                        <a:t>ECP après Ret.3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064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3786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788FF3-A2B8-204D-84CA-4E3585514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173" y="365126"/>
            <a:ext cx="10670628" cy="315912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SOLUTION DE L’APPLICATION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1D95C1-B744-6048-8A8E-DD8D995BE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173" y="809298"/>
            <a:ext cx="10670628" cy="5076495"/>
          </a:xfrm>
        </p:spPr>
        <p:txBody>
          <a:bodyPr/>
          <a:lstStyle/>
          <a:p>
            <a:pPr marL="0" indent="0">
              <a:buNone/>
            </a:pPr>
            <a:r>
              <a:rPr lang="fr-FR" b="1" u="sng" dirty="0"/>
              <a:t>RETRAITEMENTS:</a:t>
            </a:r>
          </a:p>
          <a:p>
            <a:pPr marL="0" indent="0">
              <a:buNone/>
            </a:pPr>
            <a:r>
              <a:rPr lang="fr-FR" sz="2000" b="1" dirty="0"/>
              <a:t>Ret.4- Actifs en crédit-bail (CB) : </a:t>
            </a:r>
            <a:r>
              <a:rPr lang="fr-FR" sz="2000" dirty="0"/>
              <a:t>la valeur des actifs loués est rajoutée à l’actif immobilisé (AI). En contrepartie, cette valeur est rajoutée en partie aux </a:t>
            </a:r>
            <a:r>
              <a:rPr lang="fr-FR" sz="2000" dirty="0">
                <a:solidFill>
                  <a:srgbClr val="FF0000"/>
                </a:solidFill>
              </a:rPr>
              <a:t>capitaux propres</a:t>
            </a:r>
            <a:r>
              <a:rPr lang="fr-FR" sz="2000" dirty="0"/>
              <a:t>(CP), et en partie </a:t>
            </a:r>
            <a:r>
              <a:rPr lang="fr-FR" sz="2000" dirty="0">
                <a:solidFill>
                  <a:srgbClr val="FF0000"/>
                </a:solidFill>
              </a:rPr>
              <a:t>aux dettes de financement (DF)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71F2080-CF39-6C4E-AD19-00D96708D5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821110"/>
              </p:ext>
            </p:extLst>
          </p:nvPr>
        </p:nvGraphicFramePr>
        <p:xfrm>
          <a:off x="1282262" y="2340302"/>
          <a:ext cx="8877738" cy="3419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3400">
                  <a:extLst>
                    <a:ext uri="{9D8B030D-6E8A-4147-A177-3AD203B41FA5}">
                      <a16:colId xmlns:a16="http://schemas.microsoft.com/office/drawing/2014/main" val="639977932"/>
                    </a:ext>
                  </a:extLst>
                </a:gridCol>
                <a:gridCol w="2464338">
                  <a:extLst>
                    <a:ext uri="{9D8B030D-6E8A-4147-A177-3AD203B41FA5}">
                      <a16:colId xmlns:a16="http://schemas.microsoft.com/office/drawing/2014/main" val="3027403907"/>
                    </a:ext>
                  </a:extLst>
                </a:gridCol>
              </a:tblGrid>
              <a:tr h="341937">
                <a:tc>
                  <a:txBody>
                    <a:bodyPr/>
                    <a:lstStyle/>
                    <a:p>
                      <a:r>
                        <a:rPr lang="fr-FR" sz="1600" dirty="0"/>
                        <a:t>Éléments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Montants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513475"/>
                  </a:ext>
                </a:extLst>
              </a:tr>
              <a:tr h="341937">
                <a:tc>
                  <a:txBody>
                    <a:bodyPr/>
                    <a:lstStyle/>
                    <a:p>
                      <a:r>
                        <a:rPr lang="fr-FR" sz="1600" dirty="0"/>
                        <a:t>Actif Immobilisé en valeur brute au bilan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350070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890380"/>
                  </a:ext>
                </a:extLst>
              </a:tr>
              <a:tr h="341937">
                <a:tc>
                  <a:txBody>
                    <a:bodyPr/>
                    <a:lstStyle/>
                    <a:p>
                      <a:r>
                        <a:rPr lang="fr-FR" sz="1600" dirty="0"/>
                        <a:t>+ Valeur brute du matériel loué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100000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666569"/>
                  </a:ext>
                </a:extLst>
              </a:tr>
              <a:tr h="341937"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rgbClr val="FF0000"/>
                          </a:solidFill>
                        </a:rPr>
                        <a:t>= AI après </a:t>
                      </a:r>
                      <a:r>
                        <a:rPr lang="fr-FR" sz="1600" b="1" dirty="0" err="1">
                          <a:solidFill>
                            <a:srgbClr val="FF0000"/>
                          </a:solidFill>
                        </a:rPr>
                        <a:t>ret</a:t>
                      </a:r>
                      <a:r>
                        <a:rPr lang="fr-FR" sz="1600" b="1" dirty="0">
                          <a:solidFill>
                            <a:srgbClr val="FF0000"/>
                          </a:solidFill>
                        </a:rPr>
                        <a:t>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rgbClr val="FF0000"/>
                          </a:solidFill>
                        </a:rPr>
                        <a:t>450070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705372"/>
                  </a:ext>
                </a:extLst>
              </a:tr>
              <a:tr h="341937">
                <a:tc>
                  <a:txBody>
                    <a:bodyPr/>
                    <a:lstStyle/>
                    <a:p>
                      <a:r>
                        <a:rPr lang="fr-FR" sz="1600" dirty="0"/>
                        <a:t>CP (après </a:t>
                      </a:r>
                      <a:r>
                        <a:rPr lang="fr-FR" sz="1600" dirty="0" err="1"/>
                        <a:t>Ret</a:t>
                      </a:r>
                      <a:r>
                        <a:rPr lang="fr-FR" sz="1600" dirty="0"/>
                        <a:t>. 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393800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188314"/>
                  </a:ext>
                </a:extLst>
              </a:tr>
              <a:tr h="341937">
                <a:tc>
                  <a:txBody>
                    <a:bodyPr/>
                    <a:lstStyle/>
                    <a:p>
                      <a:r>
                        <a:rPr lang="fr-FR" sz="1600" dirty="0"/>
                        <a:t>+ Somme des amortissements théoriques du matériel loué*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40000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5617430"/>
                  </a:ext>
                </a:extLst>
              </a:tr>
              <a:tr h="341937"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rgbClr val="FF0000"/>
                          </a:solidFill>
                        </a:rPr>
                        <a:t>= CP  après </a:t>
                      </a:r>
                      <a:r>
                        <a:rPr lang="fr-FR" sz="1600" b="1" dirty="0" err="1">
                          <a:solidFill>
                            <a:srgbClr val="FF0000"/>
                          </a:solidFill>
                        </a:rPr>
                        <a:t>Ret</a:t>
                      </a:r>
                      <a:r>
                        <a:rPr lang="fr-FR" sz="1600" b="1" dirty="0">
                          <a:solidFill>
                            <a:srgbClr val="FF0000"/>
                          </a:solidFill>
                        </a:rPr>
                        <a:t> 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rgbClr val="FF0000"/>
                          </a:solidFill>
                        </a:rPr>
                        <a:t>433800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514386"/>
                  </a:ext>
                </a:extLst>
              </a:tr>
              <a:tr h="341937">
                <a:tc>
                  <a:txBody>
                    <a:bodyPr/>
                    <a:lstStyle/>
                    <a:p>
                      <a:r>
                        <a:rPr lang="fr-FR" sz="1600" dirty="0"/>
                        <a:t>DF (après </a:t>
                      </a:r>
                      <a:r>
                        <a:rPr lang="fr-FR" sz="1600" dirty="0" err="1"/>
                        <a:t>Ret</a:t>
                      </a:r>
                      <a:r>
                        <a:rPr lang="fr-FR" sz="1600" dirty="0"/>
                        <a:t>. 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70990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848897"/>
                  </a:ext>
                </a:extLst>
              </a:tr>
              <a:tr h="341937">
                <a:tc>
                  <a:txBody>
                    <a:bodyPr/>
                    <a:lstStyle/>
                    <a:p>
                      <a:r>
                        <a:rPr lang="fr-FR" sz="1600" dirty="0"/>
                        <a:t>+ Valeur nette du matériel loué (100000 – 40000)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60000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9280049"/>
                  </a:ext>
                </a:extLst>
              </a:tr>
              <a:tr h="341937"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rgbClr val="FF0000"/>
                          </a:solidFill>
                        </a:rPr>
                        <a:t>= DF après Ret.4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>
                          <a:solidFill>
                            <a:srgbClr val="FF0000"/>
                          </a:solidFill>
                        </a:rPr>
                        <a:t>130990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646335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31B5705D-1AA6-4648-B90A-19E645EE9BCF}"/>
              </a:ext>
            </a:extLst>
          </p:cNvPr>
          <p:cNvSpPr txBox="1"/>
          <p:nvPr/>
        </p:nvSpPr>
        <p:spPr>
          <a:xfrm>
            <a:off x="388882" y="5759672"/>
            <a:ext cx="11246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a:  Valeur du matériel = 100000; Durée de location = 5 ans      Amortissement théorique = 100000/5 = 20000 par an</a:t>
            </a:r>
          </a:p>
          <a:p>
            <a:r>
              <a:rPr lang="fr-FR" dirty="0"/>
              <a:t>Or, le CB est contracté depuis Début janvier N-1, soit 2 années jusqu’à fin N      Somme </a:t>
            </a:r>
            <a:r>
              <a:rPr lang="fr-FR" dirty="0" err="1"/>
              <a:t>Amort</a:t>
            </a:r>
            <a:r>
              <a:rPr lang="fr-FR" dirty="0"/>
              <a:t> = 2*20000 = 40000</a:t>
            </a:r>
          </a:p>
        </p:txBody>
      </p:sp>
      <p:sp>
        <p:nvSpPr>
          <p:cNvPr id="7" name="Flèche vers la droite 6">
            <a:extLst>
              <a:ext uri="{FF2B5EF4-FFF2-40B4-BE49-F238E27FC236}">
                <a16:creationId xmlns:a16="http://schemas.microsoft.com/office/drawing/2014/main" id="{757E4D97-90CF-6E47-8940-456649C0337D}"/>
              </a:ext>
            </a:extLst>
          </p:cNvPr>
          <p:cNvSpPr/>
          <p:nvPr/>
        </p:nvSpPr>
        <p:spPr>
          <a:xfrm>
            <a:off x="6285186" y="5885793"/>
            <a:ext cx="136635" cy="105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vers la droite 8">
            <a:extLst>
              <a:ext uri="{FF2B5EF4-FFF2-40B4-BE49-F238E27FC236}">
                <a16:creationId xmlns:a16="http://schemas.microsoft.com/office/drawing/2014/main" id="{65D2FE28-5334-CD40-AF23-34C68D53F25C}"/>
              </a:ext>
            </a:extLst>
          </p:cNvPr>
          <p:cNvSpPr/>
          <p:nvPr/>
        </p:nvSpPr>
        <p:spPr>
          <a:xfrm>
            <a:off x="7483366" y="6138041"/>
            <a:ext cx="157655" cy="105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149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781C2D-FA7D-1648-A833-64DDC1DF9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7441"/>
          </a:xfrm>
        </p:spPr>
        <p:txBody>
          <a:bodyPr/>
          <a:lstStyle/>
          <a:p>
            <a:pPr algn="ctr"/>
            <a:r>
              <a:rPr lang="fr-FR" b="1" dirty="0"/>
              <a:t>BILAN FONCTIONNEL RÉSUMÉ (CONDENSÉ)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2634DC4B-1D10-B442-959D-5670A4F28C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3782341"/>
              </p:ext>
            </p:extLst>
          </p:nvPr>
        </p:nvGraphicFramePr>
        <p:xfrm>
          <a:off x="838200" y="1825625"/>
          <a:ext cx="10515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91903334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5239291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65912146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5147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EMPLOIS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MONTANT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RESSOURCES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MONTANR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314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rgbClr val="FF0000"/>
                          </a:solidFill>
                        </a:rPr>
                        <a:t>450070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>
                          <a:solidFill>
                            <a:srgbClr val="FF0000"/>
                          </a:solidFill>
                        </a:rPr>
                        <a:t>564790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980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163200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20880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3054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effectLst/>
                        </a:rPr>
                        <a:t>27900</a:t>
                      </a:r>
                      <a:endParaRPr lang="fr-MA" sz="16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233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effectLst/>
                        </a:rPr>
                        <a:t>1920</a:t>
                      </a:r>
                      <a:endParaRPr lang="fr-M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effectLst/>
                        </a:rPr>
                        <a:t>5640</a:t>
                      </a:r>
                      <a:endParaRPr lang="fr-M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13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TOTAL EMPLOIS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619210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TOTAL RESSOURCES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619210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383380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D67F8FAF-3577-B84C-8093-626BA50C643A}"/>
              </a:ext>
            </a:extLst>
          </p:cNvPr>
          <p:cNvSpPr txBox="1"/>
          <p:nvPr/>
        </p:nvSpPr>
        <p:spPr>
          <a:xfrm>
            <a:off x="420413" y="4519448"/>
            <a:ext cx="99848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AI = AI APRÈS RETRAITEMENT 4</a:t>
            </a:r>
          </a:p>
          <a:p>
            <a:r>
              <a:rPr lang="fr-FR" dirty="0"/>
              <a:t>ACE = SK MP + SK PF + CRÉANCES CLIENTS APRÈS RETRAITEMENT = 84720+ </a:t>
            </a:r>
            <a:r>
              <a:rPr lang="fr-FR" sz="1600" dirty="0"/>
              <a:t>30360+</a:t>
            </a:r>
            <a:r>
              <a:rPr lang="fr-FR" b="1" dirty="0">
                <a:solidFill>
                  <a:srgbClr val="FF0000"/>
                </a:solidFill>
              </a:rPr>
              <a:t>48120 </a:t>
            </a:r>
            <a:r>
              <a:rPr lang="fr-FR" sz="1400" b="1" dirty="0">
                <a:solidFill>
                  <a:srgbClr val="FF0000"/>
                </a:solidFill>
              </a:rPr>
              <a:t>= </a:t>
            </a:r>
            <a:r>
              <a:rPr lang="fr-FR" dirty="0"/>
              <a:t>163200</a:t>
            </a:r>
          </a:p>
          <a:p>
            <a:r>
              <a:rPr lang="fr-FR" dirty="0"/>
              <a:t>ACHE = CRÉANCES DIVERSES + TVP = 2280 + 1740 = 4020</a:t>
            </a:r>
          </a:p>
          <a:p>
            <a:r>
              <a:rPr lang="fr-FR" dirty="0"/>
              <a:t>FP = CP APRÈS RETRAITEMENTS + DF APRÈS RETRAITEMENTS =</a:t>
            </a:r>
            <a:r>
              <a:rPr lang="fr-FR" b="1" dirty="0">
                <a:solidFill>
                  <a:srgbClr val="FF0000"/>
                </a:solidFill>
              </a:rPr>
              <a:t> 433800 + 130990 = 564790</a:t>
            </a:r>
          </a:p>
          <a:p>
            <a:r>
              <a:rPr lang="fr-FR" dirty="0"/>
              <a:t>PCE = FRS ET CR + AUTRES DETTES D’EXPLOIT = 10980 + 9900 = 20880</a:t>
            </a:r>
          </a:p>
          <a:p>
            <a:r>
              <a:rPr lang="fr-FR" dirty="0"/>
              <a:t>PCHE = DETTES DIVERSES = 27900</a:t>
            </a:r>
          </a:p>
          <a:p>
            <a:r>
              <a:rPr lang="fr-FR" dirty="0"/>
              <a:t>TP = CRÉDITS DE TRESORERIE = 5640</a:t>
            </a:r>
            <a:endParaRPr lang="fr-MA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539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re 1">
            <a:extLst>
              <a:ext uri="{FF2B5EF4-FFF2-40B4-BE49-F238E27FC236}">
                <a16:creationId xmlns:a16="http://schemas.microsoft.com/office/drawing/2014/main" id="{15CF2192-289C-9543-8C16-BE1610F0D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188" y="473075"/>
            <a:ext cx="8075612" cy="795338"/>
          </a:xfrm>
        </p:spPr>
        <p:txBody>
          <a:bodyPr>
            <a:normAutofit fontScale="90000"/>
          </a:bodyPr>
          <a:lstStyle/>
          <a:p>
            <a:pPr algn="ctr"/>
            <a:r>
              <a:rPr lang="fr-FR" altLang="fr-FR" sz="2800" b="1" dirty="0"/>
              <a:t>ANALYSE DE LA STRUCTURE FINANCIERE</a:t>
            </a:r>
            <a:br>
              <a:rPr lang="fr-FR" altLang="fr-FR" sz="2800" b="1" dirty="0"/>
            </a:br>
            <a:r>
              <a:rPr lang="fr-FR" altLang="fr-FR" sz="2800" b="1" dirty="0"/>
              <a:t>LES PRINCIPES</a:t>
            </a:r>
            <a:endParaRPr lang="fr-FR" altLang="fr-FR" sz="2800" dirty="0"/>
          </a:p>
        </p:txBody>
      </p:sp>
      <p:sp>
        <p:nvSpPr>
          <p:cNvPr id="37891" name="Espace réservé du contenu 2">
            <a:extLst>
              <a:ext uri="{FF2B5EF4-FFF2-40B4-BE49-F238E27FC236}">
                <a16:creationId xmlns:a16="http://schemas.microsoft.com/office/drawing/2014/main" id="{BAA92114-4CFE-AF4B-90E8-11ECFF7FF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altLang="fr-FR" dirty="0"/>
              <a:t>La réalisation de l’équilibre financier est soumise à l’observation de principes divers, dont les plus courants sont issus de deux approches distinctes:</a:t>
            </a:r>
          </a:p>
          <a:p>
            <a:pPr lvl="1" eaLnBrk="1" hangingPunct="1"/>
            <a:r>
              <a:rPr lang="fr-FR" altLang="fr-FR" dirty="0"/>
              <a:t>Approche patrimoniale, classique (Note de recherche à préparer sur le bilan liquidité-exigibilité)</a:t>
            </a:r>
          </a:p>
          <a:p>
            <a:pPr lvl="1" eaLnBrk="1" hangingPunct="1"/>
            <a:r>
              <a:rPr lang="fr-FR" altLang="fr-FR" dirty="0"/>
              <a:t>Approche fonctionnelle </a:t>
            </a:r>
          </a:p>
          <a:p>
            <a:pPr>
              <a:buFont typeface="Wingdings" pitchFamily="2" charset="2"/>
              <a:buNone/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269938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re 1">
            <a:extLst>
              <a:ext uri="{FF2B5EF4-FFF2-40B4-BE49-F238E27FC236}">
                <a16:creationId xmlns:a16="http://schemas.microsoft.com/office/drawing/2014/main" id="{7AD0C075-4636-CD40-97E4-FD2CAE63F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750" y="473076"/>
            <a:ext cx="8147050" cy="868363"/>
          </a:xfrm>
        </p:spPr>
        <p:txBody>
          <a:bodyPr/>
          <a:lstStyle/>
          <a:p>
            <a:pPr algn="ctr"/>
            <a:r>
              <a:rPr lang="fr-FR" altLang="fr-FR" sz="2800" b="1" dirty="0"/>
              <a:t>ANALYSE DE LA STRUCTURE FINANCIERE</a:t>
            </a:r>
            <a:br>
              <a:rPr lang="fr-FR" altLang="fr-FR" sz="2800" b="1" dirty="0"/>
            </a:br>
            <a:r>
              <a:rPr lang="fr-FR" altLang="fr-FR" sz="2800" b="1" dirty="0"/>
              <a:t>LES PRINCIPES</a:t>
            </a:r>
            <a:endParaRPr lang="fr-FR" altLang="fr-FR" sz="2800" dirty="0"/>
          </a:p>
        </p:txBody>
      </p:sp>
      <p:sp>
        <p:nvSpPr>
          <p:cNvPr id="38915" name="Espace réservé du contenu 2">
            <a:extLst>
              <a:ext uri="{FF2B5EF4-FFF2-40B4-BE49-F238E27FC236}">
                <a16:creationId xmlns:a16="http://schemas.microsoft.com/office/drawing/2014/main" id="{1F5EBBC7-CCD8-E240-AF63-39BE185CA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dirty="0"/>
              <a:t>METHODES D’ANALYSE</a:t>
            </a:r>
          </a:p>
          <a:p>
            <a:pPr lvl="1"/>
            <a:r>
              <a:rPr lang="fr-FR" altLang="fr-FR" dirty="0"/>
              <a:t>Approche Liquidité-exigibilité</a:t>
            </a:r>
          </a:p>
          <a:p>
            <a:pPr lvl="1"/>
            <a:r>
              <a:rPr lang="fr-FR" altLang="fr-FR" dirty="0">
                <a:highlight>
                  <a:srgbClr val="FFFF00"/>
                </a:highlight>
              </a:rPr>
              <a:t>Approche fonctionnelle</a:t>
            </a:r>
          </a:p>
          <a:p>
            <a:pPr lvl="1"/>
            <a:r>
              <a:rPr lang="fr-FR" altLang="fr-FR" dirty="0"/>
              <a:t>Approche pool de fonds</a:t>
            </a:r>
          </a:p>
          <a:p>
            <a:pPr lvl="1"/>
            <a:r>
              <a:rPr lang="fr-FR" altLang="fr-FR" dirty="0"/>
              <a:t>Approche par les FLUX…</a:t>
            </a:r>
          </a:p>
        </p:txBody>
      </p:sp>
    </p:spTree>
    <p:extLst>
      <p:ext uri="{BB962C8B-B14F-4D97-AF65-F5344CB8AC3E}">
        <p14:creationId xmlns:p14="http://schemas.microsoft.com/office/powerpoint/2010/main" val="1729133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fr-FR" sz="4000" b="1" dirty="0"/>
            </a:br>
            <a:r>
              <a:rPr lang="fr-FR" altLang="fr-FR" sz="4000" b="1" dirty="0"/>
              <a:t>ANALYSE DE LA STRUCTURE FINANCIERE </a:t>
            </a:r>
            <a:br>
              <a:rPr lang="fr-FR" altLang="fr-FR" sz="4000" b="1" dirty="0"/>
            </a:br>
            <a:r>
              <a:rPr lang="fr-FR" altLang="fr-FR" sz="4000" b="1" dirty="0"/>
              <a:t>LES PRINCIPES</a:t>
            </a:r>
            <a:endParaRPr lang="fr-FR" sz="4000" b="1" dirty="0"/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b="1" dirty="0"/>
              <a:t>Analyse du bilan</a:t>
            </a:r>
          </a:p>
          <a:p>
            <a:pPr lvl="1" eaLnBrk="1" hangingPunct="1"/>
            <a:r>
              <a:rPr lang="fr-FR" dirty="0">
                <a:highlight>
                  <a:srgbClr val="FFFF00"/>
                </a:highlight>
              </a:rPr>
              <a:t>Le bilan fonctionnel</a:t>
            </a:r>
            <a:r>
              <a:rPr lang="fr-FR" dirty="0"/>
              <a:t>, le bilan financier</a:t>
            </a:r>
          </a:p>
          <a:p>
            <a:pPr lvl="1" eaLnBrk="1" hangingPunct="1"/>
            <a:r>
              <a:rPr lang="fr-FR" dirty="0">
                <a:highlight>
                  <a:srgbClr val="FFFF00"/>
                </a:highlight>
              </a:rPr>
              <a:t>BFR,FRNG, Trésorerie Nette</a:t>
            </a:r>
          </a:p>
          <a:p>
            <a:pPr marL="457200" lvl="1" indent="0" eaLnBrk="1" hangingPunct="1">
              <a:buNone/>
            </a:pPr>
            <a:endParaRPr lang="fr-FR" dirty="0"/>
          </a:p>
          <a:p>
            <a:pPr lvl="1" eaLnBrk="1" hangingPunct="1"/>
            <a:endParaRPr lang="fr-FR" dirty="0"/>
          </a:p>
          <a:p>
            <a:pPr marL="457200" lvl="1" indent="0" algn="ctr" eaLnBrk="1" hangingPunct="1">
              <a:buNone/>
            </a:pPr>
            <a:r>
              <a:rPr lang="fr-FR" b="1" dirty="0">
                <a:highlight>
                  <a:srgbClr val="FFFF00"/>
                </a:highlight>
              </a:rPr>
              <a:t>NOUS FOCALISERONS SUR L’APPROCHE FONCTIONNELLE</a:t>
            </a:r>
          </a:p>
        </p:txBody>
      </p:sp>
    </p:spTree>
    <p:extLst>
      <p:ext uri="{BB962C8B-B14F-4D97-AF65-F5344CB8AC3E}">
        <p14:creationId xmlns:p14="http://schemas.microsoft.com/office/powerpoint/2010/main" val="3501094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fr-FR" sz="3200" b="1" dirty="0"/>
              <a:t>ANALYSE DE LA STRUCTURE FINANCIERE</a:t>
            </a:r>
            <a:br>
              <a:rPr lang="fr-FR" altLang="fr-FR" sz="3200" b="1" dirty="0"/>
            </a:br>
            <a:r>
              <a:rPr lang="fr-FR" altLang="fr-FR" sz="3200" b="1" dirty="0"/>
              <a:t>LES PRINCIPES</a:t>
            </a:r>
            <a:endParaRPr lang="fr-FR" sz="3200" b="1" dirty="0"/>
          </a:p>
        </p:txBody>
      </p:sp>
      <p:sp>
        <p:nvSpPr>
          <p:cNvPr id="1075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13641" y="1850368"/>
            <a:ext cx="8229600" cy="4065588"/>
          </a:xfrm>
        </p:spPr>
        <p:txBody>
          <a:bodyPr/>
          <a:lstStyle/>
          <a:p>
            <a:pPr marL="0" indent="0">
              <a:buNone/>
            </a:pPr>
            <a:r>
              <a:rPr lang="fr-FR" b="1" u="sng" dirty="0">
                <a:solidFill>
                  <a:srgbClr val="FF0000"/>
                </a:solidFill>
              </a:rPr>
              <a:t>Principes d’affectation </a:t>
            </a:r>
            <a:r>
              <a:rPr lang="fr-FR" b="1" dirty="0">
                <a:solidFill>
                  <a:srgbClr val="FF0000"/>
                </a:solidFill>
              </a:rPr>
              <a:t>des ressources aux emplois. (ou besoins de financement)</a:t>
            </a:r>
          </a:p>
          <a:p>
            <a:pPr marL="0" indent="0">
              <a:buNone/>
            </a:pPr>
            <a:r>
              <a:rPr lang="fr-FR" dirty="0"/>
              <a:t>La réalisation de </a:t>
            </a:r>
            <a:r>
              <a:rPr lang="fr-FR" dirty="0">
                <a:solidFill>
                  <a:srgbClr val="FF0000"/>
                </a:solidFill>
              </a:rPr>
              <a:t>l’équilibre financier </a:t>
            </a:r>
            <a:r>
              <a:rPr lang="fr-FR" dirty="0"/>
              <a:t>est soumise à l’observation de principes divers, dont les plus courants sont issus de deux approches distinctes:</a:t>
            </a:r>
          </a:p>
          <a:p>
            <a:pPr lvl="1" eaLnBrk="1" hangingPunct="1"/>
            <a:r>
              <a:rPr lang="fr-FR" dirty="0"/>
              <a:t>Approche patrimoniale, classique</a:t>
            </a:r>
          </a:p>
          <a:p>
            <a:pPr lvl="1" eaLnBrk="1" hangingPunct="1"/>
            <a:r>
              <a:rPr lang="fr-FR" dirty="0"/>
              <a:t>Approche fonctionnelle</a:t>
            </a:r>
          </a:p>
        </p:txBody>
      </p:sp>
    </p:spTree>
    <p:extLst>
      <p:ext uri="{BB962C8B-B14F-4D97-AF65-F5344CB8AC3E}">
        <p14:creationId xmlns:p14="http://schemas.microsoft.com/office/powerpoint/2010/main" val="4106525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z="3200" b="1" dirty="0"/>
          </a:p>
        </p:txBody>
      </p:sp>
      <p:sp>
        <p:nvSpPr>
          <p:cNvPr id="1126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b="1" dirty="0"/>
              <a:t>Principes d’affectation des ressources aux emplois</a:t>
            </a:r>
          </a:p>
          <a:p>
            <a:pPr marL="0" indent="0" algn="ctr" eaLnBrk="1" hangingPunct="1">
              <a:buNone/>
            </a:pPr>
            <a:r>
              <a:rPr lang="fr-FR" dirty="0">
                <a:highlight>
                  <a:srgbClr val="FFFF00"/>
                </a:highlight>
              </a:rPr>
              <a:t>Approche fonctionnelle:</a:t>
            </a:r>
          </a:p>
          <a:p>
            <a:pPr marL="0" indent="0" algn="ctr" eaLnBrk="1" hangingPunct="1">
              <a:buNone/>
            </a:pPr>
            <a:endParaRPr lang="fr-FR" dirty="0">
              <a:highlight>
                <a:srgbClr val="FFFF00"/>
              </a:highlight>
            </a:endParaRPr>
          </a:p>
          <a:p>
            <a:pPr algn="ctr" eaLnBrk="1" hangingPunct="1">
              <a:buFontTx/>
              <a:buNone/>
            </a:pPr>
            <a:r>
              <a:rPr lang="fr-FR" b="1" dirty="0">
                <a:solidFill>
                  <a:srgbClr val="FF0000"/>
                </a:solidFill>
              </a:rPr>
              <a:t>« A EMPLOIS </a:t>
            </a:r>
            <a:r>
              <a:rPr lang="fr-FR" b="1" u="sng" dirty="0">
                <a:solidFill>
                  <a:srgbClr val="FF0000"/>
                </a:solidFill>
              </a:rPr>
              <a:t>STRUCTURELS</a:t>
            </a:r>
            <a:r>
              <a:rPr lang="fr-FR" b="1" dirty="0">
                <a:solidFill>
                  <a:srgbClr val="FF0000"/>
                </a:solidFill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fr-FR" b="1" dirty="0">
                <a:solidFill>
                  <a:srgbClr val="FF0000"/>
                </a:solidFill>
              </a:rPr>
              <a:t>RESSOURCES </a:t>
            </a:r>
            <a:r>
              <a:rPr lang="fr-FR" b="1" u="sng" dirty="0">
                <a:solidFill>
                  <a:srgbClr val="FF0000"/>
                </a:solidFill>
              </a:rPr>
              <a:t>STRUCTURELLES</a:t>
            </a:r>
            <a:r>
              <a:rPr lang="fr-FR" b="1" dirty="0">
                <a:solidFill>
                  <a:srgbClr val="FF0000"/>
                </a:solidFill>
              </a:rPr>
              <a:t> »</a:t>
            </a:r>
          </a:p>
          <a:p>
            <a:pPr algn="ctr" eaLnBrk="1" hangingPunct="1">
              <a:buFontTx/>
              <a:buNone/>
            </a:pPr>
            <a:r>
              <a:rPr lang="fr-FR" b="1" dirty="0">
                <a:solidFill>
                  <a:srgbClr val="FF0000"/>
                </a:solidFill>
              </a:rPr>
              <a:t>(STRUCTUREL = STABLES)</a:t>
            </a:r>
          </a:p>
          <a:p>
            <a:pPr eaLnBrk="1" hangingPunct="1"/>
            <a:r>
              <a:rPr lang="fr-FR" b="1" dirty="0">
                <a:highlight>
                  <a:srgbClr val="FFFF00"/>
                </a:highlight>
              </a:rPr>
              <a:t>2 niveaux d’équilibre fonctionnel:</a:t>
            </a:r>
          </a:p>
          <a:p>
            <a:pPr lvl="1" eaLnBrk="1" hangingPunct="1"/>
            <a:r>
              <a:rPr lang="fr-FR" b="1" dirty="0">
                <a:solidFill>
                  <a:srgbClr val="FF0000"/>
                </a:solidFill>
              </a:rPr>
              <a:t>Équilibre structurel</a:t>
            </a:r>
            <a:r>
              <a:rPr lang="fr-FR" b="1" dirty="0"/>
              <a:t>: FRF vs BFRE</a:t>
            </a:r>
          </a:p>
          <a:p>
            <a:pPr lvl="1" eaLnBrk="1" hangingPunct="1"/>
            <a:r>
              <a:rPr lang="fr-FR" b="1" dirty="0">
                <a:solidFill>
                  <a:srgbClr val="C00000"/>
                </a:solidFill>
              </a:rPr>
              <a:t>Équilibre global</a:t>
            </a:r>
            <a:r>
              <a:rPr lang="fr-FR" b="1" dirty="0"/>
              <a:t>: FRF vs BFG </a:t>
            </a:r>
            <a:r>
              <a:rPr lang="fr-FR" b="1" dirty="0">
                <a:sym typeface="Wingdings" pitchFamily="2" charset="2"/>
              </a:rPr>
              <a:t> </a:t>
            </a:r>
            <a:r>
              <a:rPr lang="fr-FR" sz="2000" b="1" dirty="0">
                <a:sym typeface="Wingdings" pitchFamily="2" charset="2"/>
              </a:rPr>
              <a:t>TRESORERIE NETTE</a:t>
            </a:r>
          </a:p>
        </p:txBody>
      </p:sp>
    </p:spTree>
    <p:extLst>
      <p:ext uri="{BB962C8B-B14F-4D97-AF65-F5344CB8AC3E}">
        <p14:creationId xmlns:p14="http://schemas.microsoft.com/office/powerpoint/2010/main" val="4000226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DD43FA-6822-E04C-951E-6F6EFE480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6420"/>
          </a:xfrm>
        </p:spPr>
        <p:txBody>
          <a:bodyPr>
            <a:noAutofit/>
          </a:bodyPr>
          <a:lstStyle/>
          <a:p>
            <a:r>
              <a:rPr lang="fr-FR" sz="3600" b="1" dirty="0"/>
              <a:t>EQUATIONS </a:t>
            </a:r>
            <a:r>
              <a:rPr lang="fr-FR" sz="3600" b="1" dirty="0">
                <a:solidFill>
                  <a:srgbClr val="FF0000"/>
                </a:solidFill>
                <a:highlight>
                  <a:srgbClr val="FFFF00"/>
                </a:highlight>
              </a:rPr>
              <a:t>D’ÉQUILIBRE FINANCIER </a:t>
            </a:r>
            <a:r>
              <a:rPr lang="fr-FR" sz="3600" b="1" dirty="0">
                <a:solidFill>
                  <a:srgbClr val="7030A0"/>
                </a:solidFill>
                <a:highlight>
                  <a:srgbClr val="FFFF00"/>
                </a:highlight>
              </a:rPr>
              <a:t>FONCTIONNEL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3F3BF4-C2AB-B84C-831C-07C99CE97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1848"/>
            <a:ext cx="10515600" cy="5315115"/>
          </a:xfrm>
        </p:spPr>
        <p:txBody>
          <a:bodyPr>
            <a:normAutofit fontScale="77500" lnSpcReduction="20000"/>
          </a:bodyPr>
          <a:lstStyle/>
          <a:p>
            <a:r>
              <a:rPr lang="fr-FR" sz="1800" dirty="0"/>
              <a:t>RELATION D’ÉQUILIBRE FINANCIER STRUCTUREL: CONSISTE À VÉRIFIER SI LES EMPLOIS STABLES SONT COUVERTS PAR DES FINANCEMENTS ÉGALEMENT STABLES (PERMANENTS). </a:t>
            </a:r>
            <a:r>
              <a:rPr lang="fr-FR" sz="1800" dirty="0" err="1"/>
              <a:t>Càd</a:t>
            </a:r>
            <a:r>
              <a:rPr lang="fr-FR" sz="1800" dirty="0"/>
              <a:t> VÉRIFIER LE RESPECT DE L’ADÉQUATION ENTRE RESSOURCES ET EMPLOIS DE L’ENTREPRISE.</a:t>
            </a:r>
          </a:p>
          <a:p>
            <a:r>
              <a:rPr lang="fr-FR" sz="1800" dirty="0"/>
              <a:t>SUR LE PLAN TECHNIQUE, L’ANALYSE DE L’ÉQUILIBRE STRUCTUREL EST FAITE SUR LA BASE DE L’ÉQUATION SUIVANTE:</a:t>
            </a:r>
          </a:p>
          <a:p>
            <a:pPr marL="0" indent="0" algn="ctr">
              <a:buNone/>
            </a:pPr>
            <a:r>
              <a:rPr lang="fr-FR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EQUILIBRE STRUCTUREL = FRF – BFRE</a:t>
            </a:r>
          </a:p>
          <a:p>
            <a:pPr marL="0" indent="0" algn="ctr">
              <a:buNone/>
            </a:pPr>
            <a:endParaRPr lang="fr-FR" sz="2400" b="1" dirty="0">
              <a:solidFill>
                <a:srgbClr val="C00000"/>
              </a:solidFill>
              <a:highlight>
                <a:srgbClr val="FFFF00"/>
              </a:highlight>
            </a:endParaRPr>
          </a:p>
          <a:p>
            <a:pPr lvl="1"/>
            <a:r>
              <a:rPr lang="fr-FR" sz="1600" dirty="0">
                <a:highlight>
                  <a:srgbClr val="FFFF00"/>
                </a:highlight>
              </a:rPr>
              <a:t>FRF: </a:t>
            </a:r>
            <a:r>
              <a:rPr lang="fr-FR" sz="1600" b="1" dirty="0">
                <a:solidFill>
                  <a:srgbClr val="C00000"/>
                </a:solidFill>
                <a:highlight>
                  <a:srgbClr val="FFFF00"/>
                </a:highlight>
              </a:rPr>
              <a:t>FONDS DE ROULEMENT FONCTIONNEL (ou FRNG:FONDS DE ROULEMENT NET GLOBAL)</a:t>
            </a:r>
            <a:r>
              <a:rPr lang="fr-FR" sz="1600" dirty="0"/>
              <a:t>: </a:t>
            </a:r>
            <a:r>
              <a:rPr lang="fr-FR" sz="1600" dirty="0">
                <a:solidFill>
                  <a:srgbClr val="C00000"/>
                </a:solidFill>
              </a:rPr>
              <a:t>CORRESPOND AU MONTANT DES RESSOURCES PERMANENTES (Classe 1-Financement Permanent) QUI RESTENT À L’ENTREPRISE APRÈS FINANCEMENT DES IMMOBILISATIONS</a:t>
            </a:r>
            <a:r>
              <a:rPr lang="fr-FR" sz="1600" dirty="0"/>
              <a:t> (ACTIF IMMOBILISÉ (classe 2 au bilan)). Le FRF S’OBTIENT à partir du bilan PAR LA FORMULE SUIVANTE : </a:t>
            </a:r>
          </a:p>
          <a:p>
            <a:pPr marL="0" indent="0" algn="ctr">
              <a:buNone/>
            </a:pPr>
            <a:r>
              <a:rPr lang="fr-FR" sz="3100" b="1" dirty="0">
                <a:solidFill>
                  <a:srgbClr val="C00000"/>
                </a:solidFill>
                <a:highlight>
                  <a:srgbClr val="FFFF00"/>
                </a:highlight>
              </a:rPr>
              <a:t>FRF = FP – AI</a:t>
            </a:r>
          </a:p>
          <a:p>
            <a:pPr marL="0" indent="0" algn="ctr">
              <a:buNone/>
            </a:pPr>
            <a:r>
              <a:rPr lang="fr-FR" sz="2000" b="1" dirty="0">
                <a:solidFill>
                  <a:srgbClr val="C00000"/>
                </a:solidFill>
                <a:highlight>
                  <a:srgbClr val="FFFF00"/>
                </a:highlight>
              </a:rPr>
              <a:t>Avec  FP: FINANCEMENT PERMANENT</a:t>
            </a:r>
          </a:p>
          <a:p>
            <a:pPr marL="0" indent="0" algn="ctr">
              <a:buNone/>
            </a:pPr>
            <a:r>
              <a:rPr lang="fr-FR" sz="2000" b="1" dirty="0">
                <a:solidFill>
                  <a:srgbClr val="C00000"/>
                </a:solidFill>
                <a:highlight>
                  <a:srgbClr val="FFFF00"/>
                </a:highlight>
              </a:rPr>
              <a:t>AI: ACTIF IMMOBILISÉ</a:t>
            </a:r>
          </a:p>
          <a:p>
            <a:pPr marL="0" indent="0" algn="ctr">
              <a:buNone/>
            </a:pPr>
            <a:endParaRPr lang="fr-FR" sz="2000" b="1" dirty="0">
              <a:solidFill>
                <a:srgbClr val="C00000"/>
              </a:solidFill>
              <a:highlight>
                <a:srgbClr val="FFFF00"/>
              </a:highlight>
            </a:endParaRPr>
          </a:p>
          <a:p>
            <a:pPr marL="0" indent="0" algn="ctr">
              <a:buNone/>
            </a:pPr>
            <a:endParaRPr lang="fr-FR" sz="2000" b="1" dirty="0">
              <a:solidFill>
                <a:srgbClr val="C00000"/>
              </a:solidFill>
              <a:highlight>
                <a:srgbClr val="FFFF00"/>
              </a:highlight>
            </a:endParaRPr>
          </a:p>
          <a:p>
            <a:pPr lvl="1"/>
            <a:r>
              <a:rPr lang="fr-FR" sz="1600" b="1" dirty="0">
                <a:solidFill>
                  <a:srgbClr val="C00000"/>
                </a:solidFill>
                <a:highlight>
                  <a:srgbClr val="FFFF00"/>
                </a:highlight>
              </a:rPr>
              <a:t>BFRE (BESOIN EN FONDS DE ROULEMENT D’EXPLOITATION) (OU BFE: BESOIN DE FINANCEMENT DE L’EXPLOITATION) </a:t>
            </a:r>
            <a:r>
              <a:rPr lang="fr-FR" sz="1600" b="1" dirty="0">
                <a:solidFill>
                  <a:srgbClr val="C00000"/>
                </a:solidFill>
              </a:rPr>
              <a:t>: SOMME DES BESOINS ÉMANANT DU CYCLE D’EXPLOITATION QUI RÉSULTENT DES DÉCALAGES ENTRE OPÉRATIONS D’EXPLOITATION ET LEURS FLUX MONÉTAIRES. LE BFRE S’OBTIENT À PARTIR DU BILAN PAR LA FORMULE SUIVANTE : </a:t>
            </a:r>
          </a:p>
          <a:p>
            <a:pPr marL="457200" lvl="1" indent="0" algn="ctr">
              <a:buNone/>
            </a:pPr>
            <a:r>
              <a:rPr lang="fr-FR" b="1" dirty="0">
                <a:solidFill>
                  <a:srgbClr val="C00000"/>
                </a:solidFill>
                <a:highlight>
                  <a:srgbClr val="FFFF00"/>
                </a:highlight>
              </a:rPr>
              <a:t>BFRE = ACE – PCE</a:t>
            </a:r>
          </a:p>
          <a:p>
            <a:pPr marL="457200" lvl="1" indent="0" algn="ctr">
              <a:buNone/>
            </a:pPr>
            <a:r>
              <a:rPr lang="fr-FR" sz="1600" b="1" dirty="0">
                <a:solidFill>
                  <a:srgbClr val="C00000"/>
                </a:solidFill>
                <a:highlight>
                  <a:srgbClr val="FFFF00"/>
                </a:highlight>
              </a:rPr>
              <a:t>AVEC ACE : ACTIF CIRCULANT D’EXPLOITATION (STOCKS, CRÉANCES CLIENTS, …)</a:t>
            </a:r>
          </a:p>
          <a:p>
            <a:pPr marL="457200" lvl="1" indent="0" algn="ctr">
              <a:buNone/>
            </a:pPr>
            <a:r>
              <a:rPr lang="fr-FR" sz="1600" b="1" dirty="0">
                <a:solidFill>
                  <a:srgbClr val="C00000"/>
                </a:solidFill>
                <a:highlight>
                  <a:srgbClr val="FFFF00"/>
                </a:highlight>
              </a:rPr>
              <a:t>PCE : PASSIF CIRCULANT D’EXPLOITATION (DETTES FOURNISSEURS, …)</a:t>
            </a:r>
          </a:p>
          <a:p>
            <a:pPr marL="457200" lvl="1" indent="0" algn="ctr">
              <a:buNone/>
            </a:pPr>
            <a:endParaRPr lang="fr-FR" sz="1600" b="1" dirty="0">
              <a:solidFill>
                <a:srgbClr val="C00000"/>
              </a:solidFill>
              <a:highlight>
                <a:srgbClr val="FFFF00"/>
              </a:highlight>
            </a:endParaRPr>
          </a:p>
          <a:p>
            <a:pPr marL="457200" lvl="1" indent="0" algn="ctr">
              <a:buNone/>
            </a:pPr>
            <a:r>
              <a:rPr lang="fr-FR" sz="1600" b="1" dirty="0">
                <a:solidFill>
                  <a:srgbClr val="C00000"/>
                </a:solidFill>
                <a:highlight>
                  <a:srgbClr val="FFFF00"/>
                </a:highlight>
              </a:rPr>
              <a:t>NB. LE BFRE PRÉSENTE UN CARACTÈRE PERMANENT EN RAISON DU RENOUVELLEMENT RÉCURRENT DES ACTIFS ET PASSIFS CIRCULANTS</a:t>
            </a:r>
          </a:p>
          <a:p>
            <a:pPr marL="457200" lvl="1" indent="0" algn="ctr">
              <a:buNone/>
            </a:pPr>
            <a:endParaRPr lang="fr-FR" sz="1600" b="1" dirty="0">
              <a:solidFill>
                <a:srgbClr val="C00000"/>
              </a:solidFill>
              <a:highlight>
                <a:srgbClr val="FFFF00"/>
              </a:highlight>
            </a:endParaRPr>
          </a:p>
          <a:p>
            <a:pPr marL="457200" lvl="1" indent="0" algn="ctr">
              <a:buNone/>
            </a:pPr>
            <a:r>
              <a:rPr lang="fr-FR" sz="1600" b="1" dirty="0">
                <a:solidFill>
                  <a:srgbClr val="C00000"/>
                </a:solidFill>
                <a:highlight>
                  <a:srgbClr val="FFFF00"/>
                </a:highlight>
              </a:rPr>
              <a:t>AINSI, POUR RÉALISER SON ÉQUILIBRE STRUCTUREL DEVRAIT NÉCESSAIREMENT ASSURER LE FINANCEMENT DE SES BFE PAR DES RESSOURCES STABLES</a:t>
            </a:r>
          </a:p>
        </p:txBody>
      </p:sp>
    </p:spTree>
    <p:extLst>
      <p:ext uri="{BB962C8B-B14F-4D97-AF65-F5344CB8AC3E}">
        <p14:creationId xmlns:p14="http://schemas.microsoft.com/office/powerpoint/2010/main" val="11853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ECD83A-64DC-C746-B86F-FBE768E51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5C2BF8-5716-364A-81CC-1D7CF710F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>
                <a:solidFill>
                  <a:srgbClr val="00B050"/>
                </a:solidFill>
              </a:rPr>
              <a:t>SI FRF – BFRE &gt; 0 VEUT DIRE QUE FRF&gt;BFRE VEUT DIRE QUE L’ESE ASSURE SON ÉQUILIBRE FINANCIER STRUCTUREL (ESE SAINE)</a:t>
            </a:r>
          </a:p>
          <a:p>
            <a:r>
              <a:rPr lang="fr-FR" b="1" dirty="0">
                <a:solidFill>
                  <a:srgbClr val="FF0000"/>
                </a:solidFill>
              </a:rPr>
              <a:t>SI FRF – BFRE &lt; 0 VEUT DIRE QUE FRF&lt;BFRE VEUT DIRE QUE L’ESE EST EN SITUATION DE </a:t>
            </a:r>
            <a:r>
              <a:rPr lang="fr-FR" b="1" u="sng" dirty="0">
                <a:solidFill>
                  <a:srgbClr val="FF0000"/>
                </a:solidFill>
              </a:rPr>
              <a:t>DÉSÉQUILIBRE FINANCIER STRUCTUREL </a:t>
            </a:r>
            <a:r>
              <a:rPr lang="fr-FR" b="1" dirty="0">
                <a:solidFill>
                  <a:srgbClr val="FF0000"/>
                </a:solidFill>
              </a:rPr>
              <a:t>QUI SIGNIFIE QU’UNE PARTIE DES BESOINS STRUCTURELS EST COUVERTE PAR DES RESSOURCES OCCASIONNELLES (NON STRUCTURELLES</a:t>
            </a:r>
            <a:r>
              <a:rPr lang="fr-F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272777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2731</Words>
  <Application>Microsoft Macintosh PowerPoint</Application>
  <PresentationFormat>Grand écran</PresentationFormat>
  <Paragraphs>399</Paragraphs>
  <Slides>26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Tahoma</vt:lpstr>
      <vt:lpstr>Times</vt:lpstr>
      <vt:lpstr>Wingdings</vt:lpstr>
      <vt:lpstr>Thème Office</vt:lpstr>
      <vt:lpstr>ANALYSE DE LA STRUCTURE FINANCIERE partie 1- PRINCIPES ET RETRAITEMENTS</vt:lpstr>
      <vt:lpstr>ANALYSE DE LA STRUCTURE FINANCIERE LES PRINCIPES</vt:lpstr>
      <vt:lpstr>ANALYSE DE LA STRUCTURE FINANCIERE LES PRINCIPES</vt:lpstr>
      <vt:lpstr>ANALYSE DE LA STRUCTURE FINANCIERE LES PRINCIPES</vt:lpstr>
      <vt:lpstr> ANALYSE DE LA STRUCTURE FINANCIERE  LES PRINCIPES</vt:lpstr>
      <vt:lpstr>ANALYSE DE LA STRUCTURE FINANCIERE LES PRINCIPES</vt:lpstr>
      <vt:lpstr>Présentation PowerPoint</vt:lpstr>
      <vt:lpstr>EQUATIONS D’ÉQUILIBRE FINANCIER FONCTIONNEL</vt:lpstr>
      <vt:lpstr>Présentation PowerPoint</vt:lpstr>
      <vt:lpstr>Présentation PowerPoint</vt:lpstr>
      <vt:lpstr>SITUATIONS POSSIBLES DE TN</vt:lpstr>
      <vt:lpstr>Analyse de la structure financière </vt:lpstr>
      <vt:lpstr> bilan fonctionnel</vt:lpstr>
      <vt:lpstr>Analyse financière  2. BFR, FR, TN</vt:lpstr>
      <vt:lpstr>RETRAITEMENTS DU BILAN FONCTIONNEL</vt:lpstr>
      <vt:lpstr>RETRAITEMENTS DU BILAN FONCTIONNEL</vt:lpstr>
      <vt:lpstr>RETRAITEMENTS DU BILAN FONCTIONNEL</vt:lpstr>
      <vt:lpstr>RETRAITEMENTS DU BILAN FONCTIONNEL</vt:lpstr>
      <vt:lpstr>RETRAITEMENTS DU BILAN FONCTIONNEL</vt:lpstr>
      <vt:lpstr>ILLUSTRATION : retraitements, bilan fonctionnel Résumé</vt:lpstr>
      <vt:lpstr>Présentation PowerPoint</vt:lpstr>
      <vt:lpstr>SOLUTION DE L’APPLICATION</vt:lpstr>
      <vt:lpstr>SOLUTION DE L’APPLICATION</vt:lpstr>
      <vt:lpstr>SOLUTION DE L’APPLICATION</vt:lpstr>
      <vt:lpstr>SOLUTION DE L’APPLICATION</vt:lpstr>
      <vt:lpstr>BILAN FONCTIONNEL RÉSUMÉ (CONDENSÉ)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ANALYSE DE LA STRUCTURE FINANCIERE</dc:title>
  <dc:creator>Microsoft Office User</dc:creator>
  <cp:lastModifiedBy>Microsoft Office User</cp:lastModifiedBy>
  <cp:revision>54</cp:revision>
  <dcterms:created xsi:type="dcterms:W3CDTF">2020-03-30T14:15:15Z</dcterms:created>
  <dcterms:modified xsi:type="dcterms:W3CDTF">2021-05-12T14:25:06Z</dcterms:modified>
</cp:coreProperties>
</file>