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301AEC-5169-4B68-9E22-E3C1083A1310}" type="datetimeFigureOut">
              <a:rPr lang="fr-CH" smtClean="0"/>
              <a:pPr/>
              <a:t>13.10.2014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034623-E0D1-4261-93FB-3994F95EBFF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1</a:t>
            </a:r>
          </a:p>
          <a:p>
            <a:r>
              <a:rPr lang="fr-CH" i="1" dirty="0" smtClean="0"/>
              <a:t>Leçons 1-2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Exprimer une obligation </a:t>
            </a:r>
            <a:br>
              <a:rPr lang="fr-CH" b="1" dirty="0" smtClean="0"/>
            </a:br>
            <a:r>
              <a:rPr lang="fr-CH" b="1" dirty="0" smtClean="0"/>
              <a:t>Proposer une sortie</a:t>
            </a:r>
            <a:endParaRPr lang="fr-CH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r>
              <a:rPr lang="fr-CH" sz="2400" b="1" i="1" dirty="0" smtClean="0"/>
              <a:t>  Exprimer une obligation / Express an obligation</a:t>
            </a:r>
            <a:endParaRPr lang="fr-CH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0512" cy="5832648"/>
          </a:xfrm>
        </p:spPr>
        <p:txBody>
          <a:bodyPr>
            <a:normAutofit/>
          </a:bodyPr>
          <a:lstStyle/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               </a:t>
            </a:r>
            <a:endParaRPr lang="fr-CH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07504" y="1340768"/>
            <a:ext cx="4892686" cy="163121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fr-CH" sz="2000" dirty="0" smtClean="0"/>
              <a:t>  </a:t>
            </a:r>
          </a:p>
          <a:p>
            <a:r>
              <a:rPr lang="fr-CH" sz="2000" b="1" i="1" dirty="0" smtClean="0"/>
              <a:t>             </a:t>
            </a:r>
            <a:r>
              <a:rPr lang="fr-CH" sz="2000" dirty="0" smtClean="0"/>
              <a:t> </a:t>
            </a:r>
            <a:r>
              <a:rPr lang="fr-CH" sz="2000" b="1" i="1" dirty="0" smtClean="0"/>
              <a:t>il faut                 </a:t>
            </a:r>
            <a:r>
              <a:rPr lang="fr-CH" sz="2000" i="1" dirty="0" err="1" smtClean="0"/>
              <a:t>it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is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necessary</a:t>
            </a:r>
            <a:endParaRPr lang="fr-CH" sz="2000" i="1" dirty="0" smtClean="0"/>
          </a:p>
          <a:p>
            <a:endParaRPr lang="fr-CH" sz="2000" dirty="0"/>
          </a:p>
          <a:p>
            <a:r>
              <a:rPr lang="fr-CH" sz="2000" b="1" dirty="0" smtClean="0"/>
              <a:t>Il faut se lever tôt pour aller au travail.</a:t>
            </a:r>
          </a:p>
          <a:p>
            <a:endParaRPr lang="fr-CH" sz="20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028771" y="1340768"/>
            <a:ext cx="4115229" cy="160043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smtClean="0"/>
              <a:t> </a:t>
            </a:r>
          </a:p>
          <a:p>
            <a:r>
              <a:rPr lang="fr-CH" sz="2000" b="1" i="1" dirty="0"/>
              <a:t> </a:t>
            </a:r>
            <a:r>
              <a:rPr lang="fr-CH" sz="2000" b="1" i="1" dirty="0" smtClean="0"/>
              <a:t>  devoir </a:t>
            </a:r>
            <a:r>
              <a:rPr lang="fr-CH" sz="2000" dirty="0" smtClean="0"/>
              <a:t>               </a:t>
            </a:r>
            <a:r>
              <a:rPr lang="fr-CH" sz="2000" i="1" dirty="0" smtClean="0"/>
              <a:t>to have to</a:t>
            </a:r>
          </a:p>
          <a:p>
            <a:endParaRPr lang="fr-CH" sz="2000" dirty="0"/>
          </a:p>
          <a:p>
            <a:r>
              <a:rPr lang="fr-CH" sz="2000" b="1" dirty="0" smtClean="0"/>
              <a:t>Nous devons rester à la maison.</a:t>
            </a:r>
          </a:p>
          <a:p>
            <a:endParaRPr lang="fr-CH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771800" y="3717032"/>
            <a:ext cx="3927678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dirty="0" smtClean="0"/>
              <a:t> </a:t>
            </a:r>
            <a:r>
              <a:rPr lang="fr-CH" sz="2400" b="1" i="1" dirty="0" smtClean="0"/>
              <a:t>je </a:t>
            </a:r>
            <a:r>
              <a:rPr lang="fr-CH" sz="2400" b="1" i="1" dirty="0" smtClean="0">
                <a:solidFill>
                  <a:srgbClr val="FF0000"/>
                </a:solidFill>
              </a:rPr>
              <a:t>doi</a:t>
            </a:r>
            <a:r>
              <a:rPr lang="fr-CH" sz="2400" b="1" i="1" dirty="0" smtClean="0"/>
              <a:t>s	nous </a:t>
            </a:r>
            <a:r>
              <a:rPr lang="fr-CH" sz="2400" b="1" i="1" dirty="0" smtClean="0">
                <a:solidFill>
                  <a:srgbClr val="FF0000"/>
                </a:solidFill>
              </a:rPr>
              <a:t>dev</a:t>
            </a:r>
            <a:r>
              <a:rPr lang="fr-CH" sz="2400" b="1" i="1" dirty="0" smtClean="0"/>
              <a:t>ons</a:t>
            </a:r>
          </a:p>
          <a:p>
            <a:r>
              <a:rPr lang="fr-CH" sz="2400" b="1" i="1" dirty="0"/>
              <a:t> </a:t>
            </a:r>
            <a:r>
              <a:rPr lang="fr-CH" sz="2400" b="1" i="1" dirty="0" smtClean="0"/>
              <a:t>tu </a:t>
            </a:r>
            <a:r>
              <a:rPr lang="fr-CH" sz="2400" b="1" i="1" dirty="0" smtClean="0">
                <a:solidFill>
                  <a:srgbClr val="FF0000"/>
                </a:solidFill>
              </a:rPr>
              <a:t>doi</a:t>
            </a:r>
            <a:r>
              <a:rPr lang="fr-CH" sz="2400" b="1" i="1" dirty="0" smtClean="0"/>
              <a:t>s 	vous </a:t>
            </a:r>
            <a:r>
              <a:rPr lang="fr-CH" sz="2400" b="1" i="1" dirty="0" smtClean="0">
                <a:solidFill>
                  <a:srgbClr val="FF0000"/>
                </a:solidFill>
              </a:rPr>
              <a:t>dev</a:t>
            </a:r>
            <a:r>
              <a:rPr lang="fr-CH" sz="2400" b="1" i="1" dirty="0" smtClean="0"/>
              <a:t>ez</a:t>
            </a:r>
          </a:p>
          <a:p>
            <a:r>
              <a:rPr lang="fr-CH" sz="2400" b="1" i="1" dirty="0"/>
              <a:t> </a:t>
            </a:r>
            <a:r>
              <a:rPr lang="fr-CH" sz="2400" b="1" i="1" dirty="0" smtClean="0"/>
              <a:t>il </a:t>
            </a:r>
            <a:r>
              <a:rPr lang="fr-CH" sz="2400" b="1" i="1" dirty="0" smtClean="0">
                <a:solidFill>
                  <a:srgbClr val="FF0000"/>
                </a:solidFill>
              </a:rPr>
              <a:t>doi</a:t>
            </a:r>
            <a:r>
              <a:rPr lang="fr-CH" sz="2400" b="1" i="1" dirty="0" smtClean="0"/>
              <a:t>t		ils </a:t>
            </a:r>
            <a:r>
              <a:rPr lang="fr-CH" sz="2400" b="1" i="1" dirty="0" smtClean="0">
                <a:solidFill>
                  <a:srgbClr val="FF0000"/>
                </a:solidFill>
              </a:rPr>
              <a:t>doiv</a:t>
            </a:r>
            <a:r>
              <a:rPr lang="fr-CH" sz="2400" b="1" i="1" dirty="0" smtClean="0"/>
              <a:t>ent</a:t>
            </a:r>
            <a:endParaRPr lang="fr-CH" sz="2400" b="1" i="1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195736" y="1844824"/>
            <a:ext cx="57606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300192" y="1844824"/>
            <a:ext cx="57606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/>
          </a:bodyPr>
          <a:lstStyle/>
          <a:p>
            <a:r>
              <a:rPr lang="fr-CH" sz="2200" b="1" i="1" dirty="0" smtClean="0"/>
              <a:t>              Proposer une sortie / Propose to go  out </a:t>
            </a:r>
            <a:endParaRPr lang="fr-CH" sz="2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  </a:t>
            </a:r>
            <a:endParaRPr lang="fr-CH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627784" y="1052736"/>
            <a:ext cx="4762842" cy="153888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/>
              <a:t> </a:t>
            </a:r>
            <a:r>
              <a:rPr lang="fr-CH" dirty="0" smtClean="0"/>
              <a:t>         </a:t>
            </a:r>
            <a:r>
              <a:rPr lang="fr-CH" sz="2000" b="1" i="1" dirty="0" smtClean="0"/>
              <a:t>vouloir – </a:t>
            </a:r>
            <a:r>
              <a:rPr lang="fr-CH" sz="2000" i="1" dirty="0" smtClean="0"/>
              <a:t>to </a:t>
            </a:r>
            <a:r>
              <a:rPr lang="fr-CH" sz="2000" i="1" dirty="0" err="1" smtClean="0"/>
              <a:t>want</a:t>
            </a:r>
            <a:endParaRPr lang="fr-CH" sz="2000" i="1" dirty="0" smtClean="0"/>
          </a:p>
          <a:p>
            <a:r>
              <a:rPr lang="fr-CH" sz="2000" i="1" dirty="0"/>
              <a:t> </a:t>
            </a:r>
            <a:r>
              <a:rPr lang="fr-CH" sz="2000" i="1" dirty="0" smtClean="0"/>
              <a:t>         </a:t>
            </a:r>
            <a:r>
              <a:rPr lang="fr-CH" sz="2000" b="1" i="1" dirty="0" smtClean="0"/>
              <a:t>pouvoir</a:t>
            </a:r>
            <a:r>
              <a:rPr lang="fr-CH" sz="2000" i="1" dirty="0" smtClean="0"/>
              <a:t> – to </a:t>
            </a:r>
            <a:r>
              <a:rPr lang="fr-CH" sz="2000" i="1" dirty="0" err="1" smtClean="0"/>
              <a:t>can</a:t>
            </a:r>
            <a:endParaRPr lang="fr-CH" sz="2000" i="1" dirty="0" smtClean="0"/>
          </a:p>
          <a:p>
            <a:endParaRPr lang="fr-CH" dirty="0"/>
          </a:p>
          <a:p>
            <a:pPr lvl="2">
              <a:buFontTx/>
              <a:buChar char="-"/>
            </a:pPr>
            <a:r>
              <a:rPr lang="fr-CH" b="1" dirty="0" smtClean="0"/>
              <a:t>Tu veux sortir ?</a:t>
            </a:r>
          </a:p>
          <a:p>
            <a:r>
              <a:rPr lang="fr-CH" b="1" dirty="0" smtClean="0"/>
              <a:t>- Nous pouvons boire un café ensemble ?</a:t>
            </a:r>
            <a:endParaRPr lang="fr-CH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3501008"/>
            <a:ext cx="402866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	        </a:t>
            </a:r>
            <a:r>
              <a:rPr lang="fr-CH" sz="2400" i="1" dirty="0" smtClean="0"/>
              <a:t>vouloir</a:t>
            </a:r>
          </a:p>
          <a:p>
            <a:endParaRPr lang="fr-CH" sz="2400" b="1" i="1" dirty="0"/>
          </a:p>
          <a:p>
            <a:r>
              <a:rPr lang="fr-CH" sz="2400" dirty="0" smtClean="0"/>
              <a:t> </a:t>
            </a:r>
            <a:r>
              <a:rPr lang="fr-CH" sz="2400" b="1" i="1" dirty="0" smtClean="0"/>
              <a:t>je </a:t>
            </a:r>
            <a:r>
              <a:rPr lang="fr-CH" sz="2400" b="1" i="1" dirty="0" smtClean="0">
                <a:solidFill>
                  <a:srgbClr val="FF0000"/>
                </a:solidFill>
              </a:rPr>
              <a:t>veu</a:t>
            </a:r>
            <a:r>
              <a:rPr lang="fr-CH" sz="2400" b="1" i="1" dirty="0" smtClean="0"/>
              <a:t>x	nous </a:t>
            </a:r>
            <a:r>
              <a:rPr lang="fr-CH" sz="2400" b="1" i="1" dirty="0" smtClean="0">
                <a:solidFill>
                  <a:srgbClr val="FF0000"/>
                </a:solidFill>
              </a:rPr>
              <a:t>voul</a:t>
            </a:r>
            <a:r>
              <a:rPr lang="fr-CH" sz="2400" b="1" i="1" dirty="0" smtClean="0"/>
              <a:t>ons</a:t>
            </a:r>
          </a:p>
          <a:p>
            <a:r>
              <a:rPr lang="fr-CH" sz="2400" b="1" i="1" dirty="0"/>
              <a:t> </a:t>
            </a:r>
            <a:r>
              <a:rPr lang="fr-CH" sz="2400" b="1" i="1" dirty="0" smtClean="0"/>
              <a:t>tu </a:t>
            </a:r>
            <a:r>
              <a:rPr lang="fr-CH" sz="2400" b="1" i="1" dirty="0" smtClean="0">
                <a:solidFill>
                  <a:srgbClr val="FF0000"/>
                </a:solidFill>
              </a:rPr>
              <a:t>veu</a:t>
            </a:r>
            <a:r>
              <a:rPr lang="fr-CH" sz="2400" b="1" i="1" dirty="0" smtClean="0"/>
              <a:t>x	vous </a:t>
            </a:r>
            <a:r>
              <a:rPr lang="fr-CH" sz="2400" b="1" i="1" dirty="0" smtClean="0">
                <a:solidFill>
                  <a:srgbClr val="FF0000"/>
                </a:solidFill>
              </a:rPr>
              <a:t>voul</a:t>
            </a:r>
            <a:r>
              <a:rPr lang="fr-CH" sz="2400" b="1" i="1" dirty="0" smtClean="0"/>
              <a:t>ez</a:t>
            </a:r>
          </a:p>
          <a:p>
            <a:r>
              <a:rPr lang="fr-CH" sz="2400" b="1" i="1" dirty="0"/>
              <a:t> </a:t>
            </a:r>
            <a:r>
              <a:rPr lang="fr-CH" sz="2400" b="1" i="1" dirty="0" smtClean="0"/>
              <a:t>il </a:t>
            </a:r>
            <a:r>
              <a:rPr lang="fr-CH" sz="2400" b="1" i="1" dirty="0" smtClean="0">
                <a:solidFill>
                  <a:srgbClr val="FF0000"/>
                </a:solidFill>
              </a:rPr>
              <a:t>veu</a:t>
            </a:r>
            <a:r>
              <a:rPr lang="fr-CH" sz="2400" b="1" i="1" dirty="0" smtClean="0"/>
              <a:t>t	ils </a:t>
            </a:r>
            <a:r>
              <a:rPr lang="fr-CH" sz="2400" b="1" i="1" dirty="0" smtClean="0">
                <a:solidFill>
                  <a:srgbClr val="FF0000"/>
                </a:solidFill>
              </a:rPr>
              <a:t>veul</a:t>
            </a:r>
            <a:r>
              <a:rPr lang="fr-CH" sz="2400" b="1" i="1" dirty="0" smtClean="0"/>
              <a:t>ent</a:t>
            </a:r>
          </a:p>
          <a:p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4716016" y="3501008"/>
            <a:ext cx="41312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i="1" dirty="0" smtClean="0"/>
              <a:t>                 pouvoir</a:t>
            </a:r>
          </a:p>
          <a:p>
            <a:endParaRPr lang="fr-CH" sz="2400" i="1" dirty="0"/>
          </a:p>
          <a:p>
            <a:r>
              <a:rPr lang="fr-CH" sz="2400" i="1" dirty="0" smtClean="0"/>
              <a:t> </a:t>
            </a:r>
            <a:r>
              <a:rPr lang="fr-CH" sz="2400" b="1" i="1" dirty="0" smtClean="0"/>
              <a:t>je </a:t>
            </a:r>
            <a:r>
              <a:rPr lang="fr-CH" sz="2400" b="1" i="1" dirty="0" smtClean="0">
                <a:solidFill>
                  <a:srgbClr val="FF0000"/>
                </a:solidFill>
              </a:rPr>
              <a:t>peu</a:t>
            </a:r>
            <a:r>
              <a:rPr lang="fr-CH" sz="2400" b="1" i="1" dirty="0" smtClean="0"/>
              <a:t>x	nous </a:t>
            </a:r>
            <a:r>
              <a:rPr lang="fr-CH" sz="2400" b="1" i="1" dirty="0" smtClean="0">
                <a:solidFill>
                  <a:srgbClr val="FF0000"/>
                </a:solidFill>
              </a:rPr>
              <a:t>pouv</a:t>
            </a:r>
            <a:r>
              <a:rPr lang="fr-CH" sz="2400" b="1" i="1" dirty="0" smtClean="0"/>
              <a:t>ons</a:t>
            </a:r>
          </a:p>
          <a:p>
            <a:r>
              <a:rPr lang="fr-CH" sz="2400" b="1" i="1" dirty="0"/>
              <a:t> </a:t>
            </a:r>
            <a:r>
              <a:rPr lang="fr-CH" sz="2400" b="1" i="1" dirty="0" smtClean="0"/>
              <a:t>tu </a:t>
            </a:r>
            <a:r>
              <a:rPr lang="fr-CH" sz="2400" b="1" i="1" dirty="0" smtClean="0">
                <a:solidFill>
                  <a:srgbClr val="FF0000"/>
                </a:solidFill>
              </a:rPr>
              <a:t>peu</a:t>
            </a:r>
            <a:r>
              <a:rPr lang="fr-CH" sz="2400" b="1" i="1" dirty="0" smtClean="0"/>
              <a:t>x	vous </a:t>
            </a:r>
            <a:r>
              <a:rPr lang="fr-CH" sz="2400" b="1" i="1" dirty="0" smtClean="0">
                <a:solidFill>
                  <a:srgbClr val="FF0000"/>
                </a:solidFill>
              </a:rPr>
              <a:t>pouv</a:t>
            </a:r>
            <a:r>
              <a:rPr lang="fr-CH" sz="2400" b="1" i="1" dirty="0" smtClean="0"/>
              <a:t>ez</a:t>
            </a:r>
          </a:p>
          <a:p>
            <a:r>
              <a:rPr lang="fr-CH" sz="2400" b="1" i="1" dirty="0"/>
              <a:t> </a:t>
            </a:r>
            <a:r>
              <a:rPr lang="fr-CH" sz="2400" b="1" i="1" dirty="0" smtClean="0"/>
              <a:t>il </a:t>
            </a:r>
            <a:r>
              <a:rPr lang="fr-CH" sz="2400" b="1" i="1" dirty="0" smtClean="0">
                <a:solidFill>
                  <a:srgbClr val="FF0000"/>
                </a:solidFill>
              </a:rPr>
              <a:t>peu</a:t>
            </a:r>
            <a:r>
              <a:rPr lang="fr-CH" sz="2400" b="1" i="1" dirty="0" smtClean="0"/>
              <a:t>t	ils </a:t>
            </a:r>
            <a:r>
              <a:rPr lang="fr-CH" sz="2400" b="1" i="1" dirty="0" smtClean="0">
                <a:solidFill>
                  <a:srgbClr val="FF0000"/>
                </a:solidFill>
              </a:rPr>
              <a:t>peuv</a:t>
            </a:r>
            <a:r>
              <a:rPr lang="fr-CH" sz="2400" b="1" i="1" dirty="0" smtClean="0"/>
              <a:t>ent</a:t>
            </a:r>
            <a:endParaRPr lang="fr-CH" sz="2400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24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800" b="1" i="1" dirty="0" smtClean="0"/>
              <a:t>Accepter ou </a:t>
            </a:r>
            <a:r>
              <a:rPr lang="fr-CH" sz="2800" b="1" i="1" smtClean="0"/>
              <a:t>refuser </a:t>
            </a:r>
            <a:endParaRPr lang="fr-CH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5832648"/>
          </a:xfrm>
        </p:spPr>
        <p:txBody>
          <a:bodyPr/>
          <a:lstStyle/>
          <a:p>
            <a:pPr>
              <a:buNone/>
            </a:pPr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1916832"/>
            <a:ext cx="2111475" cy="40934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smtClean="0"/>
              <a:t> </a:t>
            </a:r>
            <a:r>
              <a:rPr lang="fr-CH" sz="2000" b="1" i="1" dirty="0" smtClean="0"/>
              <a:t>- Oui, d’accord.</a:t>
            </a:r>
          </a:p>
          <a:p>
            <a:endParaRPr lang="fr-CH" sz="2000" b="1" i="1" dirty="0" smtClean="0"/>
          </a:p>
          <a:p>
            <a:r>
              <a:rPr lang="fr-CH" sz="2000" b="1" i="1" dirty="0" smtClean="0"/>
              <a:t> - Avec plaisir.</a:t>
            </a:r>
          </a:p>
          <a:p>
            <a:r>
              <a:rPr lang="fr-CH" sz="2000" b="1" i="1" dirty="0"/>
              <a:t> </a:t>
            </a:r>
            <a:endParaRPr lang="fr-CH" sz="2000" b="1" i="1" dirty="0" smtClean="0"/>
          </a:p>
          <a:p>
            <a:r>
              <a:rPr lang="fr-CH" sz="2000" b="1" i="1" dirty="0" smtClean="0"/>
              <a:t>- Je veux bien.</a:t>
            </a:r>
          </a:p>
          <a:p>
            <a:endParaRPr lang="fr-CH" sz="2000" b="1" i="1" dirty="0" smtClean="0"/>
          </a:p>
          <a:p>
            <a:r>
              <a:rPr lang="fr-CH" sz="2000" b="1" i="1" dirty="0" smtClean="0"/>
              <a:t> - Ça marche.</a:t>
            </a:r>
          </a:p>
          <a:p>
            <a:endParaRPr lang="fr-CH" sz="2000" b="1" i="1" dirty="0" smtClean="0"/>
          </a:p>
          <a:p>
            <a:r>
              <a:rPr lang="fr-CH" sz="2000" b="1" i="1" dirty="0" smtClean="0"/>
              <a:t> - Ça me va.</a:t>
            </a:r>
          </a:p>
          <a:p>
            <a:endParaRPr lang="fr-CH" sz="2000" b="1" i="1" dirty="0"/>
          </a:p>
          <a:p>
            <a:r>
              <a:rPr lang="fr-CH" sz="2000" b="1" i="1" dirty="0" smtClean="0"/>
              <a:t> - Si tu veux.</a:t>
            </a:r>
          </a:p>
          <a:p>
            <a:endParaRPr lang="fr-CH" sz="2000" b="1" i="1" dirty="0"/>
          </a:p>
          <a:p>
            <a:r>
              <a:rPr lang="fr-CH" sz="2000" b="1" i="1" dirty="0" smtClean="0"/>
              <a:t> - Pourquoi pas.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87624" y="980728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i="1" dirty="0" smtClean="0">
                <a:solidFill>
                  <a:schemeClr val="tx2"/>
                </a:solidFill>
              </a:rPr>
              <a:t>Accepter</a:t>
            </a:r>
            <a:r>
              <a:rPr lang="fr-CH" sz="2400" i="1" dirty="0" smtClean="0"/>
              <a:t> </a:t>
            </a:r>
            <a:endParaRPr lang="fr-CH" sz="24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6300192" y="980728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i="1" dirty="0" smtClean="0">
                <a:solidFill>
                  <a:schemeClr val="tx2"/>
                </a:solidFill>
              </a:rPr>
              <a:t>Refuser</a:t>
            </a: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5076056" y="1916832"/>
            <a:ext cx="3536546" cy="163121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smtClean="0"/>
              <a:t> </a:t>
            </a:r>
            <a:r>
              <a:rPr lang="fr-CH" sz="2000" b="1" i="1" dirty="0" smtClean="0"/>
              <a:t>- Désolé(e), je ne peux pas.</a:t>
            </a:r>
          </a:p>
          <a:p>
            <a:endParaRPr lang="fr-CH" sz="2000" b="1" i="1" dirty="0" smtClean="0"/>
          </a:p>
          <a:p>
            <a:r>
              <a:rPr lang="fr-CH" sz="2000" b="1" i="1" dirty="0" smtClean="0"/>
              <a:t> - C’est impossible.</a:t>
            </a:r>
          </a:p>
          <a:p>
            <a:r>
              <a:rPr lang="fr-CH" sz="2000" b="1" i="1" dirty="0"/>
              <a:t> </a:t>
            </a:r>
            <a:endParaRPr lang="fr-CH" sz="2000" b="1" i="1" dirty="0" smtClean="0"/>
          </a:p>
          <a:p>
            <a:r>
              <a:rPr lang="fr-CH" sz="2000" b="1" i="1" dirty="0" smtClean="0"/>
              <a:t>- Je ne suis pas libre.</a:t>
            </a:r>
            <a:endParaRPr lang="fr-CH" sz="20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3563888" y="4005064"/>
            <a:ext cx="47966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b="1" i="1" dirty="0" smtClean="0"/>
              <a:t>Exemples :</a:t>
            </a:r>
          </a:p>
          <a:p>
            <a:endParaRPr lang="fr-CH" sz="2000" dirty="0"/>
          </a:p>
          <a:p>
            <a:pPr marL="457200" indent="-457200">
              <a:buAutoNum type="arabicPeriod"/>
            </a:pPr>
            <a:r>
              <a:rPr lang="fr-CH" sz="2000" b="1" dirty="0" smtClean="0">
                <a:solidFill>
                  <a:schemeClr val="tx2"/>
                </a:solidFill>
              </a:rPr>
              <a:t>- Tu veux aller au cinéma le soir ?</a:t>
            </a:r>
          </a:p>
          <a:p>
            <a:pPr marL="457200" indent="-457200"/>
            <a:r>
              <a:rPr lang="fr-CH" sz="2000" b="1" dirty="0">
                <a:solidFill>
                  <a:schemeClr val="tx2"/>
                </a:solidFill>
              </a:rPr>
              <a:t> </a:t>
            </a:r>
            <a:r>
              <a:rPr lang="fr-CH" sz="2000" b="1" dirty="0" smtClean="0">
                <a:solidFill>
                  <a:schemeClr val="tx2"/>
                </a:solidFill>
              </a:rPr>
              <a:t>      - Pourquoi pas. </a:t>
            </a:r>
          </a:p>
          <a:p>
            <a:pPr marL="457200" indent="-457200"/>
            <a:endParaRPr lang="fr-CH" sz="2000" b="1" dirty="0" smtClean="0">
              <a:solidFill>
                <a:schemeClr val="tx2"/>
              </a:solidFill>
            </a:endParaRPr>
          </a:p>
          <a:p>
            <a:pPr marL="457200" indent="-457200"/>
            <a:r>
              <a:rPr lang="fr-CH" sz="2000" b="1" dirty="0" smtClean="0">
                <a:solidFill>
                  <a:schemeClr val="tx2"/>
                </a:solidFill>
              </a:rPr>
              <a:t>2.    - Vous pouvez aller au théâtre ?</a:t>
            </a:r>
          </a:p>
          <a:p>
            <a:pPr marL="457200" indent="-457200"/>
            <a:r>
              <a:rPr lang="fr-CH" sz="2000" b="1" dirty="0">
                <a:solidFill>
                  <a:schemeClr val="tx2"/>
                </a:solidFill>
              </a:rPr>
              <a:t> </a:t>
            </a:r>
            <a:r>
              <a:rPr lang="fr-CH" sz="2000" b="1" dirty="0" smtClean="0">
                <a:solidFill>
                  <a:schemeClr val="tx2"/>
                </a:solidFill>
              </a:rPr>
              <a:t>      - Désolé, je ne suis pas libre. </a:t>
            </a:r>
            <a:endParaRPr lang="fr-CH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188</Words>
  <Application>Microsoft Office PowerPoint</Application>
  <PresentationFormat>Affichage à l'écran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Capitaux</vt:lpstr>
      <vt:lpstr>Exprimer une obligation  Proposer une sortie</vt:lpstr>
      <vt:lpstr>  Exprimer une obligation / Express an obligation</vt:lpstr>
      <vt:lpstr>              Proposer une sortie / Propose to go  out </vt:lpstr>
      <vt:lpstr>Accepter ou refuser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Exprimer une obligation  Proposer une sortie</dc:title>
  <dc:creator>Savioz Olga</dc:creator>
  <cp:lastModifiedBy>Savioz Olga</cp:lastModifiedBy>
  <cp:revision>35</cp:revision>
  <dcterms:created xsi:type="dcterms:W3CDTF">2014-10-11T20:23:52Z</dcterms:created>
  <dcterms:modified xsi:type="dcterms:W3CDTF">2014-10-13T19:39:23Z</dcterms:modified>
</cp:coreProperties>
</file>