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7"/>
  </p:notesMasterIdLst>
  <p:sldIdLst>
    <p:sldId id="288" r:id="rId2"/>
    <p:sldId id="279" r:id="rId3"/>
    <p:sldId id="256" r:id="rId4"/>
    <p:sldId id="295" r:id="rId5"/>
    <p:sldId id="257" r:id="rId6"/>
    <p:sldId id="296" r:id="rId7"/>
    <p:sldId id="258" r:id="rId8"/>
    <p:sldId id="261" r:id="rId9"/>
    <p:sldId id="280" r:id="rId10"/>
    <p:sldId id="275" r:id="rId11"/>
    <p:sldId id="263" r:id="rId12"/>
    <p:sldId id="265" r:id="rId13"/>
    <p:sldId id="276" r:id="rId14"/>
    <p:sldId id="264" r:id="rId15"/>
    <p:sldId id="289" r:id="rId16"/>
    <p:sldId id="291" r:id="rId17"/>
    <p:sldId id="290" r:id="rId18"/>
    <p:sldId id="292" r:id="rId19"/>
    <p:sldId id="277" r:id="rId20"/>
    <p:sldId id="278" r:id="rId21"/>
    <p:sldId id="281" r:id="rId22"/>
    <p:sldId id="294" r:id="rId23"/>
    <p:sldId id="282" r:id="rId24"/>
    <p:sldId id="266" r:id="rId25"/>
    <p:sldId id="283" r:id="rId26"/>
    <p:sldId id="285" r:id="rId27"/>
    <p:sldId id="284" r:id="rId28"/>
    <p:sldId id="268" r:id="rId29"/>
    <p:sldId id="267" r:id="rId30"/>
    <p:sldId id="273" r:id="rId31"/>
    <p:sldId id="272" r:id="rId32"/>
    <p:sldId id="271" r:id="rId33"/>
    <p:sldId id="286" r:id="rId34"/>
    <p:sldId id="287" r:id="rId35"/>
    <p:sldId id="293" r:id="rId36"/>
  </p:sldIdLst>
  <p:sldSz cx="9144000" cy="6858000" type="screen4x3"/>
  <p:notesSz cx="6858000" cy="9144000"/>
  <p:defaultTextStyle>
    <a:defPPr>
      <a:defRPr lang="fr-FR"/>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82" autoAdjust="0"/>
    <p:restoredTop sz="90929"/>
  </p:normalViewPr>
  <p:slideViewPr>
    <p:cSldViewPr>
      <p:cViewPr varScale="1">
        <p:scale>
          <a:sx n="62" d="100"/>
          <a:sy n="62" d="100"/>
        </p:scale>
        <p:origin x="-137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794B3A-F0C2-4D11-AD74-36A10469F7E4}" type="datetimeFigureOut">
              <a:rPr lang="fr-FR" smtClean="0"/>
              <a:pPr/>
              <a:t>08/11/2016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BFB7C6-AF96-45A9-A24B-3AAAC3A15ED5}"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082" name="Group 10"/>
          <p:cNvGrpSpPr>
            <a:grpSpLocks/>
          </p:cNvGrpSpPr>
          <p:nvPr/>
        </p:nvGrpSpPr>
        <p:grpSpPr bwMode="auto">
          <a:xfrm>
            <a:off x="-1035050" y="1552575"/>
            <a:ext cx="10179050" cy="5305425"/>
            <a:chOff x="-652" y="978"/>
            <a:chExt cx="6412" cy="3342"/>
          </a:xfrm>
        </p:grpSpPr>
        <p:sp>
          <p:nvSpPr>
            <p:cNvPr id="3075"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endParaRPr lang="fr-FR">
                <a:solidFill>
                  <a:srgbClr val="FFFFFF"/>
                </a:solidFill>
              </a:endParaRPr>
            </a:p>
          </p:txBody>
        </p:sp>
        <p:sp>
          <p:nvSpPr>
            <p:cNvPr id="3076" name="Arc 4"/>
            <p:cNvSpPr>
              <a:spLocks/>
            </p:cNvSpPr>
            <p:nvPr/>
          </p:nvSpPr>
          <p:spPr bwMode="auto">
            <a:xfrm>
              <a:off x="-652" y="978"/>
              <a:ext cx="4237" cy="3342"/>
            </a:xfrm>
            <a:custGeom>
              <a:avLst/>
              <a:gdLst>
                <a:gd name="G0" fmla="+- 0 0 0"/>
                <a:gd name="G1" fmla="+- 21231 0 0"/>
                <a:gd name="G2" fmla="+- 21600 0 0"/>
                <a:gd name="T0" fmla="*/ 3977 w 21600"/>
                <a:gd name="T1" fmla="*/ 0 h 21231"/>
                <a:gd name="T2" fmla="*/ 21600 w 21600"/>
                <a:gd name="T3" fmla="*/ 21231 h 21231"/>
                <a:gd name="T4" fmla="*/ 0 w 21600"/>
                <a:gd name="T5" fmla="*/ 21231 h 21231"/>
              </a:gdLst>
              <a:ahLst/>
              <a:cxnLst>
                <a:cxn ang="0">
                  <a:pos x="T0" y="T1"/>
                </a:cxn>
                <a:cxn ang="0">
                  <a:pos x="T2" y="T3"/>
                </a:cxn>
                <a:cxn ang="0">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close/>
                </a:path>
              </a:pathLst>
            </a:custGeom>
            <a:noFill/>
            <a:ln w="12700" cap="rnd">
              <a:solidFill>
                <a:schemeClr val="accent2"/>
              </a:solidFill>
              <a:round/>
              <a:headEnd type="none" w="sm" len="sm"/>
              <a:tailEnd type="none" w="sm" len="sm"/>
            </a:ln>
            <a:effectLst/>
          </p:spPr>
          <p:txBody>
            <a:bodyPr wrap="none" anchor="ctr"/>
            <a:lstStyle/>
            <a:p>
              <a:endParaRPr lang="fr-FR">
                <a:solidFill>
                  <a:srgbClr val="FFFFFF"/>
                </a:solidFill>
              </a:endParaRPr>
            </a:p>
          </p:txBody>
        </p:sp>
      </p:grpSp>
      <p:sp>
        <p:nvSpPr>
          <p:cNvPr id="3077" name="Rectangle 5"/>
          <p:cNvSpPr>
            <a:spLocks noGrp="1" noChangeArrowheads="1"/>
          </p:cNvSpPr>
          <p:nvPr>
            <p:ph type="ctrTitle" sz="quarter"/>
          </p:nvPr>
        </p:nvSpPr>
        <p:spPr>
          <a:xfrm>
            <a:off x="1293813" y="762000"/>
            <a:ext cx="7772400" cy="1143000"/>
          </a:xfrm>
        </p:spPr>
        <p:txBody>
          <a:bodyPr anchor="b"/>
          <a:lstStyle>
            <a:lvl1pPr>
              <a:defRPr/>
            </a:lvl1pPr>
          </a:lstStyle>
          <a:p>
            <a:r>
              <a:rPr lang="fr-FR"/>
              <a:t>Cliquez pour modifier le style du titre du masque</a:t>
            </a:r>
          </a:p>
        </p:txBody>
      </p:sp>
      <p:sp>
        <p:nvSpPr>
          <p:cNvPr id="3078"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itchFamily="2" charset="2"/>
              <a:buNone/>
              <a:defRPr/>
            </a:lvl1pPr>
          </a:lstStyle>
          <a:p>
            <a:r>
              <a:rPr lang="fr-FR"/>
              <a:t>Cliquez pour modifier le style des sous-titres du masque</a:t>
            </a:r>
          </a:p>
        </p:txBody>
      </p:sp>
      <p:sp>
        <p:nvSpPr>
          <p:cNvPr id="3079" name="Rectangle 7"/>
          <p:cNvSpPr>
            <a:spLocks noGrp="1" noChangeArrowheads="1"/>
          </p:cNvSpPr>
          <p:nvPr>
            <p:ph type="dt" sz="quarter" idx="2"/>
          </p:nvPr>
        </p:nvSpPr>
        <p:spPr/>
        <p:txBody>
          <a:bodyPr/>
          <a:lstStyle>
            <a:lvl1pPr>
              <a:defRPr/>
            </a:lvl1pPr>
          </a:lstStyle>
          <a:p>
            <a:endParaRPr lang="fr-FR">
              <a:solidFill>
                <a:srgbClr val="FFFFFF"/>
              </a:solidFill>
            </a:endParaRPr>
          </a:p>
        </p:txBody>
      </p:sp>
      <p:sp>
        <p:nvSpPr>
          <p:cNvPr id="3080" name="Rectangle 8"/>
          <p:cNvSpPr>
            <a:spLocks noGrp="1" noChangeArrowheads="1"/>
          </p:cNvSpPr>
          <p:nvPr>
            <p:ph type="ftr" sz="quarter" idx="3"/>
          </p:nvPr>
        </p:nvSpPr>
        <p:spPr/>
        <p:txBody>
          <a:bodyPr/>
          <a:lstStyle>
            <a:lvl1pPr>
              <a:defRPr/>
            </a:lvl1pPr>
          </a:lstStyle>
          <a:p>
            <a:r>
              <a:rPr lang="fr-FR" smtClean="0">
                <a:solidFill>
                  <a:srgbClr val="FFFFFF"/>
                </a:solidFill>
              </a:rPr>
              <a:t>ECTI  VENDEE 2016 - Partie 2</a:t>
            </a:r>
            <a:endParaRPr lang="fr-FR" dirty="0">
              <a:solidFill>
                <a:srgbClr val="FFFFFF"/>
              </a:solidFill>
            </a:endParaRPr>
          </a:p>
        </p:txBody>
      </p:sp>
      <p:sp>
        <p:nvSpPr>
          <p:cNvPr id="3081" name="Rectangle 9"/>
          <p:cNvSpPr>
            <a:spLocks noGrp="1" noChangeArrowheads="1"/>
          </p:cNvSpPr>
          <p:nvPr>
            <p:ph type="sldNum" sz="quarter" idx="4"/>
          </p:nvPr>
        </p:nvSpPr>
        <p:spPr/>
        <p:txBody>
          <a:bodyPr/>
          <a:lstStyle>
            <a:lvl1pPr>
              <a:defRPr/>
            </a:lvl1pPr>
          </a:lstStyle>
          <a:p>
            <a:fld id="{6E1E9F30-119E-49AE-98B6-19EB0B9F678F}" type="slidenum">
              <a:rPr lang="fr-FR" smtClean="0">
                <a:solidFill>
                  <a:srgbClr val="FFFFFF"/>
                </a:solidFill>
              </a:rPr>
              <a:pPr/>
              <a:t>‹N°›</a:t>
            </a:fld>
            <a:endParaRPr lang="fr-FR" dirty="0">
              <a:solidFill>
                <a:srgbClr val="FFFFFF"/>
              </a:solidFill>
            </a:endParaRPr>
          </a:p>
        </p:txBody>
      </p:sp>
    </p:spTree>
    <p:extLst>
      <p:ext uri="{BB962C8B-B14F-4D97-AF65-F5344CB8AC3E}">
        <p14:creationId xmlns:p14="http://schemas.microsoft.com/office/powerpoint/2010/main" xmlns="" val="3567236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solidFill>
                <a:srgbClr val="FFFFFF"/>
              </a:solidFill>
            </a:endParaRPr>
          </a:p>
        </p:txBody>
      </p:sp>
      <p:sp>
        <p:nvSpPr>
          <p:cNvPr id="5" name="Espace réservé du pied de page 4"/>
          <p:cNvSpPr>
            <a:spLocks noGrp="1"/>
          </p:cNvSpPr>
          <p:nvPr>
            <p:ph type="ftr" sz="quarter" idx="11"/>
          </p:nvPr>
        </p:nvSpPr>
        <p:spPr/>
        <p:txBody>
          <a:bodyPr/>
          <a:lstStyle>
            <a:lvl1pPr>
              <a:defRPr/>
            </a:lvl1pPr>
          </a:lstStyle>
          <a:p>
            <a:r>
              <a:rPr lang="fr-FR" smtClean="0">
                <a:solidFill>
                  <a:srgbClr val="FFFFFF"/>
                </a:solidFill>
              </a:rPr>
              <a:t>ECTI  VENDEE 2016 - Partie 2</a:t>
            </a:r>
            <a:endParaRPr lang="fr-FR">
              <a:solidFill>
                <a:srgbClr val="FFFFFF"/>
              </a:solidFill>
            </a:endParaRPr>
          </a:p>
        </p:txBody>
      </p:sp>
      <p:sp>
        <p:nvSpPr>
          <p:cNvPr id="6" name="Espace réservé du numéro de diapositive 5"/>
          <p:cNvSpPr>
            <a:spLocks noGrp="1"/>
          </p:cNvSpPr>
          <p:nvPr>
            <p:ph type="sldNum" sz="quarter" idx="12"/>
          </p:nvPr>
        </p:nvSpPr>
        <p:spPr/>
        <p:txBody>
          <a:bodyPr/>
          <a:lstStyle>
            <a:lvl1pPr>
              <a:defRPr/>
            </a:lvl1pPr>
          </a:lstStyle>
          <a:p>
            <a:fld id="{0AD69D52-0136-4D76-ABC1-FFD691C0B9B9}" type="slidenum">
              <a:rPr lang="fr-FR">
                <a:solidFill>
                  <a:srgbClr val="FFFFFF"/>
                </a:solidFill>
              </a:rPr>
              <a:pPr/>
              <a:t>‹N°›</a:t>
            </a:fld>
            <a:endParaRPr lang="fr-FR">
              <a:solidFill>
                <a:srgbClr val="FFFFFF"/>
              </a:solidFill>
            </a:endParaRPr>
          </a:p>
        </p:txBody>
      </p:sp>
    </p:spTree>
    <p:extLst>
      <p:ext uri="{BB962C8B-B14F-4D97-AF65-F5344CB8AC3E}">
        <p14:creationId xmlns:p14="http://schemas.microsoft.com/office/powerpoint/2010/main" xmlns="" val="1639827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15100" y="609600"/>
            <a:ext cx="1943100" cy="5486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685800" y="609600"/>
            <a:ext cx="56769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solidFill>
                <a:srgbClr val="FFFFFF"/>
              </a:solidFill>
            </a:endParaRPr>
          </a:p>
        </p:txBody>
      </p:sp>
      <p:sp>
        <p:nvSpPr>
          <p:cNvPr id="5" name="Espace réservé du pied de page 4"/>
          <p:cNvSpPr>
            <a:spLocks noGrp="1"/>
          </p:cNvSpPr>
          <p:nvPr>
            <p:ph type="ftr" sz="quarter" idx="11"/>
          </p:nvPr>
        </p:nvSpPr>
        <p:spPr/>
        <p:txBody>
          <a:bodyPr/>
          <a:lstStyle>
            <a:lvl1pPr>
              <a:defRPr/>
            </a:lvl1pPr>
          </a:lstStyle>
          <a:p>
            <a:r>
              <a:rPr lang="fr-FR" smtClean="0">
                <a:solidFill>
                  <a:srgbClr val="FFFFFF"/>
                </a:solidFill>
              </a:rPr>
              <a:t>ECTI  VENDEE 2016 - Partie 2</a:t>
            </a:r>
            <a:endParaRPr lang="fr-FR">
              <a:solidFill>
                <a:srgbClr val="FFFFFF"/>
              </a:solidFill>
            </a:endParaRPr>
          </a:p>
        </p:txBody>
      </p:sp>
      <p:sp>
        <p:nvSpPr>
          <p:cNvPr id="6" name="Espace réservé du numéro de diapositive 5"/>
          <p:cNvSpPr>
            <a:spLocks noGrp="1"/>
          </p:cNvSpPr>
          <p:nvPr>
            <p:ph type="sldNum" sz="quarter" idx="12"/>
          </p:nvPr>
        </p:nvSpPr>
        <p:spPr/>
        <p:txBody>
          <a:bodyPr/>
          <a:lstStyle>
            <a:lvl1pPr>
              <a:defRPr/>
            </a:lvl1pPr>
          </a:lstStyle>
          <a:p>
            <a:fld id="{565B6655-15A2-4014-8E6D-D0A586D4772C}" type="slidenum">
              <a:rPr lang="fr-FR">
                <a:solidFill>
                  <a:srgbClr val="FFFFFF"/>
                </a:solidFill>
              </a:rPr>
              <a:pPr/>
              <a:t>‹N°›</a:t>
            </a:fld>
            <a:endParaRPr lang="fr-FR">
              <a:solidFill>
                <a:srgbClr val="FFFFFF"/>
              </a:solidFill>
            </a:endParaRPr>
          </a:p>
        </p:txBody>
      </p:sp>
    </p:spTree>
    <p:extLst>
      <p:ext uri="{BB962C8B-B14F-4D97-AF65-F5344CB8AC3E}">
        <p14:creationId xmlns:p14="http://schemas.microsoft.com/office/powerpoint/2010/main" xmlns="" val="899715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10"/>
          </p:nvPr>
        </p:nvSpPr>
        <p:spPr/>
        <p:txBody>
          <a:bodyPr/>
          <a:lstStyle>
            <a:lvl1pPr>
              <a:defRPr/>
            </a:lvl1pPr>
          </a:lstStyle>
          <a:p>
            <a:endParaRPr lang="fr-FR">
              <a:solidFill>
                <a:srgbClr val="FFFFFF"/>
              </a:solidFill>
            </a:endParaRPr>
          </a:p>
        </p:txBody>
      </p:sp>
      <p:sp>
        <p:nvSpPr>
          <p:cNvPr id="5" name="Espace réservé du pied de page 4"/>
          <p:cNvSpPr>
            <a:spLocks noGrp="1"/>
          </p:cNvSpPr>
          <p:nvPr>
            <p:ph type="ftr" sz="quarter" idx="11"/>
          </p:nvPr>
        </p:nvSpPr>
        <p:spPr/>
        <p:txBody>
          <a:bodyPr/>
          <a:lstStyle>
            <a:lvl1pPr>
              <a:defRPr/>
            </a:lvl1pPr>
          </a:lstStyle>
          <a:p>
            <a:r>
              <a:rPr lang="fr-FR" smtClean="0">
                <a:solidFill>
                  <a:srgbClr val="FFFFFF"/>
                </a:solidFill>
              </a:rPr>
              <a:t>ECTI  VENDEE 2016 - Partie 2</a:t>
            </a:r>
            <a:endParaRPr lang="fr-FR">
              <a:solidFill>
                <a:srgbClr val="FFFFFF"/>
              </a:solidFill>
            </a:endParaRPr>
          </a:p>
        </p:txBody>
      </p:sp>
      <p:sp>
        <p:nvSpPr>
          <p:cNvPr id="6" name="Espace réservé du numéro de diapositive 5"/>
          <p:cNvSpPr>
            <a:spLocks noGrp="1"/>
          </p:cNvSpPr>
          <p:nvPr>
            <p:ph type="sldNum" sz="quarter" idx="12"/>
          </p:nvPr>
        </p:nvSpPr>
        <p:spPr/>
        <p:txBody>
          <a:bodyPr/>
          <a:lstStyle>
            <a:lvl1pPr>
              <a:defRPr/>
            </a:lvl1pPr>
          </a:lstStyle>
          <a:p>
            <a:fld id="{6286EF1A-7C35-4A65-BA0C-4F66C59F224F}" type="slidenum">
              <a:rPr lang="fr-FR" smtClean="0">
                <a:solidFill>
                  <a:srgbClr val="FFFFFF"/>
                </a:solidFill>
              </a:rPr>
              <a:pPr/>
              <a:t>‹N°›</a:t>
            </a:fld>
            <a:endParaRPr lang="fr-FR" dirty="0">
              <a:solidFill>
                <a:srgbClr val="FFFFFF"/>
              </a:solidFill>
            </a:endParaRPr>
          </a:p>
        </p:txBody>
      </p:sp>
    </p:spTree>
    <p:extLst>
      <p:ext uri="{BB962C8B-B14F-4D97-AF65-F5344CB8AC3E}">
        <p14:creationId xmlns:p14="http://schemas.microsoft.com/office/powerpoint/2010/main" xmlns="" val="1327657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solidFill>
                <a:srgbClr val="FFFFFF"/>
              </a:solidFill>
            </a:endParaRPr>
          </a:p>
        </p:txBody>
      </p:sp>
      <p:sp>
        <p:nvSpPr>
          <p:cNvPr id="5" name="Espace réservé du pied de page 4"/>
          <p:cNvSpPr>
            <a:spLocks noGrp="1"/>
          </p:cNvSpPr>
          <p:nvPr>
            <p:ph type="ftr" sz="quarter" idx="11"/>
          </p:nvPr>
        </p:nvSpPr>
        <p:spPr/>
        <p:txBody>
          <a:bodyPr/>
          <a:lstStyle>
            <a:lvl1pPr>
              <a:defRPr/>
            </a:lvl1pPr>
          </a:lstStyle>
          <a:p>
            <a:r>
              <a:rPr lang="fr-FR" smtClean="0">
                <a:solidFill>
                  <a:srgbClr val="FFFFFF"/>
                </a:solidFill>
              </a:rPr>
              <a:t>ECTI  VENDEE 2016 - Partie 2</a:t>
            </a:r>
            <a:endParaRPr lang="fr-FR" dirty="0">
              <a:solidFill>
                <a:srgbClr val="FFFFFF"/>
              </a:solidFill>
            </a:endParaRPr>
          </a:p>
        </p:txBody>
      </p:sp>
      <p:sp>
        <p:nvSpPr>
          <p:cNvPr id="6" name="Espace réservé du numéro de diapositive 5"/>
          <p:cNvSpPr>
            <a:spLocks noGrp="1"/>
          </p:cNvSpPr>
          <p:nvPr>
            <p:ph type="sldNum" sz="quarter" idx="12"/>
          </p:nvPr>
        </p:nvSpPr>
        <p:spPr/>
        <p:txBody>
          <a:bodyPr/>
          <a:lstStyle>
            <a:lvl1pPr>
              <a:defRPr/>
            </a:lvl1pPr>
          </a:lstStyle>
          <a:p>
            <a:fld id="{7E9DC504-DD5D-4D83-939B-20B9DEA8EDC2}" type="slidenum">
              <a:rPr lang="fr-FR">
                <a:solidFill>
                  <a:srgbClr val="FFFFFF"/>
                </a:solidFill>
              </a:rPr>
              <a:pPr/>
              <a:t>‹N°›</a:t>
            </a:fld>
            <a:endParaRPr lang="fr-FR">
              <a:solidFill>
                <a:srgbClr val="FFFFFF"/>
              </a:solidFill>
            </a:endParaRPr>
          </a:p>
        </p:txBody>
      </p:sp>
    </p:spTree>
    <p:extLst>
      <p:ext uri="{BB962C8B-B14F-4D97-AF65-F5344CB8AC3E}">
        <p14:creationId xmlns:p14="http://schemas.microsoft.com/office/powerpoint/2010/main" xmlns="" val="3209427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solidFill>
                <a:srgbClr val="FFFFFF"/>
              </a:solidFill>
            </a:endParaRPr>
          </a:p>
        </p:txBody>
      </p:sp>
      <p:sp>
        <p:nvSpPr>
          <p:cNvPr id="6" name="Espace réservé du pied de page 5"/>
          <p:cNvSpPr>
            <a:spLocks noGrp="1"/>
          </p:cNvSpPr>
          <p:nvPr>
            <p:ph type="ftr" sz="quarter" idx="11"/>
          </p:nvPr>
        </p:nvSpPr>
        <p:spPr/>
        <p:txBody>
          <a:bodyPr/>
          <a:lstStyle>
            <a:lvl1pPr>
              <a:defRPr/>
            </a:lvl1pPr>
          </a:lstStyle>
          <a:p>
            <a:r>
              <a:rPr lang="fr-FR" smtClean="0">
                <a:solidFill>
                  <a:srgbClr val="FFFFFF"/>
                </a:solidFill>
              </a:rPr>
              <a:t>ECTI  VENDEE 2016 - Partie 2</a:t>
            </a:r>
            <a:endParaRPr lang="fr-FR">
              <a:solidFill>
                <a:srgbClr val="FFFFFF"/>
              </a:solidFill>
            </a:endParaRPr>
          </a:p>
        </p:txBody>
      </p:sp>
      <p:sp>
        <p:nvSpPr>
          <p:cNvPr id="7" name="Espace réservé du numéro de diapositive 6"/>
          <p:cNvSpPr>
            <a:spLocks noGrp="1"/>
          </p:cNvSpPr>
          <p:nvPr>
            <p:ph type="sldNum" sz="quarter" idx="12"/>
          </p:nvPr>
        </p:nvSpPr>
        <p:spPr/>
        <p:txBody>
          <a:bodyPr/>
          <a:lstStyle>
            <a:lvl1pPr>
              <a:defRPr/>
            </a:lvl1pPr>
          </a:lstStyle>
          <a:p>
            <a:fld id="{15BC08F5-9E97-4C94-9E5E-274A9B733F46}" type="slidenum">
              <a:rPr lang="fr-FR">
                <a:solidFill>
                  <a:srgbClr val="FFFFFF"/>
                </a:solidFill>
              </a:rPr>
              <a:pPr/>
              <a:t>‹N°›</a:t>
            </a:fld>
            <a:endParaRPr lang="fr-FR">
              <a:solidFill>
                <a:srgbClr val="FFFFFF"/>
              </a:solidFill>
            </a:endParaRPr>
          </a:p>
        </p:txBody>
      </p:sp>
    </p:spTree>
    <p:extLst>
      <p:ext uri="{BB962C8B-B14F-4D97-AF65-F5344CB8AC3E}">
        <p14:creationId xmlns:p14="http://schemas.microsoft.com/office/powerpoint/2010/main" xmlns="" val="2711313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solidFill>
                <a:srgbClr val="FFFFFF"/>
              </a:solidFill>
            </a:endParaRPr>
          </a:p>
        </p:txBody>
      </p:sp>
      <p:sp>
        <p:nvSpPr>
          <p:cNvPr id="8" name="Espace réservé du pied de page 7"/>
          <p:cNvSpPr>
            <a:spLocks noGrp="1"/>
          </p:cNvSpPr>
          <p:nvPr>
            <p:ph type="ftr" sz="quarter" idx="11"/>
          </p:nvPr>
        </p:nvSpPr>
        <p:spPr/>
        <p:txBody>
          <a:bodyPr/>
          <a:lstStyle>
            <a:lvl1pPr>
              <a:defRPr/>
            </a:lvl1pPr>
          </a:lstStyle>
          <a:p>
            <a:r>
              <a:rPr lang="fr-FR" smtClean="0">
                <a:solidFill>
                  <a:srgbClr val="FFFFFF"/>
                </a:solidFill>
              </a:rPr>
              <a:t>ECTI  VENDEE 2016 - Partie 2</a:t>
            </a:r>
            <a:endParaRPr lang="fr-FR">
              <a:solidFill>
                <a:srgbClr val="FFFFFF"/>
              </a:solidFill>
            </a:endParaRPr>
          </a:p>
        </p:txBody>
      </p:sp>
      <p:sp>
        <p:nvSpPr>
          <p:cNvPr id="9" name="Espace réservé du numéro de diapositive 8"/>
          <p:cNvSpPr>
            <a:spLocks noGrp="1"/>
          </p:cNvSpPr>
          <p:nvPr>
            <p:ph type="sldNum" sz="quarter" idx="12"/>
          </p:nvPr>
        </p:nvSpPr>
        <p:spPr/>
        <p:txBody>
          <a:bodyPr/>
          <a:lstStyle>
            <a:lvl1pPr>
              <a:defRPr/>
            </a:lvl1pPr>
          </a:lstStyle>
          <a:p>
            <a:fld id="{1849AE11-AD6A-4878-87FF-F1E29B871E28}" type="slidenum">
              <a:rPr lang="fr-FR">
                <a:solidFill>
                  <a:srgbClr val="FFFFFF"/>
                </a:solidFill>
              </a:rPr>
              <a:pPr/>
              <a:t>‹N°›</a:t>
            </a:fld>
            <a:endParaRPr lang="fr-FR">
              <a:solidFill>
                <a:srgbClr val="FFFFFF"/>
              </a:solidFill>
            </a:endParaRPr>
          </a:p>
        </p:txBody>
      </p:sp>
    </p:spTree>
    <p:extLst>
      <p:ext uri="{BB962C8B-B14F-4D97-AF65-F5344CB8AC3E}">
        <p14:creationId xmlns:p14="http://schemas.microsoft.com/office/powerpoint/2010/main" xmlns="" val="3836094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solidFill>
                <a:srgbClr val="FFFFFF"/>
              </a:solidFill>
            </a:endParaRPr>
          </a:p>
        </p:txBody>
      </p:sp>
      <p:sp>
        <p:nvSpPr>
          <p:cNvPr id="4" name="Espace réservé du pied de page 3"/>
          <p:cNvSpPr>
            <a:spLocks noGrp="1"/>
          </p:cNvSpPr>
          <p:nvPr>
            <p:ph type="ftr" sz="quarter" idx="11"/>
          </p:nvPr>
        </p:nvSpPr>
        <p:spPr/>
        <p:txBody>
          <a:bodyPr/>
          <a:lstStyle>
            <a:lvl1pPr>
              <a:defRPr/>
            </a:lvl1pPr>
          </a:lstStyle>
          <a:p>
            <a:r>
              <a:rPr lang="fr-FR" smtClean="0">
                <a:solidFill>
                  <a:srgbClr val="FFFFFF"/>
                </a:solidFill>
              </a:rPr>
              <a:t>ECTI  VENDEE 2016 - Partie 2</a:t>
            </a:r>
            <a:endParaRPr lang="fr-FR">
              <a:solidFill>
                <a:srgbClr val="FFFFFF"/>
              </a:solidFill>
            </a:endParaRPr>
          </a:p>
        </p:txBody>
      </p:sp>
      <p:sp>
        <p:nvSpPr>
          <p:cNvPr id="5" name="Espace réservé du numéro de diapositive 4"/>
          <p:cNvSpPr>
            <a:spLocks noGrp="1"/>
          </p:cNvSpPr>
          <p:nvPr>
            <p:ph type="sldNum" sz="quarter" idx="12"/>
          </p:nvPr>
        </p:nvSpPr>
        <p:spPr/>
        <p:txBody>
          <a:bodyPr/>
          <a:lstStyle>
            <a:lvl1pPr>
              <a:defRPr/>
            </a:lvl1pPr>
          </a:lstStyle>
          <a:p>
            <a:fld id="{825B4CC2-9D86-463E-BFC7-EA7B2F574D06}" type="slidenum">
              <a:rPr lang="fr-FR" smtClean="0">
                <a:solidFill>
                  <a:srgbClr val="FFFFFF"/>
                </a:solidFill>
              </a:rPr>
              <a:pPr/>
              <a:t>‹N°›</a:t>
            </a:fld>
            <a:endParaRPr lang="fr-FR" dirty="0">
              <a:solidFill>
                <a:srgbClr val="FFFFFF"/>
              </a:solidFill>
            </a:endParaRPr>
          </a:p>
        </p:txBody>
      </p:sp>
    </p:spTree>
    <p:extLst>
      <p:ext uri="{BB962C8B-B14F-4D97-AF65-F5344CB8AC3E}">
        <p14:creationId xmlns:p14="http://schemas.microsoft.com/office/powerpoint/2010/main" xmlns="" val="271106794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solidFill>
                <a:srgbClr val="FFFFFF"/>
              </a:solidFill>
            </a:endParaRPr>
          </a:p>
        </p:txBody>
      </p:sp>
      <p:sp>
        <p:nvSpPr>
          <p:cNvPr id="3" name="Espace réservé du pied de page 2"/>
          <p:cNvSpPr>
            <a:spLocks noGrp="1"/>
          </p:cNvSpPr>
          <p:nvPr>
            <p:ph type="ftr" sz="quarter" idx="11"/>
          </p:nvPr>
        </p:nvSpPr>
        <p:spPr/>
        <p:txBody>
          <a:bodyPr/>
          <a:lstStyle>
            <a:lvl1pPr>
              <a:defRPr/>
            </a:lvl1pPr>
          </a:lstStyle>
          <a:p>
            <a:r>
              <a:rPr lang="fr-FR" smtClean="0">
                <a:solidFill>
                  <a:srgbClr val="FFFFFF"/>
                </a:solidFill>
              </a:rPr>
              <a:t>ECTI  VENDEE 2016 - Partie 2</a:t>
            </a:r>
            <a:endParaRPr lang="fr-FR">
              <a:solidFill>
                <a:srgbClr val="FFFFFF"/>
              </a:solidFill>
            </a:endParaRPr>
          </a:p>
        </p:txBody>
      </p:sp>
      <p:sp>
        <p:nvSpPr>
          <p:cNvPr id="4" name="Espace réservé du numéro de diapositive 3"/>
          <p:cNvSpPr>
            <a:spLocks noGrp="1"/>
          </p:cNvSpPr>
          <p:nvPr>
            <p:ph type="sldNum" sz="quarter" idx="12"/>
          </p:nvPr>
        </p:nvSpPr>
        <p:spPr/>
        <p:txBody>
          <a:bodyPr/>
          <a:lstStyle>
            <a:lvl1pPr>
              <a:defRPr/>
            </a:lvl1pPr>
          </a:lstStyle>
          <a:p>
            <a:fld id="{C68D0C78-E2E8-49A5-AD2E-415F0CCFE062}" type="slidenum">
              <a:rPr lang="fr-FR">
                <a:solidFill>
                  <a:srgbClr val="FFFFFF"/>
                </a:solidFill>
              </a:rPr>
              <a:pPr/>
              <a:t>‹N°›</a:t>
            </a:fld>
            <a:endParaRPr lang="fr-FR">
              <a:solidFill>
                <a:srgbClr val="FFFFFF"/>
              </a:solidFill>
            </a:endParaRPr>
          </a:p>
        </p:txBody>
      </p:sp>
    </p:spTree>
    <p:extLst>
      <p:ext uri="{BB962C8B-B14F-4D97-AF65-F5344CB8AC3E}">
        <p14:creationId xmlns:p14="http://schemas.microsoft.com/office/powerpoint/2010/main" xmlns="" val="2937228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solidFill>
                <a:srgbClr val="FFFFFF"/>
              </a:solidFill>
            </a:endParaRPr>
          </a:p>
        </p:txBody>
      </p:sp>
      <p:sp>
        <p:nvSpPr>
          <p:cNvPr id="6" name="Espace réservé du pied de page 5"/>
          <p:cNvSpPr>
            <a:spLocks noGrp="1"/>
          </p:cNvSpPr>
          <p:nvPr>
            <p:ph type="ftr" sz="quarter" idx="11"/>
          </p:nvPr>
        </p:nvSpPr>
        <p:spPr/>
        <p:txBody>
          <a:bodyPr/>
          <a:lstStyle>
            <a:lvl1pPr>
              <a:defRPr/>
            </a:lvl1pPr>
          </a:lstStyle>
          <a:p>
            <a:r>
              <a:rPr lang="fr-FR" smtClean="0">
                <a:solidFill>
                  <a:srgbClr val="FFFFFF"/>
                </a:solidFill>
              </a:rPr>
              <a:t>ECTI  VENDEE 2016 - Partie 2</a:t>
            </a:r>
            <a:endParaRPr lang="fr-FR">
              <a:solidFill>
                <a:srgbClr val="FFFFFF"/>
              </a:solidFill>
            </a:endParaRPr>
          </a:p>
        </p:txBody>
      </p:sp>
      <p:sp>
        <p:nvSpPr>
          <p:cNvPr id="7" name="Espace réservé du numéro de diapositive 6"/>
          <p:cNvSpPr>
            <a:spLocks noGrp="1"/>
          </p:cNvSpPr>
          <p:nvPr>
            <p:ph type="sldNum" sz="quarter" idx="12"/>
          </p:nvPr>
        </p:nvSpPr>
        <p:spPr/>
        <p:txBody>
          <a:bodyPr/>
          <a:lstStyle>
            <a:lvl1pPr>
              <a:defRPr/>
            </a:lvl1pPr>
          </a:lstStyle>
          <a:p>
            <a:fld id="{52A85D17-AFD2-429D-B5CA-0647AF632425}" type="slidenum">
              <a:rPr lang="fr-FR">
                <a:solidFill>
                  <a:srgbClr val="FFFFFF"/>
                </a:solidFill>
              </a:rPr>
              <a:pPr/>
              <a:t>‹N°›</a:t>
            </a:fld>
            <a:endParaRPr lang="fr-FR">
              <a:solidFill>
                <a:srgbClr val="FFFFFF"/>
              </a:solidFill>
            </a:endParaRPr>
          </a:p>
        </p:txBody>
      </p:sp>
    </p:spTree>
    <p:extLst>
      <p:ext uri="{BB962C8B-B14F-4D97-AF65-F5344CB8AC3E}">
        <p14:creationId xmlns:p14="http://schemas.microsoft.com/office/powerpoint/2010/main" xmlns="" val="4143529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solidFill>
                <a:srgbClr val="FFFFFF"/>
              </a:solidFill>
            </a:endParaRPr>
          </a:p>
        </p:txBody>
      </p:sp>
      <p:sp>
        <p:nvSpPr>
          <p:cNvPr id="6" name="Espace réservé du pied de page 5"/>
          <p:cNvSpPr>
            <a:spLocks noGrp="1"/>
          </p:cNvSpPr>
          <p:nvPr>
            <p:ph type="ftr" sz="quarter" idx="11"/>
          </p:nvPr>
        </p:nvSpPr>
        <p:spPr/>
        <p:txBody>
          <a:bodyPr/>
          <a:lstStyle>
            <a:lvl1pPr>
              <a:defRPr/>
            </a:lvl1pPr>
          </a:lstStyle>
          <a:p>
            <a:r>
              <a:rPr lang="fr-FR" smtClean="0">
                <a:solidFill>
                  <a:srgbClr val="FFFFFF"/>
                </a:solidFill>
              </a:rPr>
              <a:t>ECTI  VENDEE 2016 - Partie 2</a:t>
            </a:r>
            <a:endParaRPr lang="fr-FR">
              <a:solidFill>
                <a:srgbClr val="FFFFFF"/>
              </a:solidFill>
            </a:endParaRPr>
          </a:p>
        </p:txBody>
      </p:sp>
      <p:sp>
        <p:nvSpPr>
          <p:cNvPr id="7" name="Espace réservé du numéro de diapositive 6"/>
          <p:cNvSpPr>
            <a:spLocks noGrp="1"/>
          </p:cNvSpPr>
          <p:nvPr>
            <p:ph type="sldNum" sz="quarter" idx="12"/>
          </p:nvPr>
        </p:nvSpPr>
        <p:spPr/>
        <p:txBody>
          <a:bodyPr/>
          <a:lstStyle>
            <a:lvl1pPr>
              <a:defRPr/>
            </a:lvl1pPr>
          </a:lstStyle>
          <a:p>
            <a:fld id="{F96743C6-52F6-4BE4-A14D-0B7475DC4F50}" type="slidenum">
              <a:rPr lang="fr-FR">
                <a:solidFill>
                  <a:srgbClr val="FFFFFF"/>
                </a:solidFill>
              </a:rPr>
              <a:pPr/>
              <a:t>‹N°›</a:t>
            </a:fld>
            <a:endParaRPr lang="fr-FR">
              <a:solidFill>
                <a:srgbClr val="FFFFFF"/>
              </a:solidFill>
            </a:endParaRPr>
          </a:p>
        </p:txBody>
      </p:sp>
    </p:spTree>
    <p:extLst>
      <p:ext uri="{BB962C8B-B14F-4D97-AF65-F5344CB8AC3E}">
        <p14:creationId xmlns:p14="http://schemas.microsoft.com/office/powerpoint/2010/main" xmlns="" val="3455267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2058" name="Group 10"/>
          <p:cNvGrpSpPr>
            <a:grpSpLocks/>
          </p:cNvGrpSpPr>
          <p:nvPr/>
        </p:nvGrpSpPr>
        <p:grpSpPr bwMode="auto">
          <a:xfrm>
            <a:off x="0" y="1588"/>
            <a:ext cx="9132888" cy="6845300"/>
            <a:chOff x="0" y="1"/>
            <a:chExt cx="5753" cy="4312"/>
          </a:xfrm>
        </p:grpSpPr>
        <p:sp>
          <p:nvSpPr>
            <p:cNvPr id="2051"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endParaRPr lang="fr-FR">
                <a:solidFill>
                  <a:srgbClr val="FFFFFF"/>
                </a:solidFill>
              </a:endParaRPr>
            </a:p>
          </p:txBody>
        </p:sp>
        <p:sp>
          <p:nvSpPr>
            <p:cNvPr id="2052" name="Arc 4"/>
            <p:cNvSpPr>
              <a:spLocks/>
            </p:cNvSpPr>
            <p:nvPr/>
          </p:nvSpPr>
          <p:spPr bwMode="auto">
            <a:xfrm>
              <a:off x="0" y="1"/>
              <a:ext cx="5298" cy="4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accent2"/>
              </a:solidFill>
              <a:round/>
              <a:headEnd type="none" w="sm" len="sm"/>
              <a:tailEnd type="none" w="sm" len="sm"/>
            </a:ln>
            <a:effectLst/>
          </p:spPr>
          <p:txBody>
            <a:bodyPr wrap="none" anchor="ctr"/>
            <a:lstStyle/>
            <a:p>
              <a:endParaRPr lang="fr-FR">
                <a:solidFill>
                  <a:srgbClr val="FFFFFF"/>
                </a:solidFill>
              </a:endParaRPr>
            </a:p>
          </p:txBody>
        </p:sp>
      </p:grpSp>
      <p:sp>
        <p:nvSpPr>
          <p:cNvPr id="2053"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fr-FR" smtClean="0"/>
              <a:t>Cliquez pour modifier le style du titre du masque</a:t>
            </a:r>
          </a:p>
        </p:txBody>
      </p:sp>
      <p:sp>
        <p:nvSpPr>
          <p:cNvPr id="2055" name="Rectangle 7"/>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vl1pPr>
          </a:lstStyle>
          <a:p>
            <a:endParaRPr lang="fr-FR">
              <a:solidFill>
                <a:srgbClr val="FFFFFF"/>
              </a:solidFill>
            </a:endParaRPr>
          </a:p>
        </p:txBody>
      </p:sp>
      <p:sp>
        <p:nvSpPr>
          <p:cNvPr id="2056"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vl1pPr>
          </a:lstStyle>
          <a:p>
            <a:r>
              <a:rPr lang="fr-FR" smtClean="0">
                <a:solidFill>
                  <a:srgbClr val="FFFFFF"/>
                </a:solidFill>
              </a:rPr>
              <a:t>ECTI  VENDEE 2016 - Partie 2</a:t>
            </a:r>
            <a:endParaRPr lang="fr-FR">
              <a:solidFill>
                <a:srgbClr val="FFFFFF"/>
              </a:solidFill>
            </a:endParaRPr>
          </a:p>
        </p:txBody>
      </p:sp>
      <p:sp>
        <p:nvSpPr>
          <p:cNvPr id="2057" name="Rectangle 9"/>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vl1pPr>
          </a:lstStyle>
          <a:p>
            <a:fld id="{E5CCE5B8-9409-4043-8494-ADD5212ACE64}" type="slidenum">
              <a:rPr lang="fr-FR" smtClean="0">
                <a:solidFill>
                  <a:srgbClr val="FFFFFF"/>
                </a:solidFill>
              </a:rPr>
              <a:pPr/>
              <a:t>‹N°›</a:t>
            </a:fld>
            <a:endParaRPr lang="fr-FR" dirty="0">
              <a:solidFill>
                <a:srgbClr val="FFFFFF"/>
              </a:solidFill>
            </a:endParaRPr>
          </a:p>
        </p:txBody>
      </p:sp>
      <p:sp>
        <p:nvSpPr>
          <p:cNvPr id="2059" name="Rectangle 11"/>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Tree>
    <p:extLst>
      <p:ext uri="{BB962C8B-B14F-4D97-AF65-F5344CB8AC3E}">
        <p14:creationId xmlns:p14="http://schemas.microsoft.com/office/powerpoint/2010/main" xmlns="" val="2857793320"/>
      </p:ext>
    </p:extLst>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accent2"/>
        </a:buClr>
        <a:buSzPct val="80000"/>
        <a:buFont typeface="Wingdings" pitchFamily="2" charset="2"/>
        <a:buChar char="l"/>
        <a:defRPr sz="3200">
          <a:solidFill>
            <a:schemeClr val="tx1"/>
          </a:solidFill>
          <a:latin typeface="+mn-lt"/>
          <a:ea typeface="+mn-ea"/>
          <a:cs typeface="+mn-cs"/>
        </a:defRPr>
      </a:lvl1pPr>
      <a:lvl2pPr marL="742950" indent="-285750" algn="l" rtl="0" fontAlgn="base">
        <a:spcBef>
          <a:spcPct val="20000"/>
        </a:spcBef>
        <a:spcAft>
          <a:spcPct val="0"/>
        </a:spcAft>
        <a:buClr>
          <a:schemeClr val="tx1"/>
        </a:buClr>
        <a:buSzPct val="90000"/>
        <a:buChar char="–"/>
        <a:defRPr sz="2800">
          <a:solidFill>
            <a:schemeClr val="tx1"/>
          </a:solidFill>
          <a:latin typeface="+mn-lt"/>
        </a:defRPr>
      </a:lvl2pPr>
      <a:lvl3pPr marL="1143000" indent="-228600" algn="l" rtl="0" fontAlgn="base">
        <a:spcBef>
          <a:spcPct val="20000"/>
        </a:spcBef>
        <a:spcAft>
          <a:spcPct val="0"/>
        </a:spcAft>
        <a:buClr>
          <a:schemeClr val="accent1"/>
        </a:buClr>
        <a:buSzPct val="60000"/>
        <a:buFont typeface="Wingdings" pitchFamily="2" charset="2"/>
        <a:buChar char="l"/>
        <a:defRPr sz="2400">
          <a:solidFill>
            <a:schemeClr val="tx1"/>
          </a:solidFill>
          <a:latin typeface="+mn-lt"/>
        </a:defRPr>
      </a:lvl3pPr>
      <a:lvl4pPr marL="1600200" indent="-228600" algn="l" rtl="0" fontAlgn="base">
        <a:spcBef>
          <a:spcPct val="20000"/>
        </a:spcBef>
        <a:spcAft>
          <a:spcPct val="0"/>
        </a:spcAft>
        <a:buClr>
          <a:schemeClr val="tx1"/>
        </a:buClr>
        <a:buChar char="–"/>
        <a:defRPr sz="2000">
          <a:solidFill>
            <a:schemeClr val="tx1"/>
          </a:solidFill>
          <a:latin typeface="+mn-lt"/>
        </a:defRPr>
      </a:lvl4pPr>
      <a:lvl5pPr marL="2057400" indent="-228600" algn="l" rtl="0" fontAlgn="base">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re 1"/>
          <p:cNvSpPr>
            <a:spLocks noGrp="1"/>
          </p:cNvSpPr>
          <p:nvPr>
            <p:ph type="ctrTitle"/>
          </p:nvPr>
        </p:nvSpPr>
        <p:spPr>
          <a:xfrm>
            <a:off x="683568" y="1844824"/>
            <a:ext cx="7772400" cy="1658888"/>
          </a:xfrm>
          <a:ln w="12700">
            <a:solidFill>
              <a:schemeClr val="tx1"/>
            </a:solidFill>
          </a:ln>
        </p:spPr>
        <p:txBody>
          <a:bodyPr/>
          <a:lstStyle/>
          <a:p>
            <a:r>
              <a:rPr lang="fr-FR" dirty="0" smtClean="0"/>
              <a:t>Partie 2 : REUSSIR UN ENTRETIEN D’EMBAUCHE</a:t>
            </a:r>
          </a:p>
        </p:txBody>
      </p:sp>
      <p:sp>
        <p:nvSpPr>
          <p:cNvPr id="30723" name="ZoneTexte 3"/>
          <p:cNvSpPr txBox="1">
            <a:spLocks noChangeArrowheads="1"/>
          </p:cNvSpPr>
          <p:nvPr/>
        </p:nvSpPr>
        <p:spPr bwMode="auto">
          <a:xfrm>
            <a:off x="827088" y="4581525"/>
            <a:ext cx="7416800" cy="863600"/>
          </a:xfrm>
          <a:prstGeom prst="rect">
            <a:avLst/>
          </a:prstGeom>
          <a:noFill/>
          <a:ln w="9525">
            <a:noFill/>
            <a:miter lim="800000"/>
            <a:headEnd/>
            <a:tailEnd/>
          </a:ln>
        </p:spPr>
        <p:txBody>
          <a:bodyPr/>
          <a:lstStyle/>
          <a:p>
            <a:r>
              <a:rPr lang="fr-FR" i="1"/>
              <a:t>Comment convaincre le recruteur que je lui apporte tout ce qu’il souhaite trouver pour répondre aux besoins de son entreprise, que je suis LE bon candidat ?</a:t>
            </a:r>
          </a:p>
        </p:txBody>
      </p:sp>
      <p:sp>
        <p:nvSpPr>
          <p:cNvPr id="4" name="Espace réservé du pied de page 3"/>
          <p:cNvSpPr>
            <a:spLocks noGrp="1"/>
          </p:cNvSpPr>
          <p:nvPr>
            <p:ph type="ftr" sz="quarter" idx="3"/>
          </p:nvPr>
        </p:nvSpPr>
        <p:spPr/>
        <p:txBody>
          <a:bodyPr/>
          <a:lstStyle/>
          <a:p>
            <a:r>
              <a:rPr lang="fr-FR" smtClean="0">
                <a:solidFill>
                  <a:srgbClr val="FFFFFF"/>
                </a:solidFill>
              </a:rPr>
              <a:t>ECTI  VENDEE 2016 - Partie 2</a:t>
            </a:r>
            <a:endParaRPr lang="fr-FR" dirty="0">
              <a:solidFill>
                <a:srgbClr val="FFFFFF"/>
              </a:solidFill>
            </a:endParaRPr>
          </a:p>
        </p:txBody>
      </p:sp>
      <p:sp>
        <p:nvSpPr>
          <p:cNvPr id="5" name="Espace réservé du numéro de diapositive 4"/>
          <p:cNvSpPr>
            <a:spLocks noGrp="1"/>
          </p:cNvSpPr>
          <p:nvPr>
            <p:ph type="sldNum" sz="quarter" idx="4"/>
          </p:nvPr>
        </p:nvSpPr>
        <p:spPr/>
        <p:txBody>
          <a:bodyPr/>
          <a:lstStyle/>
          <a:p>
            <a:fld id="{6E1E9F30-119E-49AE-98B6-19EB0B9F678F}" type="slidenum">
              <a:rPr lang="fr-FR" smtClean="0">
                <a:solidFill>
                  <a:srgbClr val="FFFFFF"/>
                </a:solidFill>
              </a:rPr>
              <a:pPr/>
              <a:t>1</a:t>
            </a:fld>
            <a:endParaRPr lang="fr-FR">
              <a:solidFill>
                <a:srgbClr val="FFFF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5800" y="188640"/>
            <a:ext cx="7772400" cy="1080120"/>
          </a:xfrm>
        </p:spPr>
        <p:txBody>
          <a:bodyPr/>
          <a:lstStyle/>
          <a:p>
            <a:r>
              <a:rPr lang="fr-FR" sz="3600" b="1" cap="all" dirty="0" smtClean="0">
                <a:solidFill>
                  <a:srgbClr val="FFFF00"/>
                </a:solidFill>
                <a:latin typeface="Arial" panose="020B0604020202020204" pitchFamily="34" charset="0"/>
                <a:cs typeface="Arial" panose="020B0604020202020204" pitchFamily="34" charset="0"/>
              </a:rPr>
              <a:t>Informations à recueillir</a:t>
            </a:r>
            <a:endParaRPr lang="fr-FR" sz="3600" b="1" cap="all" dirty="0">
              <a:solidFill>
                <a:srgbClr val="FFFF00"/>
              </a:solidFill>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251520" y="1124744"/>
            <a:ext cx="8712968" cy="5400600"/>
          </a:xfrm>
        </p:spPr>
        <p:txBody>
          <a:bodyPr/>
          <a:lstStyle/>
          <a:p>
            <a:pPr marL="0" indent="0">
              <a:buNone/>
            </a:pPr>
            <a:r>
              <a:rPr lang="fr-FR" sz="2800" b="1" dirty="0" smtClean="0">
                <a:solidFill>
                  <a:srgbClr val="FFFF00"/>
                </a:solidFill>
                <a:latin typeface="Arial" panose="020B0604020202020204" pitchFamily="34" charset="0"/>
                <a:cs typeface="Arial" panose="020B0604020202020204" pitchFamily="34" charset="0"/>
              </a:rPr>
              <a:t>Connaître</a:t>
            </a:r>
            <a:r>
              <a:rPr lang="fr-FR" sz="2800" b="1" dirty="0" smtClean="0">
                <a:solidFill>
                  <a:srgbClr val="FFFF00"/>
                </a:solidFill>
              </a:rPr>
              <a:t> </a:t>
            </a:r>
            <a:r>
              <a:rPr lang="fr-FR" sz="2800" b="1" dirty="0" smtClean="0">
                <a:solidFill>
                  <a:srgbClr val="FFFF00"/>
                </a:solidFill>
                <a:latin typeface="Arial" panose="020B0604020202020204" pitchFamily="34" charset="0"/>
                <a:cs typeface="Arial" panose="020B0604020202020204" pitchFamily="34" charset="0"/>
              </a:rPr>
              <a:t>l’entreprise</a:t>
            </a:r>
            <a:r>
              <a:rPr lang="fr-FR" sz="2800" b="1" dirty="0" smtClean="0">
                <a:solidFill>
                  <a:srgbClr val="FFFF00"/>
                </a:solidFill>
              </a:rPr>
              <a:t> :</a:t>
            </a:r>
          </a:p>
          <a:p>
            <a:pPr>
              <a:buClrTx/>
              <a:buFont typeface="Wingdings" panose="05000000000000000000" pitchFamily="2" charset="2"/>
              <a:buChar char="§"/>
            </a:pPr>
            <a:r>
              <a:rPr lang="fr-FR" sz="2800" b="1" dirty="0" smtClean="0">
                <a:latin typeface="Arial" panose="020B0604020202020204" pitchFamily="34" charset="0"/>
                <a:cs typeface="Arial" panose="020B0604020202020204" pitchFamily="34" charset="0"/>
              </a:rPr>
              <a:t>Nom – adresse – téléphone</a:t>
            </a:r>
          </a:p>
          <a:p>
            <a:pPr>
              <a:buClrTx/>
              <a:buFont typeface="Wingdings" panose="05000000000000000000" pitchFamily="2" charset="2"/>
              <a:buChar char="§"/>
            </a:pPr>
            <a:r>
              <a:rPr lang="fr-FR" sz="2800" b="1" dirty="0" smtClean="0">
                <a:latin typeface="Arial" panose="020B0604020202020204" pitchFamily="34" charset="0"/>
                <a:cs typeface="Arial" panose="020B0604020202020204" pitchFamily="34" charset="0"/>
              </a:rPr>
              <a:t>Activité – produits – taille – sites de </a:t>
            </a:r>
            <a:r>
              <a:rPr lang="fr-FR" sz="2800" b="1" dirty="0" smtClean="0">
                <a:latin typeface="Arial" panose="020B0604020202020204" pitchFamily="34" charset="0"/>
                <a:cs typeface="Arial" panose="020B0604020202020204" pitchFamily="34" charset="0"/>
              </a:rPr>
              <a:t>production</a:t>
            </a:r>
          </a:p>
          <a:p>
            <a:pPr>
              <a:buClrTx/>
              <a:buFont typeface="Wingdings" panose="05000000000000000000" pitchFamily="2" charset="2"/>
              <a:buChar char="§"/>
            </a:pPr>
            <a:r>
              <a:rPr lang="fr-FR" sz="2800" b="1" dirty="0" smtClean="0">
                <a:latin typeface="Arial" panose="020B0604020202020204" pitchFamily="34" charset="0"/>
                <a:cs typeface="Arial" panose="020B0604020202020204" pitchFamily="34" charset="0"/>
              </a:rPr>
              <a:t>Valeurs affichées</a:t>
            </a:r>
            <a:endParaRPr lang="fr-FR" sz="2800" b="1" dirty="0" smtClean="0">
              <a:latin typeface="Arial" panose="020B0604020202020204" pitchFamily="34" charset="0"/>
              <a:cs typeface="Arial" panose="020B0604020202020204" pitchFamily="34" charset="0"/>
            </a:endParaRPr>
          </a:p>
          <a:p>
            <a:pPr marL="0" indent="0">
              <a:buClrTx/>
              <a:buNone/>
            </a:pPr>
            <a:endParaRPr lang="fr-FR" sz="1400" b="1" dirty="0" smtClean="0">
              <a:latin typeface="Arial" panose="020B0604020202020204" pitchFamily="34" charset="0"/>
              <a:cs typeface="Arial" panose="020B0604020202020204" pitchFamily="34" charset="0"/>
            </a:endParaRPr>
          </a:p>
          <a:p>
            <a:pPr marL="0" indent="0">
              <a:buClrTx/>
              <a:buNone/>
            </a:pPr>
            <a:r>
              <a:rPr lang="fr-FR" sz="2800" b="1" dirty="0" smtClean="0">
                <a:solidFill>
                  <a:srgbClr val="FFFF00"/>
                </a:solidFill>
                <a:latin typeface="Arial" panose="020B0604020202020204" pitchFamily="34" charset="0"/>
                <a:cs typeface="Arial" panose="020B0604020202020204" pitchFamily="34" charset="0"/>
              </a:rPr>
              <a:t>Connaître mon interlocuteur (si possible) :</a:t>
            </a:r>
          </a:p>
          <a:p>
            <a:pPr>
              <a:buClrTx/>
              <a:buFont typeface="Wingdings" panose="05000000000000000000" pitchFamily="2" charset="2"/>
              <a:buChar char="§"/>
            </a:pPr>
            <a:r>
              <a:rPr lang="fr-FR" sz="2800" b="1" dirty="0" smtClean="0">
                <a:latin typeface="Arial" panose="020B0604020202020204" pitchFamily="34" charset="0"/>
                <a:cs typeface="Arial" panose="020B0604020202020204" pitchFamily="34" charset="0"/>
              </a:rPr>
              <a:t>Son nom - ses fonctions</a:t>
            </a:r>
          </a:p>
          <a:p>
            <a:pPr marL="0" indent="0">
              <a:buClrTx/>
              <a:buNone/>
            </a:pPr>
            <a:endParaRPr lang="fr-FR" sz="1400" b="1" dirty="0" smtClean="0">
              <a:latin typeface="Arial" panose="020B0604020202020204" pitchFamily="34" charset="0"/>
              <a:cs typeface="Arial" panose="020B0604020202020204" pitchFamily="34" charset="0"/>
            </a:endParaRPr>
          </a:p>
          <a:p>
            <a:pPr marL="0" indent="0">
              <a:buClrTx/>
              <a:buNone/>
            </a:pPr>
            <a:r>
              <a:rPr lang="fr-FR" sz="2800" b="1" dirty="0" smtClean="0">
                <a:solidFill>
                  <a:srgbClr val="FFFF00"/>
                </a:solidFill>
                <a:latin typeface="Arial" panose="020B0604020202020204" pitchFamily="34" charset="0"/>
                <a:cs typeface="Arial" panose="020B0604020202020204" pitchFamily="34" charset="0"/>
              </a:rPr>
              <a:t>Connaître l’offre d’emploi :</a:t>
            </a:r>
          </a:p>
          <a:p>
            <a:pPr>
              <a:buClrTx/>
              <a:buFont typeface="Wingdings" panose="05000000000000000000" pitchFamily="2" charset="2"/>
              <a:buChar char="§"/>
            </a:pPr>
            <a:r>
              <a:rPr lang="fr-FR" sz="2800" b="1" dirty="0" smtClean="0">
                <a:latin typeface="Arial" panose="020B0604020202020204" pitchFamily="34" charset="0"/>
                <a:cs typeface="Arial" panose="020B0604020202020204" pitchFamily="34" charset="0"/>
              </a:rPr>
              <a:t>Le lieu de travail</a:t>
            </a:r>
          </a:p>
          <a:p>
            <a:pPr>
              <a:buClrTx/>
              <a:buFont typeface="Wingdings" panose="05000000000000000000" pitchFamily="2" charset="2"/>
              <a:buChar char="§"/>
            </a:pPr>
            <a:r>
              <a:rPr lang="fr-FR" sz="2800" b="1" dirty="0" smtClean="0">
                <a:latin typeface="Arial" panose="020B0604020202020204" pitchFamily="34" charset="0"/>
                <a:cs typeface="Arial" panose="020B0604020202020204" pitchFamily="34" charset="0"/>
              </a:rPr>
              <a:t>Les compétences requises</a:t>
            </a:r>
          </a:p>
          <a:p>
            <a:pPr marL="0" indent="0">
              <a:buClrTx/>
              <a:buNone/>
            </a:pPr>
            <a:endParaRPr lang="fr-FR" sz="2800" b="1" dirty="0" smtClean="0"/>
          </a:p>
          <a:p>
            <a:pPr marL="0" indent="0">
              <a:buClrTx/>
              <a:buNone/>
            </a:pPr>
            <a:endParaRPr lang="fr-FR" sz="2800" b="1" dirty="0"/>
          </a:p>
        </p:txBody>
      </p:sp>
      <p:sp>
        <p:nvSpPr>
          <p:cNvPr id="4" name="Espace réservé du pied de page 3"/>
          <p:cNvSpPr>
            <a:spLocks noGrp="1"/>
          </p:cNvSpPr>
          <p:nvPr>
            <p:ph type="ftr" sz="quarter" idx="11"/>
          </p:nvPr>
        </p:nvSpPr>
        <p:spPr/>
        <p:txBody>
          <a:bodyPr/>
          <a:lstStyle/>
          <a:p>
            <a:r>
              <a:rPr lang="fr-FR" smtClean="0">
                <a:solidFill>
                  <a:srgbClr val="FFFFFF"/>
                </a:solidFill>
              </a:rPr>
              <a:t>ECTI  VENDEE 2016 - Partie 2</a:t>
            </a:r>
            <a:endParaRPr lang="fr-FR">
              <a:solidFill>
                <a:srgbClr val="FFFFFF"/>
              </a:solidFill>
            </a:endParaRPr>
          </a:p>
        </p:txBody>
      </p:sp>
      <p:sp>
        <p:nvSpPr>
          <p:cNvPr id="5" name="Espace réservé du numéro de diapositive 4"/>
          <p:cNvSpPr>
            <a:spLocks noGrp="1"/>
          </p:cNvSpPr>
          <p:nvPr>
            <p:ph type="sldNum" sz="quarter" idx="12"/>
          </p:nvPr>
        </p:nvSpPr>
        <p:spPr/>
        <p:txBody>
          <a:bodyPr/>
          <a:lstStyle/>
          <a:p>
            <a:fld id="{6286EF1A-7C35-4A65-BA0C-4F66C59F224F}" type="slidenum">
              <a:rPr lang="fr-FR" smtClean="0">
                <a:solidFill>
                  <a:srgbClr val="FFFFFF"/>
                </a:solidFill>
              </a:rPr>
              <a:pPr/>
              <a:t>10</a:t>
            </a:fld>
            <a:endParaRPr lang="fr-FR">
              <a:solidFill>
                <a:srgbClr val="FFFFFF"/>
              </a:solidFill>
            </a:endParaRPr>
          </a:p>
        </p:txBody>
      </p:sp>
    </p:spTree>
    <p:extLst>
      <p:ext uri="{BB962C8B-B14F-4D97-AF65-F5344CB8AC3E}">
        <p14:creationId xmlns:p14="http://schemas.microsoft.com/office/powerpoint/2010/main" xmlns="" val="29312851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marL="0" lvl="7" indent="0"/>
            <a:r>
              <a:rPr lang="fr-FR" sz="3600" b="1" cap="all" dirty="0" smtClean="0">
                <a:solidFill>
                  <a:srgbClr val="FFFF00"/>
                </a:solidFill>
                <a:latin typeface="Arial" panose="020B0604020202020204" pitchFamily="34" charset="0"/>
                <a:cs typeface="Arial" panose="020B0604020202020204" pitchFamily="34" charset="0"/>
              </a:rPr>
              <a:t>Documents à apporter</a:t>
            </a:r>
          </a:p>
        </p:txBody>
      </p:sp>
      <p:sp>
        <p:nvSpPr>
          <p:cNvPr id="11" name="Espace réservé du contenu 10"/>
          <p:cNvSpPr>
            <a:spLocks noGrp="1"/>
          </p:cNvSpPr>
          <p:nvPr>
            <p:ph idx="1"/>
          </p:nvPr>
        </p:nvSpPr>
        <p:spPr>
          <a:xfrm>
            <a:off x="611560" y="1700808"/>
            <a:ext cx="7772400" cy="4114800"/>
          </a:xfrm>
        </p:spPr>
        <p:txBody>
          <a:bodyPr/>
          <a:lstStyle/>
          <a:p>
            <a:pPr marL="0" lvl="7" indent="0" algn="just"/>
            <a:r>
              <a:rPr lang="fr-FR" sz="2800" b="1" dirty="0" smtClean="0">
                <a:latin typeface="Arial" panose="020B0604020202020204" pitchFamily="34" charset="0"/>
                <a:cs typeface="Arial" panose="020B0604020202020204" pitchFamily="34" charset="0"/>
              </a:rPr>
              <a:t> mon C.V.,</a:t>
            </a:r>
          </a:p>
          <a:p>
            <a:pPr marL="0" lvl="7" indent="0" algn="just"/>
            <a:r>
              <a:rPr lang="fr-FR" sz="2800" b="1" dirty="0" smtClean="0">
                <a:latin typeface="Arial" panose="020B0604020202020204" pitchFamily="34" charset="0"/>
                <a:cs typeface="Arial" panose="020B0604020202020204" pitchFamily="34" charset="0"/>
              </a:rPr>
              <a:t> ma lettre de motivation,</a:t>
            </a:r>
          </a:p>
          <a:p>
            <a:pPr marL="0" lvl="7" indent="0" algn="just"/>
            <a:r>
              <a:rPr lang="fr-FR" sz="2800" b="1" dirty="0" smtClean="0">
                <a:latin typeface="Arial" panose="020B0604020202020204" pitchFamily="34" charset="0"/>
                <a:cs typeface="Arial" panose="020B0604020202020204" pitchFamily="34" charset="0"/>
              </a:rPr>
              <a:t> l’offre d’emploi,</a:t>
            </a:r>
          </a:p>
          <a:p>
            <a:pPr marL="0" lvl="7" indent="0" algn="just"/>
            <a:r>
              <a:rPr lang="fr-FR" sz="2800" b="1" dirty="0" smtClean="0">
                <a:latin typeface="Arial" panose="020B0604020202020204" pitchFamily="34" charset="0"/>
                <a:cs typeface="Arial" panose="020B0604020202020204" pitchFamily="34" charset="0"/>
              </a:rPr>
              <a:t> les courriers reçus de l’entreprise (si mails, les imprimer),</a:t>
            </a:r>
          </a:p>
          <a:p>
            <a:pPr marL="0" lvl="7" indent="0" algn="just"/>
            <a:r>
              <a:rPr lang="fr-FR" sz="2800" b="1" dirty="0" smtClean="0">
                <a:latin typeface="Arial" panose="020B0604020202020204" pitchFamily="34" charset="0"/>
                <a:cs typeface="Arial" panose="020B0604020202020204" pitchFamily="34" charset="0"/>
              </a:rPr>
              <a:t> les photocopies de mes diplômes ou attestations de capacité (ex: permis cariste),</a:t>
            </a:r>
          </a:p>
          <a:p>
            <a:pPr marL="0" lvl="7" indent="0" algn="just"/>
            <a:r>
              <a:rPr lang="fr-FR" sz="2800" b="1" dirty="0" smtClean="0">
                <a:latin typeface="Arial" panose="020B0604020202020204" pitchFamily="34" charset="0"/>
                <a:cs typeface="Arial" panose="020B0604020202020204" pitchFamily="34" charset="0"/>
              </a:rPr>
              <a:t> un cahier, un carnet ou un bloc pour écrire, un stylo / crayon.</a:t>
            </a:r>
          </a:p>
        </p:txBody>
      </p:sp>
      <p:sp>
        <p:nvSpPr>
          <p:cNvPr id="4" name="Espace réservé du pied de page 3"/>
          <p:cNvSpPr>
            <a:spLocks noGrp="1"/>
          </p:cNvSpPr>
          <p:nvPr>
            <p:ph type="ftr" sz="quarter" idx="11"/>
          </p:nvPr>
        </p:nvSpPr>
        <p:spPr/>
        <p:txBody>
          <a:bodyPr/>
          <a:lstStyle/>
          <a:p>
            <a:r>
              <a:rPr lang="fr-FR" smtClean="0">
                <a:solidFill>
                  <a:srgbClr val="FFFFFF"/>
                </a:solidFill>
              </a:rPr>
              <a:t>ECTI  VENDEE 2016 - Partie 2</a:t>
            </a:r>
            <a:endParaRPr lang="fr-FR">
              <a:solidFill>
                <a:srgbClr val="FFFFFF"/>
              </a:solidFill>
            </a:endParaRPr>
          </a:p>
        </p:txBody>
      </p:sp>
      <p:sp>
        <p:nvSpPr>
          <p:cNvPr id="5" name="Espace réservé du numéro de diapositive 4"/>
          <p:cNvSpPr>
            <a:spLocks noGrp="1"/>
          </p:cNvSpPr>
          <p:nvPr>
            <p:ph type="sldNum" sz="quarter" idx="12"/>
          </p:nvPr>
        </p:nvSpPr>
        <p:spPr/>
        <p:txBody>
          <a:bodyPr/>
          <a:lstStyle/>
          <a:p>
            <a:fld id="{6286EF1A-7C35-4A65-BA0C-4F66C59F224F}" type="slidenum">
              <a:rPr lang="fr-FR" smtClean="0">
                <a:solidFill>
                  <a:srgbClr val="FFFFFF"/>
                </a:solidFill>
              </a:rPr>
              <a:pPr/>
              <a:t>11</a:t>
            </a:fld>
            <a:endParaRPr lang="fr-FR" dirty="0">
              <a:solidFill>
                <a:srgbClr val="FFFFFF"/>
              </a:solidFill>
            </a:endParaRPr>
          </a:p>
        </p:txBody>
      </p:sp>
    </p:spTree>
    <p:extLst>
      <p:ext uri="{BB962C8B-B14F-4D97-AF65-F5344CB8AC3E}">
        <p14:creationId xmlns:p14="http://schemas.microsoft.com/office/powerpoint/2010/main" xmlns="" val="1286818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 y="332656"/>
            <a:ext cx="8991600" cy="762000"/>
          </a:xfrm>
        </p:spPr>
        <p:txBody>
          <a:bodyPr/>
          <a:lstStyle/>
          <a:p>
            <a:r>
              <a:rPr lang="fr-FR" sz="3600" b="1" cap="all" dirty="0" err="1" smtClean="0">
                <a:solidFill>
                  <a:srgbClr val="FFFF00"/>
                </a:solidFill>
                <a:latin typeface="Arial" charset="0"/>
                <a:cs typeface="Times New Roman" charset="0"/>
              </a:rPr>
              <a:t>RespecteZ</a:t>
            </a:r>
            <a:r>
              <a:rPr lang="fr-FR" sz="3600" b="1" cap="all" dirty="0" smtClean="0">
                <a:solidFill>
                  <a:srgbClr val="FFFF00"/>
                </a:solidFill>
                <a:latin typeface="Arial" charset="0"/>
                <a:cs typeface="Times New Roman" charset="0"/>
              </a:rPr>
              <a:t> </a:t>
            </a:r>
            <a:r>
              <a:rPr lang="fr-FR" sz="3600" b="1" cap="all" dirty="0" smtClean="0">
                <a:solidFill>
                  <a:srgbClr val="FFFF00"/>
                </a:solidFill>
                <a:latin typeface="Arial" charset="0"/>
                <a:cs typeface="Times New Roman" charset="0"/>
              </a:rPr>
              <a:t>l’horaire de l’entretien</a:t>
            </a:r>
            <a:endParaRPr lang="fr-FR" sz="3600" b="1" cap="all" dirty="0">
              <a:solidFill>
                <a:srgbClr val="FFFF00"/>
              </a:solidFill>
              <a:latin typeface="Arial" charset="0"/>
            </a:endParaRPr>
          </a:p>
        </p:txBody>
      </p:sp>
      <p:sp>
        <p:nvSpPr>
          <p:cNvPr id="3075" name="Text Box 3"/>
          <p:cNvSpPr txBox="1">
            <a:spLocks noChangeArrowheads="1"/>
          </p:cNvSpPr>
          <p:nvPr/>
        </p:nvSpPr>
        <p:spPr bwMode="auto">
          <a:xfrm>
            <a:off x="381000" y="990600"/>
            <a:ext cx="8534400" cy="4955203"/>
          </a:xfrm>
          <a:prstGeom prst="rect">
            <a:avLst/>
          </a:prstGeom>
          <a:noFill/>
          <a:ln w="9525">
            <a:noFill/>
            <a:miter lim="800000"/>
            <a:headEnd/>
            <a:tailEnd/>
          </a:ln>
          <a:effectLst/>
        </p:spPr>
        <p:txBody>
          <a:bodyPr wrap="square">
            <a:spAutoFit/>
          </a:bodyPr>
          <a:lstStyle/>
          <a:p>
            <a:pPr>
              <a:spcBef>
                <a:spcPct val="50000"/>
              </a:spcBef>
            </a:pPr>
            <a:endParaRPr lang="fr-FR" sz="2800" b="1" dirty="0" smtClean="0">
              <a:latin typeface="Arial" charset="0"/>
              <a:cs typeface="Times New Roman" charset="0"/>
            </a:endParaRPr>
          </a:p>
          <a:p>
            <a:pPr algn="just">
              <a:spcBef>
                <a:spcPct val="50000"/>
              </a:spcBef>
              <a:buFontTx/>
              <a:buChar char="-"/>
            </a:pPr>
            <a:r>
              <a:rPr lang="fr-FR" b="1" dirty="0" smtClean="0">
                <a:latin typeface="Arial" charset="0"/>
                <a:cs typeface="Times New Roman" charset="0"/>
              </a:rPr>
              <a:t> Il est IMPERATIF d’être à l’heure à l’entretien. Pour cela, garder une marge d’au moins ¼ d’heure (voire plus) sur le temps de trajet estimé. </a:t>
            </a:r>
          </a:p>
          <a:p>
            <a:pPr algn="just">
              <a:spcBef>
                <a:spcPct val="50000"/>
              </a:spcBef>
              <a:buFontTx/>
              <a:buChar char="-"/>
            </a:pPr>
            <a:r>
              <a:rPr lang="fr-FR" b="1" dirty="0" smtClean="0">
                <a:latin typeface="Arial" charset="0"/>
                <a:cs typeface="Times New Roman" charset="0"/>
              </a:rPr>
              <a:t> Préparer l’itinéraire et estimer le temps de trajet.</a:t>
            </a:r>
          </a:p>
          <a:p>
            <a:pPr algn="just">
              <a:spcBef>
                <a:spcPct val="50000"/>
              </a:spcBef>
              <a:buFontTx/>
              <a:buChar char="-"/>
            </a:pPr>
            <a:r>
              <a:rPr lang="fr-FR" b="1" dirty="0" smtClean="0">
                <a:latin typeface="Arial" charset="0"/>
                <a:cs typeface="Times New Roman" charset="0"/>
              </a:rPr>
              <a:t> </a:t>
            </a:r>
            <a:r>
              <a:rPr lang="fr-FR" b="1" dirty="0" smtClean="0">
                <a:latin typeface="Arial" charset="0"/>
                <a:cs typeface="Times New Roman" charset="0"/>
              </a:rPr>
              <a:t>Si possible, f</a:t>
            </a:r>
            <a:r>
              <a:rPr lang="fr-FR" b="1" dirty="0" smtClean="0">
                <a:latin typeface="Arial" charset="0"/>
                <a:cs typeface="Times New Roman" charset="0"/>
              </a:rPr>
              <a:t>aire </a:t>
            </a:r>
            <a:r>
              <a:rPr lang="fr-FR" b="1" dirty="0" smtClean="0">
                <a:latin typeface="Arial" charset="0"/>
                <a:cs typeface="Times New Roman" charset="0"/>
              </a:rPr>
              <a:t>à l’avance </a:t>
            </a:r>
            <a:r>
              <a:rPr lang="fr-FR" b="1" dirty="0">
                <a:latin typeface="Arial" charset="0"/>
                <a:cs typeface="Times New Roman" charset="0"/>
              </a:rPr>
              <a:t>un repérage sur place afin d’aller directement à la bonne adresse le jour de </a:t>
            </a:r>
            <a:r>
              <a:rPr lang="fr-FR" b="1" dirty="0" smtClean="0">
                <a:latin typeface="Arial" charset="0"/>
                <a:cs typeface="Times New Roman" charset="0"/>
              </a:rPr>
              <a:t>l’entretien (</a:t>
            </a:r>
            <a:r>
              <a:rPr lang="fr-FR" b="1" dirty="0" smtClean="0">
                <a:latin typeface="Arial" charset="0"/>
              </a:rPr>
              <a:t>faire attention au lieu de rendez-vous si l’entreprise a plusieurs sites).</a:t>
            </a:r>
          </a:p>
          <a:p>
            <a:pPr algn="just">
              <a:spcBef>
                <a:spcPct val="50000"/>
              </a:spcBef>
              <a:buFontTx/>
              <a:buChar char="-"/>
            </a:pPr>
            <a:r>
              <a:rPr lang="fr-FR" b="1" dirty="0" smtClean="0">
                <a:latin typeface="Arial" charset="0"/>
              </a:rPr>
              <a:t> </a:t>
            </a:r>
            <a:r>
              <a:rPr lang="fr-FR" b="1" dirty="0" smtClean="0">
                <a:latin typeface="Arial" charset="0"/>
              </a:rPr>
              <a:t>Etre disponible le temps nécessaire (pas d’autre rendez-vous, pas de train à prendre trop tôt, …).</a:t>
            </a:r>
            <a:endParaRPr lang="fr-FR" b="1" dirty="0" smtClean="0">
              <a:solidFill>
                <a:srgbClr val="FFFFCC"/>
              </a:solidFill>
              <a:latin typeface="Arial" charset="0"/>
            </a:endParaRPr>
          </a:p>
        </p:txBody>
      </p:sp>
      <p:sp>
        <p:nvSpPr>
          <p:cNvPr id="4" name="Espace réservé du pied de page 3"/>
          <p:cNvSpPr>
            <a:spLocks noGrp="1"/>
          </p:cNvSpPr>
          <p:nvPr>
            <p:ph type="ftr" sz="quarter" idx="11"/>
          </p:nvPr>
        </p:nvSpPr>
        <p:spPr/>
        <p:txBody>
          <a:bodyPr/>
          <a:lstStyle/>
          <a:p>
            <a:r>
              <a:rPr lang="fr-FR" smtClean="0">
                <a:solidFill>
                  <a:srgbClr val="FFFFFF"/>
                </a:solidFill>
              </a:rPr>
              <a:t>ECTI  VENDEE 2016 - Partie 2</a:t>
            </a:r>
            <a:endParaRPr lang="fr-FR">
              <a:solidFill>
                <a:srgbClr val="FFFFFF"/>
              </a:solidFill>
            </a:endParaRPr>
          </a:p>
        </p:txBody>
      </p:sp>
      <p:sp>
        <p:nvSpPr>
          <p:cNvPr id="5" name="Espace réservé du numéro de diapositive 4"/>
          <p:cNvSpPr>
            <a:spLocks noGrp="1"/>
          </p:cNvSpPr>
          <p:nvPr>
            <p:ph type="sldNum" sz="quarter" idx="12"/>
          </p:nvPr>
        </p:nvSpPr>
        <p:spPr/>
        <p:txBody>
          <a:bodyPr/>
          <a:lstStyle/>
          <a:p>
            <a:fld id="{825B4CC2-9D86-463E-BFC7-EA7B2F574D06}" type="slidenum">
              <a:rPr lang="fr-FR" smtClean="0">
                <a:solidFill>
                  <a:srgbClr val="FFFFFF"/>
                </a:solidFill>
              </a:rPr>
              <a:pPr/>
              <a:t>12</a:t>
            </a:fld>
            <a:endParaRPr lang="fr-FR">
              <a:solidFill>
                <a:srgbClr val="FFFFFF"/>
              </a:solidFill>
            </a:endParaRPr>
          </a:p>
        </p:txBody>
      </p:sp>
    </p:spTree>
    <p:extLst>
      <p:ext uri="{BB962C8B-B14F-4D97-AF65-F5344CB8AC3E}">
        <p14:creationId xmlns:p14="http://schemas.microsoft.com/office/powerpoint/2010/main" xmlns="" val="23709050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 y="228600"/>
            <a:ext cx="8991600" cy="762000"/>
          </a:xfrm>
        </p:spPr>
        <p:txBody>
          <a:bodyPr/>
          <a:lstStyle/>
          <a:p>
            <a:r>
              <a:rPr lang="fr-FR" sz="3600" b="1" dirty="0" smtClean="0">
                <a:solidFill>
                  <a:srgbClr val="FFFF00"/>
                </a:solidFill>
                <a:latin typeface="Arial" charset="0"/>
                <a:cs typeface="Times New Roman" charset="0"/>
              </a:rPr>
              <a:t>SOIGNEZ VOTRE APPARENCE</a:t>
            </a:r>
            <a:endParaRPr lang="fr-FR" sz="3600" b="1" dirty="0">
              <a:solidFill>
                <a:srgbClr val="FFFF00"/>
              </a:solidFill>
              <a:latin typeface="Arial" charset="0"/>
            </a:endParaRPr>
          </a:p>
        </p:txBody>
      </p:sp>
      <p:sp>
        <p:nvSpPr>
          <p:cNvPr id="3075" name="Text Box 3"/>
          <p:cNvSpPr txBox="1">
            <a:spLocks noChangeArrowheads="1"/>
          </p:cNvSpPr>
          <p:nvPr/>
        </p:nvSpPr>
        <p:spPr bwMode="auto">
          <a:xfrm>
            <a:off x="395536" y="1196752"/>
            <a:ext cx="8534400" cy="4585871"/>
          </a:xfrm>
          <a:prstGeom prst="rect">
            <a:avLst/>
          </a:prstGeom>
          <a:noFill/>
          <a:ln w="9525">
            <a:noFill/>
            <a:miter lim="800000"/>
            <a:headEnd/>
            <a:tailEnd/>
          </a:ln>
          <a:effectLst/>
        </p:spPr>
        <p:txBody>
          <a:bodyPr>
            <a:spAutoFit/>
          </a:bodyPr>
          <a:lstStyle/>
          <a:p>
            <a:pPr algn="just">
              <a:spcBef>
                <a:spcPct val="50000"/>
              </a:spcBef>
              <a:buFont typeface="Arial" pitchFamily="34" charset="0"/>
              <a:buChar char="•"/>
            </a:pPr>
            <a:r>
              <a:rPr lang="fr-FR" sz="2800" b="1" dirty="0" smtClean="0">
                <a:latin typeface="Arial" charset="0"/>
                <a:cs typeface="Times New Roman" charset="0"/>
              </a:rPr>
              <a:t> </a:t>
            </a:r>
            <a:r>
              <a:rPr lang="fr-FR" b="1" dirty="0" smtClean="0">
                <a:latin typeface="Arial" charset="0"/>
                <a:cs typeface="Times New Roman" charset="0"/>
              </a:rPr>
              <a:t>Habillez-vous correctement. Pour celui qui vous reçoit, c’est une marque de respect. Veillez à vous sentir bien dans les habits que vous porterez le jour de l’entretien. </a:t>
            </a:r>
            <a:endParaRPr lang="fr-FR" b="1" dirty="0" smtClean="0">
              <a:solidFill>
                <a:srgbClr val="FFFF00"/>
              </a:solidFill>
              <a:latin typeface="Arial" charset="0"/>
              <a:cs typeface="Times New Roman" charset="0"/>
            </a:endParaRPr>
          </a:p>
          <a:p>
            <a:pPr lvl="1" algn="just">
              <a:spcBef>
                <a:spcPct val="50000"/>
              </a:spcBef>
              <a:buFont typeface="Arial" pitchFamily="34" charset="0"/>
              <a:buChar char="•"/>
            </a:pPr>
            <a:r>
              <a:rPr lang="fr-FR" b="1" dirty="0" smtClean="0">
                <a:latin typeface="Arial" charset="0"/>
                <a:cs typeface="Times New Roman" charset="0"/>
              </a:rPr>
              <a:t> Tenue correcte et propre (éviter bermuda + tongs !!). Mais inutile de venir en costume cravate si vous n’en avez pas l’habitude.</a:t>
            </a:r>
          </a:p>
          <a:p>
            <a:pPr lvl="1" algn="just">
              <a:spcBef>
                <a:spcPct val="50000"/>
              </a:spcBef>
              <a:buFont typeface="Arial" pitchFamily="34" charset="0"/>
              <a:buChar char="•"/>
            </a:pPr>
            <a:r>
              <a:rPr lang="fr-FR" b="1" dirty="0" smtClean="0">
                <a:solidFill>
                  <a:srgbClr val="FFFFCC"/>
                </a:solidFill>
                <a:latin typeface="Arial" charset="0"/>
                <a:cs typeface="Times New Roman" charset="0"/>
              </a:rPr>
              <a:t> Chaussures propres (cirées si applicable).</a:t>
            </a:r>
          </a:p>
          <a:p>
            <a:pPr algn="just">
              <a:spcBef>
                <a:spcPct val="50000"/>
              </a:spcBef>
              <a:buFont typeface="Arial" pitchFamily="34" charset="0"/>
              <a:buChar char="•"/>
            </a:pPr>
            <a:r>
              <a:rPr lang="fr-FR" b="1" dirty="0" smtClean="0">
                <a:solidFill>
                  <a:srgbClr val="FFFFCC"/>
                </a:solidFill>
                <a:latin typeface="Arial" charset="0"/>
                <a:cs typeface="Times New Roman" charset="0"/>
              </a:rPr>
              <a:t> Attention à </a:t>
            </a:r>
            <a:r>
              <a:rPr lang="fr-FR" b="1" dirty="0" smtClean="0">
                <a:solidFill>
                  <a:srgbClr val="FFFFCC"/>
                </a:solidFill>
                <a:latin typeface="Arial" charset="0"/>
                <a:cs typeface="Times New Roman" charset="0"/>
              </a:rPr>
              <a:t>bien soigner : </a:t>
            </a:r>
            <a:r>
              <a:rPr lang="fr-FR" b="1" dirty="0" smtClean="0">
                <a:solidFill>
                  <a:srgbClr val="FFFFCC"/>
                </a:solidFill>
                <a:latin typeface="Arial" charset="0"/>
                <a:cs typeface="Times New Roman" charset="0"/>
              </a:rPr>
              <a:t>chevelure, barbe, maquillage.</a:t>
            </a:r>
          </a:p>
          <a:p>
            <a:pPr algn="just">
              <a:spcBef>
                <a:spcPct val="50000"/>
              </a:spcBef>
              <a:buFont typeface="Arial" pitchFamily="34" charset="0"/>
              <a:buChar char="•"/>
            </a:pPr>
            <a:r>
              <a:rPr lang="fr-FR" b="1" dirty="0" smtClean="0">
                <a:solidFill>
                  <a:srgbClr val="FFFFCC"/>
                </a:solidFill>
                <a:latin typeface="Arial" charset="0"/>
                <a:cs typeface="Times New Roman" charset="0"/>
              </a:rPr>
              <a:t> De façon générale éviter tout ce qui peut choquer / provoquer (gros bijoux voyants, etc.).</a:t>
            </a:r>
            <a:endParaRPr lang="fr-FR" b="1" dirty="0" smtClean="0">
              <a:solidFill>
                <a:srgbClr val="FFFFCC"/>
              </a:solidFill>
              <a:latin typeface="Arial" charset="0"/>
            </a:endParaRPr>
          </a:p>
        </p:txBody>
      </p:sp>
      <p:sp>
        <p:nvSpPr>
          <p:cNvPr id="4" name="Espace réservé du pied de page 3"/>
          <p:cNvSpPr>
            <a:spLocks noGrp="1"/>
          </p:cNvSpPr>
          <p:nvPr>
            <p:ph type="ftr" sz="quarter" idx="11"/>
          </p:nvPr>
        </p:nvSpPr>
        <p:spPr/>
        <p:txBody>
          <a:bodyPr/>
          <a:lstStyle/>
          <a:p>
            <a:r>
              <a:rPr lang="fr-FR" smtClean="0">
                <a:solidFill>
                  <a:srgbClr val="FFFFFF"/>
                </a:solidFill>
              </a:rPr>
              <a:t>ECTI  VENDEE 2016 - Partie 2</a:t>
            </a:r>
            <a:endParaRPr lang="fr-FR">
              <a:solidFill>
                <a:srgbClr val="FFFFFF"/>
              </a:solidFill>
            </a:endParaRPr>
          </a:p>
        </p:txBody>
      </p:sp>
      <p:sp>
        <p:nvSpPr>
          <p:cNvPr id="5" name="Espace réservé du numéro de diapositive 4"/>
          <p:cNvSpPr>
            <a:spLocks noGrp="1"/>
          </p:cNvSpPr>
          <p:nvPr>
            <p:ph type="sldNum" sz="quarter" idx="12"/>
          </p:nvPr>
        </p:nvSpPr>
        <p:spPr/>
        <p:txBody>
          <a:bodyPr/>
          <a:lstStyle/>
          <a:p>
            <a:fld id="{825B4CC2-9D86-463E-BFC7-EA7B2F574D06}" type="slidenum">
              <a:rPr lang="fr-FR" smtClean="0">
                <a:solidFill>
                  <a:srgbClr val="FFFFFF"/>
                </a:solidFill>
              </a:rPr>
              <a:pPr/>
              <a:t>13</a:t>
            </a:fld>
            <a:endParaRPr lang="fr-FR">
              <a:solidFill>
                <a:srgbClr val="FFFFFF"/>
              </a:solidFill>
            </a:endParaRPr>
          </a:p>
        </p:txBody>
      </p:sp>
    </p:spTree>
    <p:extLst>
      <p:ext uri="{BB962C8B-B14F-4D97-AF65-F5344CB8AC3E}">
        <p14:creationId xmlns:p14="http://schemas.microsoft.com/office/powerpoint/2010/main" xmlns="" val="23709050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 y="228600"/>
            <a:ext cx="8991600" cy="762000"/>
          </a:xfrm>
        </p:spPr>
        <p:txBody>
          <a:bodyPr/>
          <a:lstStyle/>
          <a:p>
            <a:r>
              <a:rPr lang="fr-FR" sz="3200" b="1" cap="all" dirty="0" smtClean="0">
                <a:solidFill>
                  <a:srgbClr val="FFFF00"/>
                </a:solidFill>
                <a:latin typeface="Arial" charset="0"/>
              </a:rPr>
              <a:t> </a:t>
            </a:r>
            <a:r>
              <a:rPr lang="fr-FR" sz="3600" b="1" cap="all" dirty="0" smtClean="0">
                <a:solidFill>
                  <a:srgbClr val="FFFF00"/>
                </a:solidFill>
                <a:latin typeface="Arial" charset="0"/>
              </a:rPr>
              <a:t>Préparation sur le fond</a:t>
            </a:r>
            <a:endParaRPr lang="fr-FR" sz="3600" b="1" cap="all" dirty="0">
              <a:solidFill>
                <a:srgbClr val="FFFF00"/>
              </a:solidFill>
              <a:latin typeface="Arial" charset="0"/>
            </a:endParaRPr>
          </a:p>
        </p:txBody>
      </p:sp>
      <p:sp>
        <p:nvSpPr>
          <p:cNvPr id="3075" name="Text Box 3"/>
          <p:cNvSpPr txBox="1">
            <a:spLocks noChangeArrowheads="1"/>
          </p:cNvSpPr>
          <p:nvPr/>
        </p:nvSpPr>
        <p:spPr bwMode="auto">
          <a:xfrm>
            <a:off x="611560" y="1484784"/>
            <a:ext cx="7848872" cy="3847207"/>
          </a:xfrm>
          <a:prstGeom prst="rect">
            <a:avLst/>
          </a:prstGeom>
          <a:noFill/>
          <a:ln w="9525">
            <a:noFill/>
            <a:miter lim="800000"/>
            <a:headEnd/>
            <a:tailEnd/>
          </a:ln>
          <a:effectLst/>
        </p:spPr>
        <p:txBody>
          <a:bodyPr wrap="square">
            <a:spAutoFit/>
          </a:bodyPr>
          <a:lstStyle/>
          <a:p>
            <a:pPr algn="just">
              <a:spcBef>
                <a:spcPct val="50000"/>
              </a:spcBef>
              <a:buFont typeface="Arial" pitchFamily="34" charset="0"/>
              <a:buChar char="•"/>
            </a:pPr>
            <a:r>
              <a:rPr lang="fr-FR" sz="2800" b="1" dirty="0" smtClean="0">
                <a:latin typeface="Arial" charset="0"/>
                <a:cs typeface="Times New Roman" charset="0"/>
              </a:rPr>
              <a:t> </a:t>
            </a:r>
            <a:r>
              <a:rPr lang="fr-FR" b="1" dirty="0" smtClean="0">
                <a:latin typeface="Arial" charset="0"/>
                <a:cs typeface="Times New Roman" charset="0"/>
              </a:rPr>
              <a:t>Identifier vos points forts et vos points faibles par rapport à l’emploi proposé. Les consigner par écrit (mais ne pas les remettre !).</a:t>
            </a:r>
            <a:endParaRPr lang="fr-FR" b="1" dirty="0" smtClean="0">
              <a:latin typeface="Arial" charset="0"/>
            </a:endParaRPr>
          </a:p>
          <a:p>
            <a:pPr algn="just">
              <a:spcBef>
                <a:spcPct val="50000"/>
              </a:spcBef>
              <a:buFont typeface="Arial" pitchFamily="34" charset="0"/>
              <a:buChar char="•"/>
            </a:pPr>
            <a:r>
              <a:rPr lang="fr-FR" b="1" dirty="0" smtClean="0">
                <a:latin typeface="Arial" charset="0"/>
                <a:cs typeface="Times New Roman" charset="0"/>
              </a:rPr>
              <a:t> Préparer </a:t>
            </a:r>
            <a:r>
              <a:rPr lang="fr-FR" b="1" dirty="0">
                <a:latin typeface="Arial" charset="0"/>
                <a:cs typeface="Times New Roman" charset="0"/>
              </a:rPr>
              <a:t>un argumentaire pour répondre </a:t>
            </a:r>
            <a:r>
              <a:rPr lang="fr-FR" b="1" dirty="0" smtClean="0">
                <a:latin typeface="Arial" charset="0"/>
                <a:cs typeface="Times New Roman" charset="0"/>
              </a:rPr>
              <a:t>aux questions classiques, aux </a:t>
            </a:r>
            <a:r>
              <a:rPr lang="fr-FR" b="1" dirty="0">
                <a:latin typeface="Arial" charset="0"/>
                <a:cs typeface="Times New Roman" charset="0"/>
              </a:rPr>
              <a:t>questions </a:t>
            </a:r>
            <a:r>
              <a:rPr lang="fr-FR" b="1" dirty="0" smtClean="0">
                <a:latin typeface="Arial" charset="0"/>
                <a:cs typeface="Times New Roman" charset="0"/>
              </a:rPr>
              <a:t>sur vos </a:t>
            </a:r>
            <a:r>
              <a:rPr lang="fr-FR" b="1" dirty="0">
                <a:latin typeface="Arial" charset="0"/>
                <a:cs typeface="Times New Roman" charset="0"/>
              </a:rPr>
              <a:t>points </a:t>
            </a:r>
            <a:r>
              <a:rPr lang="fr-FR" b="1" dirty="0" smtClean="0">
                <a:latin typeface="Arial" charset="0"/>
                <a:cs typeface="Times New Roman" charset="0"/>
              </a:rPr>
              <a:t>faibles, aux questions « pièges » (diapositives suivantes).</a:t>
            </a:r>
            <a:endParaRPr lang="fr-FR" b="1" dirty="0">
              <a:latin typeface="Arial" charset="0"/>
              <a:cs typeface="Times New Roman" charset="0"/>
            </a:endParaRPr>
          </a:p>
          <a:p>
            <a:pPr algn="just">
              <a:spcBef>
                <a:spcPct val="50000"/>
              </a:spcBef>
              <a:buFont typeface="Arial" pitchFamily="34" charset="0"/>
              <a:buChar char="•"/>
            </a:pPr>
            <a:r>
              <a:rPr lang="fr-FR" b="1" dirty="0" smtClean="0">
                <a:latin typeface="Arial" charset="0"/>
                <a:cs typeface="Times New Roman" charset="0"/>
              </a:rPr>
              <a:t> Préparer </a:t>
            </a:r>
            <a:r>
              <a:rPr lang="fr-FR" b="1" dirty="0">
                <a:latin typeface="Arial" charset="0"/>
                <a:cs typeface="Times New Roman" charset="0"/>
              </a:rPr>
              <a:t>les questions que </a:t>
            </a:r>
            <a:r>
              <a:rPr lang="fr-FR" b="1" dirty="0" smtClean="0">
                <a:latin typeface="Arial" charset="0"/>
                <a:cs typeface="Times New Roman" charset="0"/>
              </a:rPr>
              <a:t>vous aurez </a:t>
            </a:r>
            <a:r>
              <a:rPr lang="fr-FR" b="1" dirty="0">
                <a:latin typeface="Arial" charset="0"/>
                <a:cs typeface="Times New Roman" charset="0"/>
              </a:rPr>
              <a:t>à poser. Les </a:t>
            </a:r>
            <a:r>
              <a:rPr lang="fr-FR" b="1" dirty="0" smtClean="0">
                <a:latin typeface="Arial" charset="0"/>
                <a:cs typeface="Times New Roman" charset="0"/>
              </a:rPr>
              <a:t>écrire, pour pouvoir les consulter.</a:t>
            </a:r>
            <a:endParaRPr lang="fr-FR" b="1" dirty="0">
              <a:latin typeface="Arial" charset="0"/>
              <a:cs typeface="Times New Roman" charset="0"/>
            </a:endParaRPr>
          </a:p>
        </p:txBody>
      </p:sp>
      <p:sp>
        <p:nvSpPr>
          <p:cNvPr id="4" name="Espace réservé du pied de page 3"/>
          <p:cNvSpPr>
            <a:spLocks noGrp="1"/>
          </p:cNvSpPr>
          <p:nvPr>
            <p:ph type="ftr" sz="quarter" idx="11"/>
          </p:nvPr>
        </p:nvSpPr>
        <p:spPr/>
        <p:txBody>
          <a:bodyPr/>
          <a:lstStyle/>
          <a:p>
            <a:r>
              <a:rPr lang="fr-FR" smtClean="0">
                <a:solidFill>
                  <a:srgbClr val="FFFFFF"/>
                </a:solidFill>
              </a:rPr>
              <a:t>ECTI  VENDEE 2016 - Partie 2</a:t>
            </a:r>
            <a:endParaRPr lang="fr-FR">
              <a:solidFill>
                <a:srgbClr val="FFFFFF"/>
              </a:solidFill>
            </a:endParaRPr>
          </a:p>
        </p:txBody>
      </p:sp>
      <p:sp>
        <p:nvSpPr>
          <p:cNvPr id="5" name="Espace réservé du numéro de diapositive 4"/>
          <p:cNvSpPr>
            <a:spLocks noGrp="1"/>
          </p:cNvSpPr>
          <p:nvPr>
            <p:ph type="sldNum" sz="quarter" idx="12"/>
          </p:nvPr>
        </p:nvSpPr>
        <p:spPr/>
        <p:txBody>
          <a:bodyPr/>
          <a:lstStyle/>
          <a:p>
            <a:fld id="{825B4CC2-9D86-463E-BFC7-EA7B2F574D06}" type="slidenum">
              <a:rPr lang="fr-FR" smtClean="0">
                <a:solidFill>
                  <a:srgbClr val="FFFFFF"/>
                </a:solidFill>
              </a:rPr>
              <a:pPr/>
              <a:t>14</a:t>
            </a:fld>
            <a:endParaRPr lang="fr-FR">
              <a:solidFill>
                <a:srgbClr val="FFFFFF"/>
              </a:solidFill>
            </a:endParaRPr>
          </a:p>
        </p:txBody>
      </p:sp>
    </p:spTree>
    <p:extLst>
      <p:ext uri="{BB962C8B-B14F-4D97-AF65-F5344CB8AC3E}">
        <p14:creationId xmlns:p14="http://schemas.microsoft.com/office/powerpoint/2010/main" xmlns="" val="30703585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 y="228600"/>
            <a:ext cx="8991600" cy="762000"/>
          </a:xfrm>
        </p:spPr>
        <p:txBody>
          <a:bodyPr/>
          <a:lstStyle/>
          <a:p>
            <a:r>
              <a:rPr lang="fr-FR" sz="3200" b="1" cap="all" dirty="0" smtClean="0">
                <a:solidFill>
                  <a:srgbClr val="FFFF00"/>
                </a:solidFill>
                <a:latin typeface="Arial" charset="0"/>
              </a:rPr>
              <a:t> </a:t>
            </a:r>
            <a:r>
              <a:rPr lang="fr-FR" sz="3600" b="1" cap="all" dirty="0" smtClean="0">
                <a:solidFill>
                  <a:srgbClr val="FFFF00"/>
                </a:solidFill>
                <a:latin typeface="Arial" charset="0"/>
              </a:rPr>
              <a:t>Quelques questions classiques -1-</a:t>
            </a:r>
            <a:endParaRPr lang="fr-FR" sz="3600" b="1" cap="all" dirty="0">
              <a:solidFill>
                <a:srgbClr val="FFFF00"/>
              </a:solidFill>
              <a:latin typeface="Arial" charset="0"/>
            </a:endParaRPr>
          </a:p>
        </p:txBody>
      </p:sp>
      <p:sp>
        <p:nvSpPr>
          <p:cNvPr id="3075" name="Text Box 3"/>
          <p:cNvSpPr txBox="1">
            <a:spLocks noChangeArrowheads="1"/>
          </p:cNvSpPr>
          <p:nvPr/>
        </p:nvSpPr>
        <p:spPr bwMode="auto">
          <a:xfrm>
            <a:off x="395536" y="1340768"/>
            <a:ext cx="8352928" cy="4924425"/>
          </a:xfrm>
          <a:prstGeom prst="rect">
            <a:avLst/>
          </a:prstGeom>
          <a:noFill/>
          <a:ln w="9525">
            <a:noFill/>
            <a:miter lim="800000"/>
            <a:headEnd/>
            <a:tailEnd/>
          </a:ln>
          <a:effectLst/>
        </p:spPr>
        <p:txBody>
          <a:bodyPr wrap="square">
            <a:spAutoFit/>
          </a:bodyPr>
          <a:lstStyle/>
          <a:p>
            <a:pPr marL="457200" lvl="0" indent="-419100">
              <a:spcBef>
                <a:spcPts val="0"/>
              </a:spcBef>
              <a:buSzPct val="100000"/>
            </a:pPr>
            <a:r>
              <a:rPr lang="fr-FR" sz="2200" b="1" dirty="0" smtClean="0">
                <a:latin typeface="Arial" charset="0"/>
                <a:cs typeface="Times New Roman" charset="0"/>
              </a:rPr>
              <a:t> </a:t>
            </a:r>
            <a:r>
              <a:rPr lang="fr-FR" b="1" dirty="0" smtClean="0">
                <a:latin typeface="Arial" pitchFamily="34" charset="0"/>
                <a:cs typeface="Arial" pitchFamily="34" charset="0"/>
              </a:rPr>
              <a:t>Exemples de questions professionnelles :</a:t>
            </a:r>
          </a:p>
          <a:p>
            <a:pPr marL="457200" lvl="0" indent="-419100" algn="just">
              <a:spcBef>
                <a:spcPts val="0"/>
              </a:spcBef>
              <a:buSzPct val="100000"/>
              <a:buFont typeface="Arial" pitchFamily="34" charset="0"/>
              <a:buChar char="•"/>
            </a:pPr>
            <a:r>
              <a:rPr lang="fr-FR" sz="2200" dirty="0" smtClean="0">
                <a:latin typeface="Arial" pitchFamily="34" charset="0"/>
                <a:cs typeface="Arial" pitchFamily="34" charset="0"/>
              </a:rPr>
              <a:t>Quel est votre projet professionnel ?</a:t>
            </a:r>
          </a:p>
          <a:p>
            <a:pPr marL="457200" lvl="0" indent="-419100" algn="just">
              <a:spcBef>
                <a:spcPts val="0"/>
              </a:spcBef>
              <a:buSzPct val="100000"/>
              <a:buFont typeface="Arial" pitchFamily="34" charset="0"/>
              <a:buChar char="•"/>
            </a:pPr>
            <a:r>
              <a:rPr lang="fr-FR" sz="2200" dirty="0" smtClean="0">
                <a:latin typeface="Arial" pitchFamily="34" charset="0"/>
                <a:cs typeface="Arial" pitchFamily="34" charset="0"/>
              </a:rPr>
              <a:t>Pensez vous pouvoir tenir le poste compte tenu de votre manque d’expérience ?</a:t>
            </a:r>
          </a:p>
          <a:p>
            <a:pPr marL="457200" lvl="0" indent="-419100" algn="just">
              <a:spcBef>
                <a:spcPts val="0"/>
              </a:spcBef>
              <a:buSzPct val="100000"/>
              <a:buFont typeface="Arial" pitchFamily="34" charset="0"/>
              <a:buChar char="•"/>
            </a:pPr>
            <a:r>
              <a:rPr lang="fr-FR" sz="2200" dirty="0" smtClean="0">
                <a:latin typeface="Arial" pitchFamily="34" charset="0"/>
                <a:cs typeface="Arial" pitchFamily="34" charset="0"/>
              </a:rPr>
              <a:t>Pourquoi avez vous choisi cette formation ?</a:t>
            </a:r>
          </a:p>
          <a:p>
            <a:pPr marL="457200" lvl="0" indent="-419100" algn="just">
              <a:spcBef>
                <a:spcPts val="0"/>
              </a:spcBef>
              <a:buSzPct val="100000"/>
              <a:buFont typeface="Arial" pitchFamily="34" charset="0"/>
              <a:buChar char="•"/>
            </a:pPr>
            <a:r>
              <a:rPr lang="fr-FR" sz="2200" dirty="0" smtClean="0">
                <a:latin typeface="Arial" pitchFamily="34" charset="0"/>
                <a:cs typeface="Arial" pitchFamily="34" charset="0"/>
              </a:rPr>
              <a:t>Que savez vous faire ?</a:t>
            </a:r>
          </a:p>
          <a:p>
            <a:pPr marL="457200" lvl="0" indent="-419100" algn="just">
              <a:spcBef>
                <a:spcPts val="0"/>
              </a:spcBef>
              <a:buSzPct val="100000"/>
              <a:buFont typeface="Arial" pitchFamily="34" charset="0"/>
              <a:buChar char="•"/>
            </a:pPr>
            <a:r>
              <a:rPr lang="fr-FR" sz="2200" cap="all" dirty="0" smtClean="0">
                <a:latin typeface="Arial" pitchFamily="34" charset="0"/>
                <a:cs typeface="Arial" pitchFamily="34" charset="0"/>
              </a:rPr>
              <a:t>à</a:t>
            </a:r>
            <a:r>
              <a:rPr lang="fr-FR" sz="2200" dirty="0" smtClean="0">
                <a:latin typeface="Arial" pitchFamily="34" charset="0"/>
                <a:cs typeface="Arial" pitchFamily="34" charset="0"/>
              </a:rPr>
              <a:t> votre avis quelles sont les exigences du poste ?</a:t>
            </a:r>
          </a:p>
          <a:p>
            <a:pPr lvl="0">
              <a:spcBef>
                <a:spcPts val="0"/>
              </a:spcBef>
            </a:pPr>
            <a:endParaRPr lang="fr-FR" dirty="0" smtClean="0">
              <a:latin typeface="Arial" pitchFamily="34" charset="0"/>
              <a:cs typeface="Arial" pitchFamily="34" charset="0"/>
            </a:endParaRPr>
          </a:p>
          <a:p>
            <a:pPr marL="457200" lvl="0" indent="-419100">
              <a:spcBef>
                <a:spcPts val="0"/>
              </a:spcBef>
              <a:buSzPct val="100000"/>
            </a:pPr>
            <a:r>
              <a:rPr lang="fr-FR" b="1" dirty="0" smtClean="0">
                <a:latin typeface="Arial" pitchFamily="34" charset="0"/>
                <a:cs typeface="Arial" pitchFamily="34" charset="0"/>
              </a:rPr>
              <a:t>Exemples de questions personnelles :</a:t>
            </a:r>
          </a:p>
          <a:p>
            <a:pPr marL="457200" lvl="0" indent="-419100" algn="just">
              <a:spcBef>
                <a:spcPts val="0"/>
              </a:spcBef>
              <a:buSzPct val="100000"/>
              <a:buFont typeface="Arial" pitchFamily="34" charset="0"/>
              <a:buChar char="•"/>
            </a:pPr>
            <a:r>
              <a:rPr lang="fr-FR" sz="2200" dirty="0" smtClean="0">
                <a:latin typeface="Arial" pitchFamily="34" charset="0"/>
                <a:cs typeface="Arial" pitchFamily="34" charset="0"/>
              </a:rPr>
              <a:t>Qui êtes vous ?</a:t>
            </a:r>
          </a:p>
          <a:p>
            <a:pPr marL="457200" lvl="0" indent="-419100" algn="just">
              <a:spcBef>
                <a:spcPts val="0"/>
              </a:spcBef>
              <a:buSzPct val="100000"/>
              <a:buFont typeface="Arial" pitchFamily="34" charset="0"/>
              <a:buChar char="•"/>
            </a:pPr>
            <a:r>
              <a:rPr lang="fr-FR" sz="2200" dirty="0" smtClean="0">
                <a:latin typeface="Arial" pitchFamily="34" charset="0"/>
                <a:cs typeface="Arial" pitchFamily="34" charset="0"/>
              </a:rPr>
              <a:t>Comment êtes vous perçu par votre entourage ?</a:t>
            </a:r>
          </a:p>
          <a:p>
            <a:pPr marL="457200" lvl="0" indent="-419100" algn="just">
              <a:spcBef>
                <a:spcPts val="0"/>
              </a:spcBef>
              <a:buSzPct val="100000"/>
              <a:buFont typeface="Arial" pitchFamily="34" charset="0"/>
              <a:buChar char="•"/>
            </a:pPr>
            <a:r>
              <a:rPr lang="fr-FR" sz="2200" dirty="0" smtClean="0">
                <a:latin typeface="Arial" pitchFamily="34" charset="0"/>
                <a:cs typeface="Arial" pitchFamily="34" charset="0"/>
              </a:rPr>
              <a:t>Qu’aimez vous faire en dehors du travail ?</a:t>
            </a:r>
          </a:p>
          <a:p>
            <a:pPr marL="457200" lvl="0" indent="-419100" algn="just">
              <a:spcBef>
                <a:spcPts val="0"/>
              </a:spcBef>
              <a:buSzPct val="100000"/>
              <a:buFont typeface="Arial" pitchFamily="34" charset="0"/>
              <a:buChar char="•"/>
            </a:pPr>
            <a:r>
              <a:rPr lang="fr-FR" sz="2200" dirty="0" smtClean="0">
                <a:latin typeface="Arial" pitchFamily="34" charset="0"/>
                <a:cs typeface="Arial" pitchFamily="34" charset="0"/>
              </a:rPr>
              <a:t>Pourquoi êtes vous venu en France ? pourquoi la France ?</a:t>
            </a:r>
          </a:p>
          <a:p>
            <a:pPr marL="457200" lvl="0" indent="-419100">
              <a:spcBef>
                <a:spcPts val="0"/>
              </a:spcBef>
              <a:buChar char="•"/>
            </a:pPr>
            <a:endParaRPr lang="fr-FR" sz="2200" b="1" dirty="0">
              <a:latin typeface="Arial" pitchFamily="34" charset="0"/>
              <a:cs typeface="Arial" pitchFamily="34" charset="0"/>
            </a:endParaRPr>
          </a:p>
        </p:txBody>
      </p:sp>
      <p:sp>
        <p:nvSpPr>
          <p:cNvPr id="4" name="Espace réservé du pied de page 3"/>
          <p:cNvSpPr>
            <a:spLocks noGrp="1"/>
          </p:cNvSpPr>
          <p:nvPr>
            <p:ph type="ftr" sz="quarter" idx="11"/>
          </p:nvPr>
        </p:nvSpPr>
        <p:spPr/>
        <p:txBody>
          <a:bodyPr/>
          <a:lstStyle/>
          <a:p>
            <a:r>
              <a:rPr lang="fr-FR" smtClean="0">
                <a:solidFill>
                  <a:srgbClr val="FFFFFF"/>
                </a:solidFill>
              </a:rPr>
              <a:t>ECTI  VENDEE 2016 - Partie 2</a:t>
            </a:r>
            <a:endParaRPr lang="fr-FR">
              <a:solidFill>
                <a:srgbClr val="FFFFFF"/>
              </a:solidFill>
            </a:endParaRPr>
          </a:p>
        </p:txBody>
      </p:sp>
      <p:sp>
        <p:nvSpPr>
          <p:cNvPr id="5" name="Espace réservé du numéro de diapositive 4"/>
          <p:cNvSpPr>
            <a:spLocks noGrp="1"/>
          </p:cNvSpPr>
          <p:nvPr>
            <p:ph type="sldNum" sz="quarter" idx="12"/>
          </p:nvPr>
        </p:nvSpPr>
        <p:spPr/>
        <p:txBody>
          <a:bodyPr/>
          <a:lstStyle/>
          <a:p>
            <a:fld id="{825B4CC2-9D86-463E-BFC7-EA7B2F574D06}" type="slidenum">
              <a:rPr lang="fr-FR" smtClean="0">
                <a:solidFill>
                  <a:srgbClr val="FFFFFF"/>
                </a:solidFill>
              </a:rPr>
              <a:pPr/>
              <a:t>15</a:t>
            </a:fld>
            <a:endParaRPr lang="fr-FR">
              <a:solidFill>
                <a:srgbClr val="FFFFFF"/>
              </a:solidFill>
            </a:endParaRPr>
          </a:p>
        </p:txBody>
      </p:sp>
    </p:spTree>
    <p:extLst>
      <p:ext uri="{BB962C8B-B14F-4D97-AF65-F5344CB8AC3E}">
        <p14:creationId xmlns:p14="http://schemas.microsoft.com/office/powerpoint/2010/main" xmlns="" val="30703585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 y="228600"/>
            <a:ext cx="8991600" cy="762000"/>
          </a:xfrm>
        </p:spPr>
        <p:txBody>
          <a:bodyPr/>
          <a:lstStyle/>
          <a:p>
            <a:r>
              <a:rPr lang="fr-FR" sz="3200" b="1" cap="all" dirty="0" smtClean="0">
                <a:solidFill>
                  <a:srgbClr val="FFFF00"/>
                </a:solidFill>
                <a:latin typeface="Arial" charset="0"/>
              </a:rPr>
              <a:t> </a:t>
            </a:r>
            <a:r>
              <a:rPr lang="fr-FR" sz="3600" b="1" cap="all" dirty="0" smtClean="0">
                <a:solidFill>
                  <a:srgbClr val="FFFF00"/>
                </a:solidFill>
                <a:latin typeface="Arial" charset="0"/>
              </a:rPr>
              <a:t>Quelques questions classiques -2-</a:t>
            </a:r>
            <a:endParaRPr lang="fr-FR" sz="3600" b="1" cap="all" dirty="0">
              <a:solidFill>
                <a:srgbClr val="FFFF00"/>
              </a:solidFill>
              <a:latin typeface="Arial" charset="0"/>
            </a:endParaRPr>
          </a:p>
        </p:txBody>
      </p:sp>
      <p:sp>
        <p:nvSpPr>
          <p:cNvPr id="3075" name="Text Box 3"/>
          <p:cNvSpPr txBox="1">
            <a:spLocks noChangeArrowheads="1"/>
          </p:cNvSpPr>
          <p:nvPr/>
        </p:nvSpPr>
        <p:spPr bwMode="auto">
          <a:xfrm>
            <a:off x="395536" y="1340768"/>
            <a:ext cx="8534400" cy="2831544"/>
          </a:xfrm>
          <a:prstGeom prst="rect">
            <a:avLst/>
          </a:prstGeom>
          <a:noFill/>
          <a:ln w="9525">
            <a:noFill/>
            <a:miter lim="800000"/>
            <a:headEnd/>
            <a:tailEnd/>
          </a:ln>
          <a:effectLst/>
        </p:spPr>
        <p:txBody>
          <a:bodyPr>
            <a:spAutoFit/>
          </a:bodyPr>
          <a:lstStyle/>
          <a:p>
            <a:pPr marL="457200" lvl="0" indent="-419100">
              <a:spcBef>
                <a:spcPts val="0"/>
              </a:spcBef>
              <a:buSzPct val="100000"/>
            </a:pPr>
            <a:r>
              <a:rPr lang="fr-FR" sz="2200" b="1" dirty="0" smtClean="0">
                <a:latin typeface="Arial" charset="0"/>
                <a:cs typeface="Times New Roman" charset="0"/>
              </a:rPr>
              <a:t> </a:t>
            </a:r>
            <a:r>
              <a:rPr lang="fr-FR" b="1" dirty="0" smtClean="0">
                <a:latin typeface="Arial" pitchFamily="34" charset="0"/>
                <a:cs typeface="Arial" pitchFamily="34" charset="0"/>
              </a:rPr>
              <a:t>Exemples de questions “motivationnelles” :</a:t>
            </a:r>
          </a:p>
          <a:p>
            <a:pPr marL="457200" lvl="0" indent="-419100" algn="just">
              <a:spcBef>
                <a:spcPts val="0"/>
              </a:spcBef>
              <a:buSzPct val="100000"/>
              <a:buFont typeface="Arial" pitchFamily="34" charset="0"/>
              <a:buChar char="•"/>
            </a:pPr>
            <a:r>
              <a:rPr lang="fr-FR" sz="2200" dirty="0" smtClean="0">
                <a:latin typeface="Arial" pitchFamily="34" charset="0"/>
                <a:cs typeface="Arial" pitchFamily="34" charset="0"/>
              </a:rPr>
              <a:t>En quoi ce poste vous intéresse t il ?</a:t>
            </a:r>
          </a:p>
          <a:p>
            <a:pPr marL="457200" lvl="0" indent="-419100" algn="just">
              <a:spcBef>
                <a:spcPts val="0"/>
              </a:spcBef>
              <a:buSzPct val="100000"/>
              <a:buFont typeface="Arial" pitchFamily="34" charset="0"/>
              <a:buChar char="•"/>
            </a:pPr>
            <a:r>
              <a:rPr lang="fr-FR" sz="2200" b="1" dirty="0" smtClean="0">
                <a:latin typeface="Arial" pitchFamily="34" charset="0"/>
                <a:cs typeface="Arial" pitchFamily="34" charset="0"/>
              </a:rPr>
              <a:t>E</a:t>
            </a:r>
            <a:r>
              <a:rPr lang="fr-FR" sz="2200" dirty="0" smtClean="0">
                <a:latin typeface="Arial" pitchFamily="34" charset="0"/>
                <a:cs typeface="Arial" pitchFamily="34" charset="0"/>
              </a:rPr>
              <a:t>n fin de poste votre remplaçant n’est pas arrivé : que faites vous ?</a:t>
            </a:r>
          </a:p>
          <a:p>
            <a:pPr marL="457200" lvl="0" indent="-419100" algn="just">
              <a:spcBef>
                <a:spcPts val="0"/>
              </a:spcBef>
              <a:buSzPct val="100000"/>
              <a:buFont typeface="Arial" pitchFamily="34" charset="0"/>
              <a:buChar char="•"/>
            </a:pPr>
            <a:r>
              <a:rPr lang="fr-FR" sz="2200" dirty="0" smtClean="0">
                <a:latin typeface="Arial" pitchFamily="34" charset="0"/>
                <a:cs typeface="Arial" pitchFamily="34" charset="0"/>
              </a:rPr>
              <a:t>Quelle est votre disponibilité ? heures supplémentaires non prévues  ?</a:t>
            </a:r>
          </a:p>
          <a:p>
            <a:pPr marL="457200" lvl="0" indent="-419100" algn="just">
              <a:spcBef>
                <a:spcPts val="0"/>
              </a:spcBef>
              <a:buSzPct val="100000"/>
              <a:buFont typeface="Arial" pitchFamily="34" charset="0"/>
              <a:buChar char="•"/>
            </a:pPr>
            <a:r>
              <a:rPr lang="fr-FR" sz="2200" dirty="0" smtClean="0">
                <a:latin typeface="Arial" pitchFamily="34" charset="0"/>
                <a:cs typeface="Arial" pitchFamily="34" charset="0"/>
              </a:rPr>
              <a:t>Vous dites que vous êtes motivé : cela se traduit comment </a:t>
            </a:r>
            <a:r>
              <a:rPr lang="en-US" sz="2200" dirty="0" smtClean="0">
                <a:latin typeface="Arial" pitchFamily="34" charset="0"/>
                <a:cs typeface="Arial" pitchFamily="34" charset="0"/>
              </a:rPr>
              <a:t>?</a:t>
            </a:r>
          </a:p>
          <a:p>
            <a:pPr marL="457200" lvl="0" indent="-419100">
              <a:spcBef>
                <a:spcPts val="0"/>
              </a:spcBef>
              <a:buChar char="•"/>
            </a:pPr>
            <a:endParaRPr lang="fr-FR" sz="2200" b="1" dirty="0">
              <a:latin typeface="Arial" pitchFamily="34" charset="0"/>
              <a:cs typeface="Arial" pitchFamily="34" charset="0"/>
            </a:endParaRPr>
          </a:p>
        </p:txBody>
      </p:sp>
      <p:sp>
        <p:nvSpPr>
          <p:cNvPr id="4" name="Espace réservé du pied de page 3"/>
          <p:cNvSpPr>
            <a:spLocks noGrp="1"/>
          </p:cNvSpPr>
          <p:nvPr>
            <p:ph type="ftr" sz="quarter" idx="11"/>
          </p:nvPr>
        </p:nvSpPr>
        <p:spPr/>
        <p:txBody>
          <a:bodyPr/>
          <a:lstStyle/>
          <a:p>
            <a:r>
              <a:rPr lang="fr-FR" smtClean="0">
                <a:solidFill>
                  <a:srgbClr val="FFFFFF"/>
                </a:solidFill>
              </a:rPr>
              <a:t>ECTI  VENDEE 2016 - Partie 2</a:t>
            </a:r>
            <a:endParaRPr lang="fr-FR">
              <a:solidFill>
                <a:srgbClr val="FFFFFF"/>
              </a:solidFill>
            </a:endParaRPr>
          </a:p>
        </p:txBody>
      </p:sp>
      <p:sp>
        <p:nvSpPr>
          <p:cNvPr id="5" name="Espace réservé du numéro de diapositive 4"/>
          <p:cNvSpPr>
            <a:spLocks noGrp="1"/>
          </p:cNvSpPr>
          <p:nvPr>
            <p:ph type="sldNum" sz="quarter" idx="12"/>
          </p:nvPr>
        </p:nvSpPr>
        <p:spPr/>
        <p:txBody>
          <a:bodyPr/>
          <a:lstStyle/>
          <a:p>
            <a:fld id="{825B4CC2-9D86-463E-BFC7-EA7B2F574D06}" type="slidenum">
              <a:rPr lang="fr-FR" smtClean="0">
                <a:solidFill>
                  <a:srgbClr val="FFFFFF"/>
                </a:solidFill>
              </a:rPr>
              <a:pPr/>
              <a:t>16</a:t>
            </a:fld>
            <a:endParaRPr lang="fr-FR">
              <a:solidFill>
                <a:srgbClr val="FFFFFF"/>
              </a:solidFill>
            </a:endParaRPr>
          </a:p>
        </p:txBody>
      </p:sp>
    </p:spTree>
    <p:extLst>
      <p:ext uri="{BB962C8B-B14F-4D97-AF65-F5344CB8AC3E}">
        <p14:creationId xmlns:p14="http://schemas.microsoft.com/office/powerpoint/2010/main" xmlns="" val="30703585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 y="228600"/>
            <a:ext cx="8991600" cy="762000"/>
          </a:xfrm>
        </p:spPr>
        <p:txBody>
          <a:bodyPr/>
          <a:lstStyle/>
          <a:p>
            <a:r>
              <a:rPr lang="fr-FR" sz="3200" b="1" cap="all" dirty="0" smtClean="0">
                <a:solidFill>
                  <a:srgbClr val="FFFF00"/>
                </a:solidFill>
                <a:latin typeface="Arial" charset="0"/>
              </a:rPr>
              <a:t> </a:t>
            </a:r>
            <a:r>
              <a:rPr lang="fr-FR" sz="3600" b="1" cap="all" dirty="0" smtClean="0">
                <a:solidFill>
                  <a:srgbClr val="FFFF00"/>
                </a:solidFill>
                <a:latin typeface="Arial" charset="0"/>
              </a:rPr>
              <a:t>Quelques questions « pièges »</a:t>
            </a:r>
            <a:endParaRPr lang="fr-FR" sz="3600" b="1" cap="all" dirty="0">
              <a:solidFill>
                <a:srgbClr val="FFFF00"/>
              </a:solidFill>
              <a:latin typeface="Arial" charset="0"/>
            </a:endParaRPr>
          </a:p>
        </p:txBody>
      </p:sp>
      <p:sp>
        <p:nvSpPr>
          <p:cNvPr id="3075" name="Text Box 3"/>
          <p:cNvSpPr txBox="1">
            <a:spLocks noChangeArrowheads="1"/>
          </p:cNvSpPr>
          <p:nvPr/>
        </p:nvSpPr>
        <p:spPr bwMode="auto">
          <a:xfrm>
            <a:off x="395536" y="1340768"/>
            <a:ext cx="8352928" cy="4493538"/>
          </a:xfrm>
          <a:prstGeom prst="rect">
            <a:avLst/>
          </a:prstGeom>
          <a:noFill/>
          <a:ln w="9525">
            <a:noFill/>
            <a:miter lim="800000"/>
            <a:headEnd/>
            <a:tailEnd/>
          </a:ln>
          <a:effectLst/>
        </p:spPr>
        <p:txBody>
          <a:bodyPr wrap="square">
            <a:spAutoFit/>
          </a:bodyPr>
          <a:lstStyle/>
          <a:p>
            <a:pPr marL="457200" lvl="0" indent="-419100">
              <a:spcBef>
                <a:spcPts val="0"/>
              </a:spcBef>
              <a:buChar char="•"/>
            </a:pPr>
            <a:r>
              <a:rPr lang="fr-FR" sz="2200" b="1" dirty="0" smtClean="0">
                <a:latin typeface="Arial" pitchFamily="34" charset="0"/>
                <a:cs typeface="Arial" pitchFamily="34" charset="0"/>
              </a:rPr>
              <a:t>Parlez moi de vous ?</a:t>
            </a:r>
          </a:p>
          <a:p>
            <a:pPr marL="457200" lvl="0" indent="-419100">
              <a:spcBef>
                <a:spcPts val="0"/>
              </a:spcBef>
              <a:buSzPct val="100000"/>
              <a:buChar char="•"/>
            </a:pPr>
            <a:r>
              <a:rPr lang="fr-FR" sz="2200" b="1" dirty="0" smtClean="0">
                <a:latin typeface="Arial" pitchFamily="34" charset="0"/>
                <a:cs typeface="Arial" pitchFamily="34" charset="0"/>
              </a:rPr>
              <a:t>Quelle est l’expérience dont vous êtes le plus fier ?</a:t>
            </a:r>
          </a:p>
          <a:p>
            <a:pPr marL="457200" lvl="0" indent="-419100">
              <a:spcBef>
                <a:spcPts val="0"/>
              </a:spcBef>
              <a:buChar char="•"/>
            </a:pPr>
            <a:r>
              <a:rPr lang="fr-FR" sz="2200" b="1" dirty="0" smtClean="0">
                <a:latin typeface="Arial" pitchFamily="34" charset="0"/>
                <a:cs typeface="Arial" pitchFamily="34" charset="0"/>
              </a:rPr>
              <a:t>Une expérience où vous avez rencontré des difficultés ?</a:t>
            </a:r>
          </a:p>
          <a:p>
            <a:pPr marL="457200" lvl="0" indent="-419100">
              <a:spcBef>
                <a:spcPts val="0"/>
              </a:spcBef>
              <a:buChar char="•"/>
            </a:pPr>
            <a:r>
              <a:rPr lang="fr-FR" sz="2200" b="1" dirty="0" smtClean="0">
                <a:latin typeface="Arial" pitchFamily="34" charset="0"/>
                <a:cs typeface="Arial" pitchFamily="34" charset="0"/>
              </a:rPr>
              <a:t>Pouvez vous développer ? </a:t>
            </a:r>
          </a:p>
          <a:p>
            <a:pPr marL="457200" lvl="0" indent="-419100">
              <a:spcBef>
                <a:spcPts val="0"/>
              </a:spcBef>
              <a:buChar char="•"/>
            </a:pPr>
            <a:r>
              <a:rPr lang="fr-FR" sz="2200" b="1" dirty="0" smtClean="0">
                <a:latin typeface="Arial" pitchFamily="34" charset="0"/>
                <a:cs typeface="Arial" pitchFamily="34" charset="0"/>
              </a:rPr>
              <a:t>Pourquoi avez vous choisi cette formation ? Regrettez  vous ce choix ?</a:t>
            </a:r>
          </a:p>
          <a:p>
            <a:pPr marL="457200" lvl="0" indent="-419100">
              <a:spcBef>
                <a:spcPts val="0"/>
              </a:spcBef>
              <a:buChar char="•"/>
            </a:pPr>
            <a:r>
              <a:rPr lang="fr-FR" sz="2200" b="1" dirty="0" smtClean="0">
                <a:latin typeface="Arial" pitchFamily="34" charset="0"/>
                <a:cs typeface="Arial" pitchFamily="34" charset="0"/>
              </a:rPr>
              <a:t>Aimez vous travailler en équipe ?</a:t>
            </a:r>
          </a:p>
          <a:p>
            <a:pPr marL="457200" lvl="0" indent="-419100">
              <a:spcBef>
                <a:spcPts val="0"/>
              </a:spcBef>
              <a:buChar char="•"/>
            </a:pPr>
            <a:r>
              <a:rPr lang="fr-FR" sz="2200" b="1" dirty="0" smtClean="0">
                <a:latin typeface="Arial" pitchFamily="34" charset="0"/>
                <a:cs typeface="Arial" pitchFamily="34" charset="0"/>
              </a:rPr>
              <a:t>Quels sont vos points faibles ?</a:t>
            </a:r>
          </a:p>
          <a:p>
            <a:pPr marL="457200" lvl="0" indent="-419100">
              <a:spcBef>
                <a:spcPts val="0"/>
              </a:spcBef>
              <a:buChar char="•"/>
            </a:pPr>
            <a:r>
              <a:rPr lang="fr-FR" sz="2200" b="1" dirty="0" smtClean="0">
                <a:latin typeface="Arial" pitchFamily="34" charset="0"/>
                <a:cs typeface="Arial" pitchFamily="34" charset="0"/>
              </a:rPr>
              <a:t>Avez vous des points forts ? lesquels ?</a:t>
            </a:r>
          </a:p>
          <a:p>
            <a:pPr marL="457200" lvl="0" indent="-419100">
              <a:spcBef>
                <a:spcPts val="0"/>
              </a:spcBef>
              <a:buChar char="•"/>
            </a:pPr>
            <a:r>
              <a:rPr lang="fr-FR" sz="2200" b="1" dirty="0" smtClean="0">
                <a:latin typeface="Arial" pitchFamily="34" charset="0"/>
                <a:cs typeface="Arial" pitchFamily="34" charset="0"/>
              </a:rPr>
              <a:t>Pouvez vous me citer des exemples ?</a:t>
            </a:r>
          </a:p>
          <a:p>
            <a:pPr marL="457200" lvl="0" indent="-419100">
              <a:spcBef>
                <a:spcPts val="0"/>
              </a:spcBef>
              <a:buChar char="•"/>
            </a:pPr>
            <a:r>
              <a:rPr lang="fr-FR" sz="2200" b="1" dirty="0" smtClean="0">
                <a:latin typeface="Arial" pitchFamily="34" charset="0"/>
                <a:cs typeface="Arial" pitchFamily="34" charset="0"/>
              </a:rPr>
              <a:t>Pourquoi avez vous quitté cet emploi ?</a:t>
            </a:r>
          </a:p>
          <a:p>
            <a:pPr marL="457200" lvl="0" indent="-419100">
              <a:spcBef>
                <a:spcPts val="0"/>
              </a:spcBef>
              <a:buChar char="•"/>
            </a:pPr>
            <a:r>
              <a:rPr lang="fr-FR" sz="2200" b="1" dirty="0" smtClean="0">
                <a:latin typeface="Arial" pitchFamily="34" charset="0"/>
                <a:cs typeface="Arial" pitchFamily="34" charset="0"/>
              </a:rPr>
              <a:t>Qu’est ce qui est plus important pour vous ? le salaire ou l’intérêt du travail ?</a:t>
            </a:r>
            <a:endParaRPr lang="fr-FR" sz="2200" b="1" dirty="0">
              <a:latin typeface="Arial" pitchFamily="34" charset="0"/>
              <a:cs typeface="Arial" pitchFamily="34" charset="0"/>
            </a:endParaRPr>
          </a:p>
        </p:txBody>
      </p:sp>
      <p:sp>
        <p:nvSpPr>
          <p:cNvPr id="4" name="Espace réservé du pied de page 3"/>
          <p:cNvSpPr>
            <a:spLocks noGrp="1"/>
          </p:cNvSpPr>
          <p:nvPr>
            <p:ph type="ftr" sz="quarter" idx="11"/>
          </p:nvPr>
        </p:nvSpPr>
        <p:spPr/>
        <p:txBody>
          <a:bodyPr/>
          <a:lstStyle/>
          <a:p>
            <a:r>
              <a:rPr lang="fr-FR" smtClean="0">
                <a:solidFill>
                  <a:srgbClr val="FFFFFF"/>
                </a:solidFill>
              </a:rPr>
              <a:t>ECTI  VENDEE 2016 - Partie 2</a:t>
            </a:r>
            <a:endParaRPr lang="fr-FR">
              <a:solidFill>
                <a:srgbClr val="FFFFFF"/>
              </a:solidFill>
            </a:endParaRPr>
          </a:p>
        </p:txBody>
      </p:sp>
      <p:sp>
        <p:nvSpPr>
          <p:cNvPr id="5" name="Espace réservé du numéro de diapositive 4"/>
          <p:cNvSpPr>
            <a:spLocks noGrp="1"/>
          </p:cNvSpPr>
          <p:nvPr>
            <p:ph type="sldNum" sz="quarter" idx="12"/>
          </p:nvPr>
        </p:nvSpPr>
        <p:spPr/>
        <p:txBody>
          <a:bodyPr/>
          <a:lstStyle/>
          <a:p>
            <a:fld id="{825B4CC2-9D86-463E-BFC7-EA7B2F574D06}" type="slidenum">
              <a:rPr lang="fr-FR" smtClean="0">
                <a:solidFill>
                  <a:srgbClr val="FFFFFF"/>
                </a:solidFill>
              </a:rPr>
              <a:pPr/>
              <a:t>17</a:t>
            </a:fld>
            <a:endParaRPr lang="fr-FR">
              <a:solidFill>
                <a:srgbClr val="FFFFFF"/>
              </a:solidFill>
            </a:endParaRPr>
          </a:p>
        </p:txBody>
      </p:sp>
    </p:spTree>
    <p:extLst>
      <p:ext uri="{BB962C8B-B14F-4D97-AF65-F5344CB8AC3E}">
        <p14:creationId xmlns:p14="http://schemas.microsoft.com/office/powerpoint/2010/main" xmlns="" val="30703585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 y="228600"/>
            <a:ext cx="8991600" cy="762000"/>
          </a:xfrm>
        </p:spPr>
        <p:txBody>
          <a:bodyPr/>
          <a:lstStyle/>
          <a:p>
            <a:r>
              <a:rPr lang="fr-FR" sz="3200" b="1" cap="all" dirty="0" smtClean="0">
                <a:solidFill>
                  <a:srgbClr val="FFFF00"/>
                </a:solidFill>
                <a:latin typeface="Arial" charset="0"/>
              </a:rPr>
              <a:t> </a:t>
            </a:r>
            <a:r>
              <a:rPr lang="fr-FR" sz="3600" b="1" cap="all" dirty="0" smtClean="0">
                <a:solidFill>
                  <a:srgbClr val="FFFF00"/>
                </a:solidFill>
                <a:latin typeface="Arial" charset="0"/>
              </a:rPr>
              <a:t>Types de questions à poser</a:t>
            </a:r>
            <a:endParaRPr lang="fr-FR" sz="3600" b="1" cap="all" dirty="0">
              <a:solidFill>
                <a:srgbClr val="FFFF00"/>
              </a:solidFill>
              <a:latin typeface="Arial" charset="0"/>
            </a:endParaRPr>
          </a:p>
        </p:txBody>
      </p:sp>
      <p:sp>
        <p:nvSpPr>
          <p:cNvPr id="3075" name="Text Box 3"/>
          <p:cNvSpPr txBox="1">
            <a:spLocks noChangeArrowheads="1"/>
          </p:cNvSpPr>
          <p:nvPr/>
        </p:nvSpPr>
        <p:spPr bwMode="auto">
          <a:xfrm>
            <a:off x="467544" y="1628800"/>
            <a:ext cx="8318376" cy="4524315"/>
          </a:xfrm>
          <a:prstGeom prst="rect">
            <a:avLst/>
          </a:prstGeom>
          <a:noFill/>
          <a:ln w="9525">
            <a:noFill/>
            <a:miter lim="800000"/>
            <a:headEnd/>
            <a:tailEnd/>
          </a:ln>
          <a:effectLst/>
        </p:spPr>
        <p:txBody>
          <a:bodyPr wrap="square">
            <a:spAutoFit/>
          </a:bodyPr>
          <a:lstStyle/>
          <a:p>
            <a:pPr marL="457200" lvl="0" indent="-419100" algn="just">
              <a:spcBef>
                <a:spcPts val="0"/>
              </a:spcBef>
              <a:buSzPct val="100000"/>
            </a:pPr>
            <a:r>
              <a:rPr lang="fr-FR" cap="all" dirty="0" smtClean="0">
                <a:latin typeface="Arial" pitchFamily="34" charset="0"/>
                <a:cs typeface="Arial" pitchFamily="34" charset="0"/>
              </a:rPr>
              <a:t>Ne pas </a:t>
            </a:r>
            <a:r>
              <a:rPr lang="fr-FR" dirty="0" smtClean="0">
                <a:latin typeface="Arial" pitchFamily="34" charset="0"/>
                <a:cs typeface="Arial" pitchFamily="34" charset="0"/>
              </a:rPr>
              <a:t>poser </a:t>
            </a:r>
            <a:r>
              <a:rPr lang="fr-FR" dirty="0" smtClean="0">
                <a:latin typeface="Arial" pitchFamily="34" charset="0"/>
                <a:cs typeface="Arial" pitchFamily="34" charset="0"/>
              </a:rPr>
              <a:t>tout de suite les questions sur les “avantages” du poste ou de la société : CP et  RTT, mutuelle, salaire… : </a:t>
            </a:r>
            <a:r>
              <a:rPr lang="fr-FR" dirty="0" smtClean="0">
                <a:latin typeface="Arial" pitchFamily="34" charset="0"/>
                <a:cs typeface="Arial" pitchFamily="34" charset="0"/>
              </a:rPr>
              <a:t>elles seront abordées </a:t>
            </a:r>
            <a:r>
              <a:rPr lang="fr-FR" dirty="0" smtClean="0">
                <a:latin typeface="Arial" pitchFamily="34" charset="0"/>
                <a:cs typeface="Arial" pitchFamily="34" charset="0"/>
              </a:rPr>
              <a:t>en fin d’entretien.</a:t>
            </a:r>
          </a:p>
          <a:p>
            <a:pPr marL="457200" lvl="0" indent="-419100" algn="just">
              <a:spcBef>
                <a:spcPts val="0"/>
              </a:spcBef>
              <a:buSzPct val="100000"/>
            </a:pPr>
            <a:endParaRPr lang="fr-FR" dirty="0" smtClean="0">
              <a:latin typeface="Arial" pitchFamily="34" charset="0"/>
              <a:cs typeface="Arial" pitchFamily="34" charset="0"/>
            </a:endParaRPr>
          </a:p>
          <a:p>
            <a:pPr marL="457200" lvl="0" indent="-419100" algn="just">
              <a:spcBef>
                <a:spcPts val="0"/>
              </a:spcBef>
              <a:buSzPct val="100000"/>
            </a:pPr>
            <a:r>
              <a:rPr lang="fr-FR" dirty="0" smtClean="0">
                <a:latin typeface="Arial" pitchFamily="34" charset="0"/>
                <a:cs typeface="Arial" pitchFamily="34" charset="0"/>
              </a:rPr>
              <a:t>Centrez vos questions sur : les objectifs du poste, le travail que vous aurez à effectuer, la formation au poste, l’intégration, </a:t>
            </a:r>
            <a:r>
              <a:rPr lang="fr-FR" dirty="0" smtClean="0">
                <a:latin typeface="Arial" pitchFamily="34" charset="0"/>
                <a:cs typeface="Arial" pitchFamily="34" charset="0"/>
              </a:rPr>
              <a:t>l’entreprise, </a:t>
            </a:r>
            <a:r>
              <a:rPr lang="fr-FR" dirty="0" smtClean="0">
                <a:latin typeface="Arial" pitchFamily="34" charset="0"/>
                <a:cs typeface="Arial" pitchFamily="34" charset="0"/>
              </a:rPr>
              <a:t>etc.</a:t>
            </a:r>
          </a:p>
          <a:p>
            <a:pPr marL="457200" lvl="0" indent="-419100" algn="just">
              <a:spcBef>
                <a:spcPts val="0"/>
              </a:spcBef>
              <a:buSzPct val="100000"/>
            </a:pPr>
            <a:endParaRPr lang="fr-FR" dirty="0" smtClean="0">
              <a:latin typeface="Arial" pitchFamily="34" charset="0"/>
              <a:cs typeface="Arial" pitchFamily="34" charset="0"/>
            </a:endParaRPr>
          </a:p>
          <a:p>
            <a:pPr lvl="0">
              <a:spcBef>
                <a:spcPts val="0"/>
              </a:spcBef>
            </a:pPr>
            <a:r>
              <a:rPr lang="fr-FR" dirty="0" smtClean="0">
                <a:latin typeface="Arial" pitchFamily="34" charset="0"/>
                <a:cs typeface="Arial" pitchFamily="34" charset="0"/>
              </a:rPr>
              <a:t>    </a:t>
            </a:r>
          </a:p>
          <a:p>
            <a:pPr lvl="0" algn="ctr">
              <a:spcBef>
                <a:spcPts val="0"/>
              </a:spcBef>
            </a:pPr>
            <a:r>
              <a:rPr lang="fr-FR" b="1" dirty="0" smtClean="0">
                <a:latin typeface="Arial" pitchFamily="34" charset="0"/>
                <a:cs typeface="Arial" pitchFamily="34" charset="0"/>
              </a:rPr>
              <a:t>Vous serez aussi jugé sur les questions que vous poserez.</a:t>
            </a:r>
            <a:endParaRPr lang="fr-FR" b="1" dirty="0">
              <a:latin typeface="Arial" pitchFamily="34" charset="0"/>
              <a:cs typeface="Arial" pitchFamily="34" charset="0"/>
            </a:endParaRPr>
          </a:p>
        </p:txBody>
      </p:sp>
      <p:sp>
        <p:nvSpPr>
          <p:cNvPr id="4" name="Espace réservé du pied de page 3"/>
          <p:cNvSpPr>
            <a:spLocks noGrp="1"/>
          </p:cNvSpPr>
          <p:nvPr>
            <p:ph type="ftr" sz="quarter" idx="11"/>
          </p:nvPr>
        </p:nvSpPr>
        <p:spPr/>
        <p:txBody>
          <a:bodyPr/>
          <a:lstStyle/>
          <a:p>
            <a:r>
              <a:rPr lang="fr-FR" smtClean="0">
                <a:solidFill>
                  <a:srgbClr val="FFFFFF"/>
                </a:solidFill>
              </a:rPr>
              <a:t>ECTI  VENDEE 2016 - Partie 2</a:t>
            </a:r>
            <a:endParaRPr lang="fr-FR">
              <a:solidFill>
                <a:srgbClr val="FFFFFF"/>
              </a:solidFill>
            </a:endParaRPr>
          </a:p>
        </p:txBody>
      </p:sp>
      <p:sp>
        <p:nvSpPr>
          <p:cNvPr id="5" name="Espace réservé du numéro de diapositive 4"/>
          <p:cNvSpPr>
            <a:spLocks noGrp="1"/>
          </p:cNvSpPr>
          <p:nvPr>
            <p:ph type="sldNum" sz="quarter" idx="12"/>
          </p:nvPr>
        </p:nvSpPr>
        <p:spPr/>
        <p:txBody>
          <a:bodyPr/>
          <a:lstStyle/>
          <a:p>
            <a:fld id="{825B4CC2-9D86-463E-BFC7-EA7B2F574D06}" type="slidenum">
              <a:rPr lang="fr-FR" smtClean="0">
                <a:solidFill>
                  <a:srgbClr val="FFFFFF"/>
                </a:solidFill>
              </a:rPr>
              <a:pPr/>
              <a:t>18</a:t>
            </a:fld>
            <a:endParaRPr lang="fr-FR">
              <a:solidFill>
                <a:srgbClr val="FFFFFF"/>
              </a:solidFill>
            </a:endParaRPr>
          </a:p>
        </p:txBody>
      </p:sp>
    </p:spTree>
    <p:extLst>
      <p:ext uri="{BB962C8B-B14F-4D97-AF65-F5344CB8AC3E}">
        <p14:creationId xmlns:p14="http://schemas.microsoft.com/office/powerpoint/2010/main" xmlns="" val="30703585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 y="228600"/>
            <a:ext cx="8991600" cy="762000"/>
          </a:xfrm>
        </p:spPr>
        <p:txBody>
          <a:bodyPr/>
          <a:lstStyle/>
          <a:p>
            <a:r>
              <a:rPr lang="fr-FR" sz="3600" b="1" cap="all" dirty="0" smtClean="0">
                <a:solidFill>
                  <a:srgbClr val="FFFF00"/>
                </a:solidFill>
                <a:latin typeface="Arial" charset="0"/>
              </a:rPr>
              <a:t>Préparation mentale </a:t>
            </a:r>
            <a:r>
              <a:rPr lang="fr-FR" sz="3600" b="1" dirty="0" smtClean="0">
                <a:solidFill>
                  <a:srgbClr val="FFFF00"/>
                </a:solidFill>
                <a:latin typeface="Arial" charset="0"/>
              </a:rPr>
              <a:t>(1)</a:t>
            </a:r>
            <a:endParaRPr lang="fr-FR" sz="3600" b="1" dirty="0">
              <a:solidFill>
                <a:srgbClr val="FFFF00"/>
              </a:solidFill>
              <a:latin typeface="Arial" charset="0"/>
            </a:endParaRPr>
          </a:p>
        </p:txBody>
      </p:sp>
      <p:sp>
        <p:nvSpPr>
          <p:cNvPr id="4" name="Text Box 3"/>
          <p:cNvSpPr txBox="1">
            <a:spLocks noChangeArrowheads="1"/>
          </p:cNvSpPr>
          <p:nvPr/>
        </p:nvSpPr>
        <p:spPr bwMode="auto">
          <a:xfrm>
            <a:off x="395536" y="1124744"/>
            <a:ext cx="8136904" cy="5201424"/>
          </a:xfrm>
          <a:prstGeom prst="rect">
            <a:avLst/>
          </a:prstGeom>
          <a:noFill/>
          <a:ln w="9525">
            <a:noFill/>
            <a:miter lim="800000"/>
            <a:headEnd/>
            <a:tailEnd/>
          </a:ln>
          <a:effectLst/>
        </p:spPr>
        <p:txBody>
          <a:bodyPr wrap="square">
            <a:spAutoFit/>
          </a:bodyPr>
          <a:lstStyle/>
          <a:p>
            <a:pPr>
              <a:spcBef>
                <a:spcPct val="50000"/>
              </a:spcBef>
            </a:pPr>
            <a:r>
              <a:rPr lang="fr-FR" sz="2800" b="1" cap="all" dirty="0" smtClean="0">
                <a:solidFill>
                  <a:srgbClr val="FFFF00"/>
                </a:solidFill>
                <a:latin typeface="Arial" charset="0"/>
                <a:cs typeface="Times New Roman" charset="0"/>
              </a:rPr>
              <a:t>Anticipez</a:t>
            </a:r>
            <a:r>
              <a:rPr lang="fr-FR" sz="2800" b="1" dirty="0" smtClean="0">
                <a:solidFill>
                  <a:srgbClr val="FFFF00"/>
                </a:solidFill>
                <a:latin typeface="Arial" charset="0"/>
                <a:cs typeface="Times New Roman" charset="0"/>
              </a:rPr>
              <a:t> ce qui va se passer</a:t>
            </a:r>
          </a:p>
          <a:p>
            <a:pPr algn="just">
              <a:spcBef>
                <a:spcPct val="50000"/>
              </a:spcBef>
              <a:buFont typeface="Arial" pitchFamily="34" charset="0"/>
              <a:buChar char="•"/>
            </a:pPr>
            <a:r>
              <a:rPr lang="fr-FR" sz="2800" b="1" dirty="0" smtClean="0">
                <a:latin typeface="Arial" charset="0"/>
                <a:cs typeface="Times New Roman" charset="0"/>
              </a:rPr>
              <a:t> </a:t>
            </a:r>
            <a:r>
              <a:rPr lang="fr-FR" b="1" dirty="0" smtClean="0">
                <a:latin typeface="Arial" charset="0"/>
                <a:cs typeface="Times New Roman" charset="0"/>
              </a:rPr>
              <a:t>Essayez d’imaginer (de visualiser) à l’avance le déroulement de l’entretien, les questions qui vont être posées et les réponses que vous allez donner, les questions que vous allez poser, les attitudes que vous allez adopter.</a:t>
            </a:r>
          </a:p>
          <a:p>
            <a:pPr>
              <a:spcBef>
                <a:spcPct val="50000"/>
              </a:spcBef>
            </a:pPr>
            <a:r>
              <a:rPr lang="fr-FR" sz="2800" b="1" dirty="0" smtClean="0">
                <a:solidFill>
                  <a:srgbClr val="FFFF00"/>
                </a:solidFill>
                <a:latin typeface="Arial" charset="0"/>
                <a:cs typeface="Times New Roman" charset="0"/>
              </a:rPr>
              <a:t>Soyez détendu pour être plus attentif et plus ouvert</a:t>
            </a:r>
          </a:p>
          <a:p>
            <a:pPr algn="just">
              <a:spcBef>
                <a:spcPct val="50000"/>
              </a:spcBef>
              <a:buFont typeface="Arial" pitchFamily="34" charset="0"/>
              <a:buChar char="•"/>
            </a:pPr>
            <a:r>
              <a:rPr lang="fr-FR" b="1" dirty="0" smtClean="0">
                <a:latin typeface="Arial" charset="0"/>
                <a:cs typeface="Times New Roman" charset="0"/>
              </a:rPr>
              <a:t> Selon votre cas et vos habitudes : faites du sport la veille, prenez un café juste avant, etc.</a:t>
            </a:r>
          </a:p>
          <a:p>
            <a:pPr algn="just">
              <a:spcBef>
                <a:spcPct val="50000"/>
              </a:spcBef>
              <a:buFont typeface="Arial" pitchFamily="34" charset="0"/>
              <a:buChar char="•"/>
            </a:pPr>
            <a:r>
              <a:rPr lang="fr-FR" b="1" dirty="0" smtClean="0">
                <a:latin typeface="Arial" charset="0"/>
                <a:cs typeface="Times New Roman" charset="0"/>
              </a:rPr>
              <a:t> Passez aux toilettes juste avant l’entretien !</a:t>
            </a:r>
            <a:endParaRPr lang="fr-FR" sz="2000" b="1" dirty="0" smtClean="0">
              <a:solidFill>
                <a:srgbClr val="FFFFCC"/>
              </a:solidFill>
              <a:latin typeface="Arial" charset="0"/>
            </a:endParaRPr>
          </a:p>
        </p:txBody>
      </p:sp>
      <p:sp>
        <p:nvSpPr>
          <p:cNvPr id="5" name="Espace réservé du pied de page 4"/>
          <p:cNvSpPr>
            <a:spLocks noGrp="1"/>
          </p:cNvSpPr>
          <p:nvPr>
            <p:ph type="ftr" sz="quarter" idx="11"/>
          </p:nvPr>
        </p:nvSpPr>
        <p:spPr/>
        <p:txBody>
          <a:bodyPr/>
          <a:lstStyle/>
          <a:p>
            <a:r>
              <a:rPr lang="fr-FR" smtClean="0">
                <a:solidFill>
                  <a:srgbClr val="FFFFFF"/>
                </a:solidFill>
              </a:rPr>
              <a:t>ECTI  VENDEE 2016 - Partie 2</a:t>
            </a:r>
            <a:endParaRPr lang="fr-FR">
              <a:solidFill>
                <a:srgbClr val="FFFFFF"/>
              </a:solidFill>
            </a:endParaRPr>
          </a:p>
        </p:txBody>
      </p:sp>
      <p:sp>
        <p:nvSpPr>
          <p:cNvPr id="6" name="Espace réservé du numéro de diapositive 5"/>
          <p:cNvSpPr>
            <a:spLocks noGrp="1"/>
          </p:cNvSpPr>
          <p:nvPr>
            <p:ph type="sldNum" sz="quarter" idx="12"/>
          </p:nvPr>
        </p:nvSpPr>
        <p:spPr/>
        <p:txBody>
          <a:bodyPr/>
          <a:lstStyle/>
          <a:p>
            <a:fld id="{825B4CC2-9D86-463E-BFC7-EA7B2F574D06}" type="slidenum">
              <a:rPr lang="fr-FR" smtClean="0">
                <a:solidFill>
                  <a:srgbClr val="FFFFFF"/>
                </a:solidFill>
              </a:rPr>
              <a:pPr/>
              <a:t>19</a:t>
            </a:fld>
            <a:endParaRPr lang="fr-FR">
              <a:solidFill>
                <a:srgbClr val="FFFFFF"/>
              </a:solidFill>
            </a:endParaRPr>
          </a:p>
        </p:txBody>
      </p:sp>
    </p:spTree>
    <p:extLst>
      <p:ext uri="{BB962C8B-B14F-4D97-AF65-F5344CB8AC3E}">
        <p14:creationId xmlns:p14="http://schemas.microsoft.com/office/powerpoint/2010/main" xmlns="" val="23709050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1484784"/>
            <a:ext cx="7772400" cy="3384376"/>
          </a:xfrm>
        </p:spPr>
        <p:txBody>
          <a:bodyPr/>
          <a:lstStyle/>
          <a:p>
            <a:pPr algn="ctr"/>
            <a:r>
              <a:rPr lang="fr-FR" sz="5400" dirty="0" smtClean="0"/>
              <a:t>Le Contact téléphonique avant l’entretien d’embauche</a:t>
            </a:r>
            <a:endParaRPr lang="fr-FR" sz="5400" dirty="0"/>
          </a:p>
        </p:txBody>
      </p:sp>
      <p:sp>
        <p:nvSpPr>
          <p:cNvPr id="3" name="Espace réservé du pied de page 2"/>
          <p:cNvSpPr>
            <a:spLocks noGrp="1"/>
          </p:cNvSpPr>
          <p:nvPr>
            <p:ph type="ftr" sz="quarter" idx="11"/>
          </p:nvPr>
        </p:nvSpPr>
        <p:spPr/>
        <p:txBody>
          <a:bodyPr/>
          <a:lstStyle/>
          <a:p>
            <a:r>
              <a:rPr lang="fr-FR" smtClean="0">
                <a:solidFill>
                  <a:srgbClr val="FFFFFF"/>
                </a:solidFill>
              </a:rPr>
              <a:t>ECTI  VENDEE 2016 - Partie 2</a:t>
            </a:r>
            <a:endParaRPr lang="fr-FR" dirty="0">
              <a:solidFill>
                <a:srgbClr val="FFFFFF"/>
              </a:solidFill>
            </a:endParaRPr>
          </a:p>
        </p:txBody>
      </p:sp>
      <p:sp>
        <p:nvSpPr>
          <p:cNvPr id="4" name="Espace réservé du numéro de diapositive 3"/>
          <p:cNvSpPr>
            <a:spLocks noGrp="1"/>
          </p:cNvSpPr>
          <p:nvPr>
            <p:ph type="sldNum" sz="quarter" idx="12"/>
          </p:nvPr>
        </p:nvSpPr>
        <p:spPr/>
        <p:txBody>
          <a:bodyPr/>
          <a:lstStyle/>
          <a:p>
            <a:fld id="{7E9DC504-DD5D-4D83-939B-20B9DEA8EDC2}" type="slidenum">
              <a:rPr lang="fr-FR" smtClean="0">
                <a:solidFill>
                  <a:srgbClr val="FFFFFF"/>
                </a:solidFill>
              </a:rPr>
              <a:pPr/>
              <a:t>2</a:t>
            </a:fld>
            <a:endParaRPr lang="fr-FR">
              <a:solidFill>
                <a:srgbClr val="FFFFFF"/>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 y="228600"/>
            <a:ext cx="8991600" cy="762000"/>
          </a:xfrm>
        </p:spPr>
        <p:txBody>
          <a:bodyPr/>
          <a:lstStyle/>
          <a:p>
            <a:r>
              <a:rPr lang="fr-FR" sz="3600" b="1" cap="all" dirty="0" smtClean="0">
                <a:solidFill>
                  <a:srgbClr val="FFFF00"/>
                </a:solidFill>
                <a:latin typeface="Arial" charset="0"/>
              </a:rPr>
              <a:t>Préparation mentale </a:t>
            </a:r>
            <a:r>
              <a:rPr lang="fr-FR" sz="3600" b="1" dirty="0" smtClean="0">
                <a:solidFill>
                  <a:srgbClr val="FFFF00"/>
                </a:solidFill>
                <a:latin typeface="Arial" charset="0"/>
              </a:rPr>
              <a:t>(2)</a:t>
            </a:r>
            <a:endParaRPr lang="fr-FR" sz="3600" b="1" dirty="0">
              <a:solidFill>
                <a:srgbClr val="FFFF00"/>
              </a:solidFill>
              <a:latin typeface="Arial" charset="0"/>
            </a:endParaRPr>
          </a:p>
        </p:txBody>
      </p:sp>
      <p:sp>
        <p:nvSpPr>
          <p:cNvPr id="4" name="Text Box 3"/>
          <p:cNvSpPr txBox="1">
            <a:spLocks noChangeArrowheads="1"/>
          </p:cNvSpPr>
          <p:nvPr/>
        </p:nvSpPr>
        <p:spPr bwMode="auto">
          <a:xfrm>
            <a:off x="395536" y="980728"/>
            <a:ext cx="8208912" cy="5386090"/>
          </a:xfrm>
          <a:prstGeom prst="rect">
            <a:avLst/>
          </a:prstGeom>
          <a:noFill/>
          <a:ln w="9525">
            <a:noFill/>
            <a:miter lim="800000"/>
            <a:headEnd/>
            <a:tailEnd/>
          </a:ln>
          <a:effectLst/>
        </p:spPr>
        <p:txBody>
          <a:bodyPr wrap="square">
            <a:spAutoFit/>
          </a:bodyPr>
          <a:lstStyle/>
          <a:p>
            <a:pPr>
              <a:spcBef>
                <a:spcPct val="50000"/>
              </a:spcBef>
            </a:pPr>
            <a:r>
              <a:rPr lang="fr-FR" sz="2800" b="1" dirty="0" smtClean="0">
                <a:solidFill>
                  <a:srgbClr val="FFFF00"/>
                </a:solidFill>
                <a:latin typeface="Arial" charset="0"/>
                <a:cs typeface="Times New Roman" charset="0"/>
              </a:rPr>
              <a:t>Disposez-vous à être POSITIF</a:t>
            </a:r>
          </a:p>
          <a:p>
            <a:pPr algn="just">
              <a:spcBef>
                <a:spcPts val="600"/>
              </a:spcBef>
              <a:buFont typeface="Arial" pitchFamily="34" charset="0"/>
              <a:buChar char="•"/>
            </a:pPr>
            <a:r>
              <a:rPr lang="fr-FR" sz="2800" b="1" dirty="0" smtClean="0">
                <a:latin typeface="Arial" charset="0"/>
                <a:cs typeface="Times New Roman" charset="0"/>
              </a:rPr>
              <a:t>  </a:t>
            </a:r>
            <a:r>
              <a:rPr lang="fr-FR" sz="2200" b="1" dirty="0" smtClean="0">
                <a:latin typeface="Arial" charset="0"/>
                <a:cs typeface="Times New Roman" charset="0"/>
              </a:rPr>
              <a:t>Si vous êtes là, c’est que votre candidature peut intéresser l’entreprise.</a:t>
            </a:r>
          </a:p>
          <a:p>
            <a:pPr algn="just">
              <a:spcBef>
                <a:spcPts val="600"/>
              </a:spcBef>
              <a:buFont typeface="Arial" pitchFamily="34" charset="0"/>
              <a:buChar char="•"/>
            </a:pPr>
            <a:r>
              <a:rPr lang="fr-FR" sz="2200" b="1" dirty="0" smtClean="0">
                <a:latin typeface="Arial" charset="0"/>
                <a:cs typeface="Times New Roman" charset="0"/>
              </a:rPr>
              <a:t> Ce n’est pas un examen de passage mais l’occasion pour chacune des deux parties d’en apprendre plus sur l’autre afin de voir si vous pouvez travailler ensemble.</a:t>
            </a:r>
          </a:p>
          <a:p>
            <a:pPr algn="just">
              <a:spcBef>
                <a:spcPts val="600"/>
              </a:spcBef>
              <a:buFont typeface="Arial" pitchFamily="34" charset="0"/>
              <a:buChar char="•"/>
            </a:pPr>
            <a:r>
              <a:rPr lang="fr-FR" sz="2200" b="1" dirty="0" smtClean="0">
                <a:solidFill>
                  <a:srgbClr val="FFFFCC"/>
                </a:solidFill>
                <a:latin typeface="Arial" charset="0"/>
                <a:cs typeface="Times New Roman" charset="0"/>
              </a:rPr>
              <a:t> Préparez-vous à valoriser vos compétences, vos aptitudes, vos qualités, à rebondir sur vos points faibles.</a:t>
            </a:r>
          </a:p>
          <a:p>
            <a:pPr>
              <a:spcBef>
                <a:spcPct val="50000"/>
              </a:spcBef>
            </a:pPr>
            <a:r>
              <a:rPr lang="fr-FR" sz="2800" b="1" dirty="0" smtClean="0">
                <a:solidFill>
                  <a:srgbClr val="FFFF00"/>
                </a:solidFill>
                <a:latin typeface="Arial" charset="0"/>
                <a:cs typeface="Times New Roman" charset="0"/>
              </a:rPr>
              <a:t>Préparez-vous à réagir (sans agressivité) en toute situation</a:t>
            </a:r>
            <a:endParaRPr lang="fr-FR" sz="2800" b="1" dirty="0" smtClean="0">
              <a:latin typeface="Arial" charset="0"/>
              <a:cs typeface="Times New Roman" charset="0"/>
            </a:endParaRPr>
          </a:p>
          <a:p>
            <a:pPr algn="just">
              <a:spcBef>
                <a:spcPts val="600"/>
              </a:spcBef>
              <a:buFont typeface="Arial" pitchFamily="34" charset="0"/>
              <a:buChar char="•"/>
            </a:pPr>
            <a:r>
              <a:rPr lang="fr-FR" sz="2000" b="1" dirty="0" smtClean="0">
                <a:latin typeface="Arial" charset="0"/>
                <a:cs typeface="Times New Roman" charset="0"/>
              </a:rPr>
              <a:t> </a:t>
            </a:r>
            <a:r>
              <a:rPr lang="fr-FR" sz="2200" b="1" dirty="0" smtClean="0">
                <a:latin typeface="Arial" charset="0"/>
                <a:cs typeface="Times New Roman" charset="0"/>
              </a:rPr>
              <a:t>Rappel : préparez des réponses à des questions ouvertes (« parlez-moi de vous ») ou des petits pièges (« quels sont vos principaux défauts  ? »).</a:t>
            </a:r>
            <a:endParaRPr lang="fr-FR" sz="2200" b="1" dirty="0" smtClean="0">
              <a:solidFill>
                <a:srgbClr val="FFFFCC"/>
              </a:solidFill>
              <a:latin typeface="Arial" charset="0"/>
            </a:endParaRPr>
          </a:p>
        </p:txBody>
      </p:sp>
      <p:sp>
        <p:nvSpPr>
          <p:cNvPr id="5" name="Espace réservé du pied de page 4"/>
          <p:cNvSpPr>
            <a:spLocks noGrp="1"/>
          </p:cNvSpPr>
          <p:nvPr>
            <p:ph type="ftr" sz="quarter" idx="11"/>
          </p:nvPr>
        </p:nvSpPr>
        <p:spPr/>
        <p:txBody>
          <a:bodyPr/>
          <a:lstStyle/>
          <a:p>
            <a:r>
              <a:rPr lang="fr-FR" smtClean="0">
                <a:solidFill>
                  <a:srgbClr val="FFFFFF"/>
                </a:solidFill>
              </a:rPr>
              <a:t>ECTI  VENDEE 2016 - Partie 2</a:t>
            </a:r>
            <a:endParaRPr lang="fr-FR">
              <a:solidFill>
                <a:srgbClr val="FFFFFF"/>
              </a:solidFill>
            </a:endParaRPr>
          </a:p>
        </p:txBody>
      </p:sp>
      <p:sp>
        <p:nvSpPr>
          <p:cNvPr id="6" name="Espace réservé du numéro de diapositive 5"/>
          <p:cNvSpPr>
            <a:spLocks noGrp="1"/>
          </p:cNvSpPr>
          <p:nvPr>
            <p:ph type="sldNum" sz="quarter" idx="12"/>
          </p:nvPr>
        </p:nvSpPr>
        <p:spPr/>
        <p:txBody>
          <a:bodyPr/>
          <a:lstStyle/>
          <a:p>
            <a:fld id="{825B4CC2-9D86-463E-BFC7-EA7B2F574D06}" type="slidenum">
              <a:rPr lang="fr-FR" smtClean="0">
                <a:solidFill>
                  <a:srgbClr val="FFFFFF"/>
                </a:solidFill>
              </a:rPr>
              <a:pPr/>
              <a:t>20</a:t>
            </a:fld>
            <a:endParaRPr lang="fr-FR" dirty="0">
              <a:solidFill>
                <a:srgbClr val="FFFFFF"/>
              </a:solidFill>
            </a:endParaRPr>
          </a:p>
        </p:txBody>
      </p:sp>
    </p:spTree>
    <p:extLst>
      <p:ext uri="{BB962C8B-B14F-4D97-AF65-F5344CB8AC3E}">
        <p14:creationId xmlns:p14="http://schemas.microsoft.com/office/powerpoint/2010/main" xmlns="" val="23709050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 y="228600"/>
            <a:ext cx="8991600" cy="762000"/>
          </a:xfrm>
        </p:spPr>
        <p:txBody>
          <a:bodyPr/>
          <a:lstStyle/>
          <a:p>
            <a:r>
              <a:rPr lang="fr-FR" sz="3600" b="1" cap="all" dirty="0" smtClean="0">
                <a:solidFill>
                  <a:srgbClr val="FFFF00"/>
                </a:solidFill>
                <a:latin typeface="Arial" charset="0"/>
              </a:rPr>
              <a:t>Erreurs à EVITER à CE STADE</a:t>
            </a:r>
            <a:endParaRPr lang="fr-FR" sz="3600" b="1" dirty="0">
              <a:solidFill>
                <a:srgbClr val="FFFF00"/>
              </a:solidFill>
              <a:latin typeface="Arial" charset="0"/>
            </a:endParaRPr>
          </a:p>
        </p:txBody>
      </p:sp>
      <p:sp>
        <p:nvSpPr>
          <p:cNvPr id="4" name="Text Box 3"/>
          <p:cNvSpPr txBox="1">
            <a:spLocks noChangeArrowheads="1"/>
          </p:cNvSpPr>
          <p:nvPr/>
        </p:nvSpPr>
        <p:spPr bwMode="auto">
          <a:xfrm>
            <a:off x="323528" y="1318022"/>
            <a:ext cx="8496944" cy="5539978"/>
          </a:xfrm>
          <a:prstGeom prst="rect">
            <a:avLst/>
          </a:prstGeom>
          <a:noFill/>
          <a:ln w="9525">
            <a:noFill/>
            <a:miter lim="800000"/>
            <a:headEnd/>
            <a:tailEnd/>
          </a:ln>
          <a:effectLst/>
        </p:spPr>
        <p:txBody>
          <a:bodyPr wrap="square">
            <a:spAutoFit/>
          </a:bodyPr>
          <a:lstStyle/>
          <a:p>
            <a:pPr algn="just">
              <a:spcBef>
                <a:spcPct val="50000"/>
              </a:spcBef>
              <a:buFont typeface="Arial" pitchFamily="34" charset="0"/>
              <a:buChar char="•"/>
            </a:pPr>
            <a:r>
              <a:rPr lang="fr-FR" sz="2000" b="1" dirty="0" smtClean="0">
                <a:latin typeface="Arial" charset="0"/>
                <a:cs typeface="Times New Roman" charset="0"/>
              </a:rPr>
              <a:t> </a:t>
            </a:r>
            <a:r>
              <a:rPr lang="fr-FR" b="1" dirty="0" smtClean="0">
                <a:latin typeface="Arial" charset="0"/>
                <a:cs typeface="Times New Roman" charset="0"/>
              </a:rPr>
              <a:t>Vous présenter dans une tenue négligée ou excentrique, ou dans laquelle vous n’êtes pas à l’aise.</a:t>
            </a:r>
          </a:p>
          <a:p>
            <a:pPr algn="just">
              <a:spcBef>
                <a:spcPct val="50000"/>
              </a:spcBef>
              <a:buFont typeface="Arial" pitchFamily="34" charset="0"/>
              <a:buChar char="•"/>
            </a:pPr>
            <a:r>
              <a:rPr lang="fr-FR" b="1" dirty="0" smtClean="0">
                <a:latin typeface="Arial" charset="0"/>
                <a:cs typeface="Times New Roman" charset="0"/>
              </a:rPr>
              <a:t> Vous préparer au dernier moment, chercher fébrilement comment vous habiller, ou essayer de retrouver un certificat, le nom de la personne à rencontrer, l’adresse où vous présenter.</a:t>
            </a:r>
          </a:p>
          <a:p>
            <a:pPr algn="just">
              <a:spcBef>
                <a:spcPct val="50000"/>
              </a:spcBef>
              <a:buFont typeface="Arial" pitchFamily="34" charset="0"/>
              <a:buChar char="•"/>
            </a:pPr>
            <a:r>
              <a:rPr lang="fr-FR" b="1" dirty="0" smtClean="0">
                <a:latin typeface="Arial" charset="0"/>
                <a:cs typeface="Times New Roman" charset="0"/>
              </a:rPr>
              <a:t> Partir en retard pour votre rendez-vous.</a:t>
            </a:r>
          </a:p>
          <a:p>
            <a:pPr algn="just">
              <a:spcBef>
                <a:spcPct val="50000"/>
              </a:spcBef>
              <a:buFont typeface="Arial" pitchFamily="34" charset="0"/>
              <a:buChar char="•"/>
            </a:pPr>
            <a:r>
              <a:rPr lang="fr-FR" b="1" dirty="0" smtClean="0">
                <a:latin typeface="Arial" charset="0"/>
                <a:cs typeface="Times New Roman" charset="0"/>
              </a:rPr>
              <a:t> Arriver sans rien connaître de l’entreprise.</a:t>
            </a:r>
          </a:p>
          <a:p>
            <a:pPr algn="just">
              <a:spcBef>
                <a:spcPct val="50000"/>
              </a:spcBef>
              <a:buFont typeface="Arial" pitchFamily="34" charset="0"/>
              <a:buChar char="•"/>
            </a:pPr>
            <a:r>
              <a:rPr lang="fr-FR" b="1" dirty="0" smtClean="0">
                <a:latin typeface="Arial" charset="0"/>
                <a:cs typeface="Times New Roman" charset="0"/>
              </a:rPr>
              <a:t> Etre désagréable avec l’hôtesse d’accueil, la secrétaire.</a:t>
            </a:r>
          </a:p>
          <a:p>
            <a:pPr algn="just">
              <a:spcBef>
                <a:spcPct val="50000"/>
              </a:spcBef>
              <a:buFont typeface="Arial" pitchFamily="34" charset="0"/>
              <a:buChar char="•"/>
            </a:pPr>
            <a:r>
              <a:rPr lang="fr-FR" b="1" dirty="0" smtClean="0">
                <a:latin typeface="Arial" charset="0"/>
                <a:cs typeface="Times New Roman" charset="0"/>
              </a:rPr>
              <a:t> N’avoir préparé aucune question à poser sur l’entreprise, le poste.</a:t>
            </a:r>
          </a:p>
          <a:p>
            <a:pPr>
              <a:spcBef>
                <a:spcPct val="50000"/>
              </a:spcBef>
              <a:buFont typeface="Arial" pitchFamily="34" charset="0"/>
              <a:buChar char="•"/>
            </a:pPr>
            <a:endParaRPr lang="fr-FR" sz="2000" b="1" dirty="0" smtClean="0">
              <a:solidFill>
                <a:srgbClr val="FFFFCC"/>
              </a:solidFill>
              <a:latin typeface="Arial" charset="0"/>
            </a:endParaRPr>
          </a:p>
        </p:txBody>
      </p:sp>
      <p:sp>
        <p:nvSpPr>
          <p:cNvPr id="5" name="Espace réservé du pied de page 4"/>
          <p:cNvSpPr>
            <a:spLocks noGrp="1"/>
          </p:cNvSpPr>
          <p:nvPr>
            <p:ph type="ftr" sz="quarter" idx="11"/>
          </p:nvPr>
        </p:nvSpPr>
        <p:spPr/>
        <p:txBody>
          <a:bodyPr/>
          <a:lstStyle/>
          <a:p>
            <a:r>
              <a:rPr lang="fr-FR" smtClean="0">
                <a:solidFill>
                  <a:srgbClr val="FFFFFF"/>
                </a:solidFill>
              </a:rPr>
              <a:t>ECTI  VENDEE 2016 - Partie 2</a:t>
            </a:r>
            <a:endParaRPr lang="fr-FR">
              <a:solidFill>
                <a:srgbClr val="FFFFFF"/>
              </a:solidFill>
            </a:endParaRPr>
          </a:p>
        </p:txBody>
      </p:sp>
      <p:sp>
        <p:nvSpPr>
          <p:cNvPr id="6" name="Espace réservé du numéro de diapositive 5"/>
          <p:cNvSpPr>
            <a:spLocks noGrp="1"/>
          </p:cNvSpPr>
          <p:nvPr>
            <p:ph type="sldNum" sz="quarter" idx="12"/>
          </p:nvPr>
        </p:nvSpPr>
        <p:spPr/>
        <p:txBody>
          <a:bodyPr/>
          <a:lstStyle/>
          <a:p>
            <a:fld id="{825B4CC2-9D86-463E-BFC7-EA7B2F574D06}" type="slidenum">
              <a:rPr lang="fr-FR" smtClean="0">
                <a:solidFill>
                  <a:srgbClr val="FFFFFF"/>
                </a:solidFill>
              </a:rPr>
              <a:pPr/>
              <a:t>21</a:t>
            </a:fld>
            <a:endParaRPr lang="fr-FR">
              <a:solidFill>
                <a:srgbClr val="FFFFFF"/>
              </a:solidFill>
            </a:endParaRPr>
          </a:p>
        </p:txBody>
      </p:sp>
    </p:spTree>
    <p:extLst>
      <p:ext uri="{BB962C8B-B14F-4D97-AF65-F5344CB8AC3E}">
        <p14:creationId xmlns:p14="http://schemas.microsoft.com/office/powerpoint/2010/main" xmlns="" val="23709050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solidFill>
                  <a:srgbClr val="FFFFFF"/>
                </a:solidFill>
              </a:rPr>
              <a:t>ECTI  VENDEE 2016 - Partie 2</a:t>
            </a:r>
            <a:endParaRPr lang="fr-FR">
              <a:solidFill>
                <a:srgbClr val="FFFFFF"/>
              </a:solidFill>
            </a:endParaRPr>
          </a:p>
        </p:txBody>
      </p:sp>
      <p:sp>
        <p:nvSpPr>
          <p:cNvPr id="3" name="Espace réservé du numéro de diapositive 2"/>
          <p:cNvSpPr>
            <a:spLocks noGrp="1"/>
          </p:cNvSpPr>
          <p:nvPr>
            <p:ph type="sldNum" sz="quarter" idx="12"/>
          </p:nvPr>
        </p:nvSpPr>
        <p:spPr/>
        <p:txBody>
          <a:bodyPr/>
          <a:lstStyle/>
          <a:p>
            <a:fld id="{C68D0C78-E2E8-49A5-AD2E-415F0CCFE062}" type="slidenum">
              <a:rPr lang="fr-FR" smtClean="0">
                <a:solidFill>
                  <a:srgbClr val="FFFFFF"/>
                </a:solidFill>
              </a:rPr>
              <a:pPr/>
              <a:t>22</a:t>
            </a:fld>
            <a:endParaRPr lang="fr-FR">
              <a:solidFill>
                <a:srgbClr val="FFFFFF"/>
              </a:solidFill>
            </a:endParaRPr>
          </a:p>
        </p:txBody>
      </p:sp>
      <p:grpSp>
        <p:nvGrpSpPr>
          <p:cNvPr id="9" name="Groupe 8"/>
          <p:cNvGrpSpPr/>
          <p:nvPr/>
        </p:nvGrpSpPr>
        <p:grpSpPr>
          <a:xfrm>
            <a:off x="2339752" y="1844824"/>
            <a:ext cx="4700326" cy="3043500"/>
            <a:chOff x="2339752" y="1844824"/>
            <a:chExt cx="4700326" cy="3043500"/>
          </a:xfrm>
        </p:grpSpPr>
        <p:sp>
          <p:nvSpPr>
            <p:cNvPr id="4" name="ZoneTexte 3"/>
            <p:cNvSpPr txBox="1"/>
            <p:nvPr/>
          </p:nvSpPr>
          <p:spPr>
            <a:xfrm>
              <a:off x="2627784" y="1844824"/>
              <a:ext cx="3999813" cy="523220"/>
            </a:xfrm>
            <a:prstGeom prst="rect">
              <a:avLst/>
            </a:prstGeom>
            <a:noFill/>
          </p:spPr>
          <p:txBody>
            <a:bodyPr wrap="none" rtlCol="0">
              <a:spAutoFit/>
            </a:bodyPr>
            <a:lstStyle/>
            <a:p>
              <a:r>
                <a:rPr lang="fr-FR" sz="2800" b="1" dirty="0" smtClean="0">
                  <a:solidFill>
                    <a:srgbClr val="FFFF00"/>
                  </a:solidFill>
                  <a:latin typeface="Arial" pitchFamily="34" charset="0"/>
                  <a:cs typeface="Arial" pitchFamily="34" charset="0"/>
                </a:rPr>
                <a:t>Entretien bien préparé</a:t>
              </a:r>
              <a:endParaRPr lang="fr-FR" sz="2800" b="1" dirty="0">
                <a:solidFill>
                  <a:srgbClr val="FFFF00"/>
                </a:solidFill>
              </a:endParaRPr>
            </a:p>
          </p:txBody>
        </p:sp>
        <p:sp>
          <p:nvSpPr>
            <p:cNvPr id="5" name="ZoneTexte 4"/>
            <p:cNvSpPr txBox="1"/>
            <p:nvPr/>
          </p:nvSpPr>
          <p:spPr>
            <a:xfrm>
              <a:off x="2339752" y="3068960"/>
              <a:ext cx="4700326" cy="523220"/>
            </a:xfrm>
            <a:prstGeom prst="rect">
              <a:avLst/>
            </a:prstGeom>
            <a:noFill/>
          </p:spPr>
          <p:txBody>
            <a:bodyPr wrap="none" rtlCol="0">
              <a:spAutoFit/>
            </a:bodyPr>
            <a:lstStyle/>
            <a:p>
              <a:r>
                <a:rPr lang="fr-FR" sz="2800" b="1" dirty="0" smtClean="0">
                  <a:solidFill>
                    <a:srgbClr val="FFFF00"/>
                  </a:solidFill>
                  <a:latin typeface="Arial" pitchFamily="34" charset="0"/>
                  <a:cs typeface="Arial" pitchFamily="34" charset="0"/>
                </a:rPr>
                <a:t>Candidat à l’aise et motivé</a:t>
              </a:r>
            </a:p>
          </p:txBody>
        </p:sp>
        <p:sp>
          <p:nvSpPr>
            <p:cNvPr id="6" name="ZoneTexte 5"/>
            <p:cNvSpPr txBox="1"/>
            <p:nvPr/>
          </p:nvSpPr>
          <p:spPr>
            <a:xfrm>
              <a:off x="3275856" y="4365104"/>
              <a:ext cx="2901756" cy="523220"/>
            </a:xfrm>
            <a:prstGeom prst="rect">
              <a:avLst/>
            </a:prstGeom>
            <a:noFill/>
          </p:spPr>
          <p:txBody>
            <a:bodyPr wrap="none" rtlCol="0">
              <a:spAutoFit/>
            </a:bodyPr>
            <a:lstStyle/>
            <a:p>
              <a:r>
                <a:rPr lang="fr-FR" sz="2800" b="1" dirty="0" smtClean="0">
                  <a:solidFill>
                    <a:srgbClr val="FFFF00"/>
                  </a:solidFill>
                  <a:latin typeface="Arial" pitchFamily="34" charset="0"/>
                  <a:cs typeface="Arial" pitchFamily="34" charset="0"/>
                </a:rPr>
                <a:t>Entretien réussi</a:t>
              </a:r>
            </a:p>
          </p:txBody>
        </p:sp>
        <p:sp>
          <p:nvSpPr>
            <p:cNvPr id="7" name="Flèche vers le bas 6"/>
            <p:cNvSpPr/>
            <p:nvPr/>
          </p:nvSpPr>
          <p:spPr bwMode="auto">
            <a:xfrm>
              <a:off x="4427984" y="2348880"/>
              <a:ext cx="504056" cy="792088"/>
            </a:xfrm>
            <a:prstGeom prst="downArrow">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smtClean="0">
                <a:ln>
                  <a:noFill/>
                </a:ln>
                <a:solidFill>
                  <a:schemeClr val="tx1"/>
                </a:solidFill>
                <a:effectLst/>
                <a:latin typeface="Times New Roman" charset="0"/>
              </a:endParaRPr>
            </a:p>
          </p:txBody>
        </p:sp>
        <p:sp>
          <p:nvSpPr>
            <p:cNvPr id="8" name="Flèche vers le bas 7"/>
            <p:cNvSpPr/>
            <p:nvPr/>
          </p:nvSpPr>
          <p:spPr bwMode="auto">
            <a:xfrm>
              <a:off x="4427984" y="3573016"/>
              <a:ext cx="504056" cy="792088"/>
            </a:xfrm>
            <a:prstGeom prst="downArrow">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smtClean="0">
                <a:ln>
                  <a:noFill/>
                </a:ln>
                <a:solidFill>
                  <a:schemeClr val="tx1"/>
                </a:solidFill>
                <a:effectLst/>
                <a:latin typeface="Times New Roman" charset="0"/>
              </a:endParaRPr>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2708920"/>
            <a:ext cx="7772400" cy="1362075"/>
          </a:xfrm>
        </p:spPr>
        <p:txBody>
          <a:bodyPr/>
          <a:lstStyle/>
          <a:p>
            <a:pPr algn="ctr"/>
            <a:r>
              <a:rPr lang="fr-FR" dirty="0" smtClean="0"/>
              <a:t>LE DEROULEMENT DE l’entretien d’embauche</a:t>
            </a:r>
            <a:endParaRPr lang="fr-FR" dirty="0"/>
          </a:p>
        </p:txBody>
      </p:sp>
      <p:sp>
        <p:nvSpPr>
          <p:cNvPr id="3" name="Espace réservé du pied de page 2"/>
          <p:cNvSpPr>
            <a:spLocks noGrp="1"/>
          </p:cNvSpPr>
          <p:nvPr>
            <p:ph type="ftr" sz="quarter" idx="11"/>
          </p:nvPr>
        </p:nvSpPr>
        <p:spPr/>
        <p:txBody>
          <a:bodyPr/>
          <a:lstStyle/>
          <a:p>
            <a:r>
              <a:rPr lang="fr-FR" smtClean="0">
                <a:solidFill>
                  <a:srgbClr val="FFFFFF"/>
                </a:solidFill>
              </a:rPr>
              <a:t>ECTI  VENDEE 2016 - Partie 2</a:t>
            </a:r>
            <a:endParaRPr lang="fr-FR" dirty="0">
              <a:solidFill>
                <a:srgbClr val="FFFFFF"/>
              </a:solidFill>
            </a:endParaRPr>
          </a:p>
        </p:txBody>
      </p:sp>
      <p:sp>
        <p:nvSpPr>
          <p:cNvPr id="4" name="Espace réservé du numéro de diapositive 3"/>
          <p:cNvSpPr>
            <a:spLocks noGrp="1"/>
          </p:cNvSpPr>
          <p:nvPr>
            <p:ph type="sldNum" sz="quarter" idx="12"/>
          </p:nvPr>
        </p:nvSpPr>
        <p:spPr/>
        <p:txBody>
          <a:bodyPr/>
          <a:lstStyle/>
          <a:p>
            <a:fld id="{7E9DC504-DD5D-4D83-939B-20B9DEA8EDC2}" type="slidenum">
              <a:rPr lang="fr-FR" smtClean="0">
                <a:solidFill>
                  <a:srgbClr val="FFFFFF"/>
                </a:solidFill>
              </a:rPr>
              <a:pPr/>
              <a:t>23</a:t>
            </a:fld>
            <a:endParaRPr lang="fr-FR">
              <a:solidFill>
                <a:srgbClr val="FFFFFF"/>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07504" y="152400"/>
            <a:ext cx="8928992" cy="609600"/>
          </a:xfrm>
        </p:spPr>
        <p:txBody>
          <a:bodyPr>
            <a:noAutofit/>
          </a:bodyPr>
          <a:lstStyle/>
          <a:p>
            <a:r>
              <a:rPr lang="fr-FR" sz="3600" b="1" dirty="0" smtClean="0">
                <a:solidFill>
                  <a:schemeClr val="folHlink"/>
                </a:solidFill>
                <a:latin typeface="Arial" panose="020B0604020202020204" pitchFamily="34" charset="0"/>
                <a:cs typeface="Arial" panose="020B0604020202020204" pitchFamily="34" charset="0"/>
              </a:rPr>
              <a:t>LES ATTITUDES (1)</a:t>
            </a:r>
            <a:endParaRPr lang="fr-FR" sz="3600" b="1" dirty="0">
              <a:solidFill>
                <a:schemeClr val="folHlink"/>
              </a:solidFill>
              <a:latin typeface="Arial" panose="020B0604020202020204" pitchFamily="34" charset="0"/>
              <a:cs typeface="Arial" panose="020B0604020202020204" pitchFamily="34" charset="0"/>
            </a:endParaRPr>
          </a:p>
        </p:txBody>
      </p:sp>
      <p:sp>
        <p:nvSpPr>
          <p:cNvPr id="28675" name="Text Box 3"/>
          <p:cNvSpPr txBox="1">
            <a:spLocks noChangeArrowheads="1"/>
          </p:cNvSpPr>
          <p:nvPr/>
        </p:nvSpPr>
        <p:spPr bwMode="auto">
          <a:xfrm>
            <a:off x="323528" y="836712"/>
            <a:ext cx="8587680" cy="5743111"/>
          </a:xfrm>
          <a:prstGeom prst="rect">
            <a:avLst/>
          </a:prstGeom>
          <a:noFill/>
          <a:ln w="9525">
            <a:noFill/>
            <a:miter lim="800000"/>
            <a:headEnd/>
            <a:tailEnd/>
          </a:ln>
          <a:effectLst/>
        </p:spPr>
        <p:txBody>
          <a:bodyPr wrap="square">
            <a:spAutoFit/>
          </a:bodyPr>
          <a:lstStyle/>
          <a:p>
            <a:pPr>
              <a:spcBef>
                <a:spcPct val="50000"/>
              </a:spcBef>
            </a:pPr>
            <a:r>
              <a:rPr lang="fr-FR" sz="2800" b="1" dirty="0" smtClean="0">
                <a:solidFill>
                  <a:srgbClr val="FFFF00"/>
                </a:solidFill>
                <a:latin typeface="Arial" charset="0"/>
                <a:cs typeface="Times New Roman" charset="0"/>
              </a:rPr>
              <a:t>Réussissez votre entrée :</a:t>
            </a:r>
          </a:p>
          <a:p>
            <a:pPr algn="just">
              <a:lnSpc>
                <a:spcPct val="90000"/>
              </a:lnSpc>
              <a:spcBef>
                <a:spcPct val="50000"/>
              </a:spcBef>
              <a:buFontTx/>
              <a:buChar char="-"/>
            </a:pPr>
            <a:r>
              <a:rPr lang="fr-FR" sz="2800" b="1" dirty="0" smtClean="0">
                <a:latin typeface="Arial" charset="0"/>
                <a:cs typeface="Times New Roman" charset="0"/>
              </a:rPr>
              <a:t> </a:t>
            </a:r>
            <a:r>
              <a:rPr lang="fr-FR" b="1" dirty="0" smtClean="0">
                <a:latin typeface="Arial" charset="0"/>
                <a:cs typeface="Times New Roman" charset="0"/>
              </a:rPr>
              <a:t>Votre interlocuteur se fera une première opinion sur vous dès l’instant où il vous verra et cherchera ensuite à confirmer ou à infirmer ses premières impressions.</a:t>
            </a:r>
          </a:p>
          <a:p>
            <a:pPr algn="just">
              <a:lnSpc>
                <a:spcPct val="90000"/>
              </a:lnSpc>
              <a:spcBef>
                <a:spcPct val="50000"/>
              </a:spcBef>
              <a:buFontTx/>
              <a:buChar char="-"/>
            </a:pPr>
            <a:r>
              <a:rPr lang="fr-FR" b="1" dirty="0" smtClean="0">
                <a:latin typeface="Arial" charset="0"/>
                <a:cs typeface="Times New Roman" charset="0"/>
              </a:rPr>
              <a:t>Même si vous vous sentez tout petit, une poignée de main franche s’impose. Pas de mains moites et molasses. Pas d’exagération dans l’autre sens. Regardez votre interlocuteur bien dans les yeux (sans le dévisager).</a:t>
            </a:r>
          </a:p>
          <a:p>
            <a:pPr>
              <a:lnSpc>
                <a:spcPct val="80000"/>
              </a:lnSpc>
              <a:spcBef>
                <a:spcPct val="50000"/>
              </a:spcBef>
            </a:pPr>
            <a:r>
              <a:rPr lang="fr-FR" sz="2800" b="1" dirty="0" smtClean="0">
                <a:solidFill>
                  <a:srgbClr val="FFFF00"/>
                </a:solidFill>
                <a:latin typeface="Arial" charset="0"/>
                <a:cs typeface="Times New Roman" charset="0"/>
              </a:rPr>
              <a:t>Votre </a:t>
            </a:r>
            <a:r>
              <a:rPr lang="fr-FR" sz="2800" b="1" dirty="0">
                <a:solidFill>
                  <a:srgbClr val="FFFF00"/>
                </a:solidFill>
                <a:latin typeface="Arial" charset="0"/>
                <a:cs typeface="Times New Roman" charset="0"/>
              </a:rPr>
              <a:t>corps parle. </a:t>
            </a:r>
            <a:endParaRPr lang="fr-FR" sz="2800" b="1" dirty="0" smtClean="0">
              <a:solidFill>
                <a:srgbClr val="FFFF00"/>
              </a:solidFill>
              <a:latin typeface="Arial" charset="0"/>
              <a:cs typeface="Times New Roman" charset="0"/>
            </a:endParaRPr>
          </a:p>
          <a:p>
            <a:pPr algn="just">
              <a:lnSpc>
                <a:spcPct val="90000"/>
              </a:lnSpc>
              <a:spcBef>
                <a:spcPct val="50000"/>
              </a:spcBef>
              <a:buFontTx/>
              <a:buChar char="-"/>
            </a:pPr>
            <a:r>
              <a:rPr lang="fr-FR" b="1" dirty="0" smtClean="0">
                <a:latin typeface="Arial" charset="0"/>
                <a:cs typeface="Times New Roman" charset="0"/>
              </a:rPr>
              <a:t> Votre </a:t>
            </a:r>
            <a:r>
              <a:rPr lang="fr-FR" b="1" dirty="0">
                <a:latin typeface="Arial" charset="0"/>
                <a:cs typeface="Times New Roman" charset="0"/>
              </a:rPr>
              <a:t>attitude est aussi importante que vos propos. </a:t>
            </a:r>
            <a:endParaRPr lang="fr-FR" b="1" dirty="0" smtClean="0">
              <a:latin typeface="Arial" charset="0"/>
              <a:cs typeface="Times New Roman" charset="0"/>
            </a:endParaRPr>
          </a:p>
          <a:p>
            <a:pPr>
              <a:lnSpc>
                <a:spcPct val="80000"/>
              </a:lnSpc>
              <a:spcBef>
                <a:spcPct val="50000"/>
              </a:spcBef>
            </a:pPr>
            <a:endParaRPr lang="fr-FR" sz="2000" b="1" dirty="0" smtClean="0">
              <a:solidFill>
                <a:srgbClr val="FFFF00"/>
              </a:solidFill>
              <a:latin typeface="Arial" charset="0"/>
              <a:cs typeface="Times New Roman" charset="0"/>
            </a:endParaRPr>
          </a:p>
          <a:p>
            <a:pPr>
              <a:lnSpc>
                <a:spcPct val="80000"/>
              </a:lnSpc>
              <a:spcBef>
                <a:spcPts val="0"/>
              </a:spcBef>
            </a:pPr>
            <a:r>
              <a:rPr lang="fr-FR" sz="2800" b="1" dirty="0" smtClean="0">
                <a:solidFill>
                  <a:srgbClr val="FFFF00"/>
                </a:solidFill>
                <a:latin typeface="Arial" charset="0"/>
                <a:cs typeface="Times New Roman" charset="0"/>
              </a:rPr>
              <a:t>SOURIEZ ! </a:t>
            </a:r>
          </a:p>
          <a:p>
            <a:pPr>
              <a:spcBef>
                <a:spcPct val="50000"/>
              </a:spcBef>
            </a:pPr>
            <a:endParaRPr lang="fr-FR" b="1" dirty="0">
              <a:solidFill>
                <a:srgbClr val="FFFF00"/>
              </a:solidFill>
              <a:latin typeface="Arial" charset="0"/>
            </a:endParaRPr>
          </a:p>
        </p:txBody>
      </p:sp>
      <p:sp>
        <p:nvSpPr>
          <p:cNvPr id="4" name="Sourire 3"/>
          <p:cNvSpPr/>
          <p:nvPr/>
        </p:nvSpPr>
        <p:spPr bwMode="auto">
          <a:xfrm>
            <a:off x="2771800" y="5229200"/>
            <a:ext cx="914400" cy="914400"/>
          </a:xfrm>
          <a:prstGeom prst="smileyFace">
            <a:avLst/>
          </a:prstGeom>
          <a:solidFill>
            <a:srgbClr val="FFFF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smtClean="0">
              <a:ln>
                <a:noFill/>
              </a:ln>
              <a:solidFill>
                <a:schemeClr val="tx1"/>
              </a:solidFill>
              <a:effectLst/>
              <a:latin typeface="Times New Roman" charset="0"/>
            </a:endParaRPr>
          </a:p>
        </p:txBody>
      </p:sp>
      <p:sp>
        <p:nvSpPr>
          <p:cNvPr id="5" name="Espace réservé du pied de page 4"/>
          <p:cNvSpPr>
            <a:spLocks noGrp="1"/>
          </p:cNvSpPr>
          <p:nvPr>
            <p:ph type="ftr" sz="quarter" idx="11"/>
          </p:nvPr>
        </p:nvSpPr>
        <p:spPr/>
        <p:txBody>
          <a:bodyPr/>
          <a:lstStyle/>
          <a:p>
            <a:r>
              <a:rPr lang="fr-FR" smtClean="0">
                <a:solidFill>
                  <a:srgbClr val="FFFFFF"/>
                </a:solidFill>
              </a:rPr>
              <a:t>ECTI  VENDEE 2016 - Partie 2</a:t>
            </a:r>
            <a:endParaRPr lang="fr-FR">
              <a:solidFill>
                <a:srgbClr val="FFFFFF"/>
              </a:solidFill>
            </a:endParaRPr>
          </a:p>
        </p:txBody>
      </p:sp>
      <p:sp>
        <p:nvSpPr>
          <p:cNvPr id="6" name="Espace réservé du numéro de diapositive 5"/>
          <p:cNvSpPr>
            <a:spLocks noGrp="1"/>
          </p:cNvSpPr>
          <p:nvPr>
            <p:ph type="sldNum" sz="quarter" idx="12"/>
          </p:nvPr>
        </p:nvSpPr>
        <p:spPr/>
        <p:txBody>
          <a:bodyPr/>
          <a:lstStyle/>
          <a:p>
            <a:fld id="{825B4CC2-9D86-463E-BFC7-EA7B2F574D06}" type="slidenum">
              <a:rPr lang="fr-FR" smtClean="0">
                <a:solidFill>
                  <a:srgbClr val="FFFFFF"/>
                </a:solidFill>
              </a:rPr>
              <a:pPr/>
              <a:t>24</a:t>
            </a:fld>
            <a:endParaRPr lang="fr-FR">
              <a:solidFill>
                <a:srgbClr val="FFFFFF"/>
              </a:solidFill>
            </a:endParaRPr>
          </a:p>
        </p:txBody>
      </p:sp>
    </p:spTree>
    <p:extLst>
      <p:ext uri="{BB962C8B-B14F-4D97-AF65-F5344CB8AC3E}">
        <p14:creationId xmlns:p14="http://schemas.microsoft.com/office/powerpoint/2010/main" xmlns="" val="33363076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07504" y="152400"/>
            <a:ext cx="8928992" cy="609600"/>
          </a:xfrm>
        </p:spPr>
        <p:txBody>
          <a:bodyPr>
            <a:noAutofit/>
          </a:bodyPr>
          <a:lstStyle/>
          <a:p>
            <a:r>
              <a:rPr lang="fr-FR" sz="3600" b="1" dirty="0" smtClean="0">
                <a:solidFill>
                  <a:schemeClr val="folHlink"/>
                </a:solidFill>
                <a:latin typeface="Arial" panose="020B0604020202020204" pitchFamily="34" charset="0"/>
                <a:cs typeface="Arial" panose="020B0604020202020204" pitchFamily="34" charset="0"/>
              </a:rPr>
              <a:t>LES ATTITUDES (2)</a:t>
            </a:r>
            <a:endParaRPr lang="fr-FR" sz="3600" b="1" dirty="0">
              <a:solidFill>
                <a:schemeClr val="folHlink"/>
              </a:solidFill>
              <a:latin typeface="Arial" panose="020B0604020202020204" pitchFamily="34" charset="0"/>
              <a:cs typeface="Arial" panose="020B0604020202020204" pitchFamily="34" charset="0"/>
            </a:endParaRPr>
          </a:p>
        </p:txBody>
      </p:sp>
      <p:sp>
        <p:nvSpPr>
          <p:cNvPr id="28675" name="Text Box 3"/>
          <p:cNvSpPr txBox="1">
            <a:spLocks noChangeArrowheads="1"/>
          </p:cNvSpPr>
          <p:nvPr/>
        </p:nvSpPr>
        <p:spPr bwMode="auto">
          <a:xfrm>
            <a:off x="304800" y="762000"/>
            <a:ext cx="8839200" cy="5470408"/>
          </a:xfrm>
          <a:prstGeom prst="rect">
            <a:avLst/>
          </a:prstGeom>
          <a:noFill/>
          <a:ln w="9525">
            <a:noFill/>
            <a:miter lim="800000"/>
            <a:headEnd/>
            <a:tailEnd/>
          </a:ln>
          <a:effectLst/>
        </p:spPr>
        <p:txBody>
          <a:bodyPr>
            <a:spAutoFit/>
          </a:bodyPr>
          <a:lstStyle/>
          <a:p>
            <a:pPr>
              <a:spcBef>
                <a:spcPct val="50000"/>
              </a:spcBef>
            </a:pPr>
            <a:endParaRPr lang="fr-FR" sz="2000" dirty="0">
              <a:cs typeface="Times New Roman" charset="0"/>
            </a:endParaRPr>
          </a:p>
          <a:p>
            <a:pPr>
              <a:lnSpc>
                <a:spcPct val="80000"/>
              </a:lnSpc>
              <a:spcBef>
                <a:spcPct val="50000"/>
              </a:spcBef>
            </a:pPr>
            <a:endParaRPr lang="fr-FR" b="1" dirty="0" smtClean="0">
              <a:latin typeface="Arial" charset="0"/>
              <a:cs typeface="Times New Roman" charset="0"/>
            </a:endParaRPr>
          </a:p>
          <a:p>
            <a:pPr>
              <a:lnSpc>
                <a:spcPct val="80000"/>
              </a:lnSpc>
              <a:spcBef>
                <a:spcPct val="50000"/>
              </a:spcBef>
            </a:pPr>
            <a:r>
              <a:rPr lang="fr-FR" sz="2800" b="1" dirty="0" smtClean="0">
                <a:solidFill>
                  <a:srgbClr val="FFFF00"/>
                </a:solidFill>
                <a:latin typeface="Arial" charset="0"/>
                <a:cs typeface="Times New Roman" charset="0"/>
              </a:rPr>
              <a:t>Soyez poli et courtois (avec tout le monde)</a:t>
            </a:r>
          </a:p>
          <a:p>
            <a:pPr marL="182563" indent="-182563">
              <a:lnSpc>
                <a:spcPct val="80000"/>
              </a:lnSpc>
              <a:spcBef>
                <a:spcPct val="50000"/>
              </a:spcBef>
              <a:buFont typeface="Arial" pitchFamily="34" charset="0"/>
              <a:buChar char="•"/>
            </a:pPr>
            <a:r>
              <a:rPr lang="fr-FR" b="1" dirty="0" smtClean="0">
                <a:latin typeface="Arial" charset="0"/>
                <a:cs typeface="Times New Roman" charset="0"/>
              </a:rPr>
              <a:t>Bonjour </a:t>
            </a:r>
            <a:r>
              <a:rPr lang="fr-FR" b="1" u="sng" dirty="0" smtClean="0">
                <a:latin typeface="Arial" charset="0"/>
                <a:cs typeface="Times New Roman" charset="0"/>
              </a:rPr>
              <a:t>Monsieur /Madame</a:t>
            </a:r>
            <a:r>
              <a:rPr lang="fr-FR" b="1" dirty="0" smtClean="0">
                <a:latin typeface="Arial" charset="0"/>
                <a:cs typeface="Times New Roman" charset="0"/>
              </a:rPr>
              <a:t>.</a:t>
            </a:r>
          </a:p>
          <a:p>
            <a:pPr marL="182563" indent="-182563">
              <a:lnSpc>
                <a:spcPct val="80000"/>
              </a:lnSpc>
              <a:spcBef>
                <a:spcPct val="50000"/>
              </a:spcBef>
              <a:buFont typeface="Arial" pitchFamily="34" charset="0"/>
              <a:buChar char="•"/>
            </a:pPr>
            <a:r>
              <a:rPr lang="fr-FR" b="1" dirty="0" smtClean="0">
                <a:latin typeface="Arial" charset="0"/>
                <a:cs typeface="Times New Roman" charset="0"/>
              </a:rPr>
              <a:t>Attendez pour vous asseoir qu’on vous y invite.</a:t>
            </a:r>
          </a:p>
          <a:p>
            <a:pPr marL="182563" indent="-182563">
              <a:lnSpc>
                <a:spcPct val="80000"/>
              </a:lnSpc>
              <a:spcBef>
                <a:spcPct val="50000"/>
              </a:spcBef>
              <a:buFont typeface="Arial" pitchFamily="34" charset="0"/>
              <a:buChar char="•"/>
            </a:pPr>
            <a:r>
              <a:rPr lang="fr-FR" b="1" dirty="0" smtClean="0">
                <a:latin typeface="Arial" charset="0"/>
                <a:cs typeface="Times New Roman" charset="0"/>
              </a:rPr>
              <a:t>Ne fumez pas. Pas de chewing-gum ou de bonbon.</a:t>
            </a:r>
          </a:p>
          <a:p>
            <a:pPr marL="182563" indent="-182563">
              <a:lnSpc>
                <a:spcPct val="80000"/>
              </a:lnSpc>
              <a:spcBef>
                <a:spcPct val="50000"/>
              </a:spcBef>
              <a:buFont typeface="Arial" pitchFamily="34" charset="0"/>
              <a:buChar char="•"/>
            </a:pPr>
            <a:r>
              <a:rPr lang="fr-FR" b="1" dirty="0" smtClean="0">
                <a:latin typeface="Arial" charset="0"/>
                <a:cs typeface="Times New Roman" charset="0"/>
              </a:rPr>
              <a:t>Laissez votre interlocuteur parler le premier et montrez que vous l’écoutez avec attention.</a:t>
            </a:r>
          </a:p>
          <a:p>
            <a:pPr marL="182563" indent="-182563">
              <a:lnSpc>
                <a:spcPct val="80000"/>
              </a:lnSpc>
              <a:spcBef>
                <a:spcPct val="50000"/>
              </a:spcBef>
              <a:buFont typeface="Arial" pitchFamily="34" charset="0"/>
              <a:buChar char="•"/>
            </a:pPr>
            <a:r>
              <a:rPr lang="fr-FR" b="1" dirty="0" smtClean="0">
                <a:latin typeface="Arial" charset="0"/>
                <a:cs typeface="Times New Roman" charset="0"/>
              </a:rPr>
              <a:t>Remerciez au moment de partir.</a:t>
            </a:r>
          </a:p>
          <a:p>
            <a:pPr marL="182563" indent="-182563">
              <a:lnSpc>
                <a:spcPct val="0"/>
              </a:lnSpc>
              <a:spcBef>
                <a:spcPct val="50000"/>
              </a:spcBef>
            </a:pPr>
            <a:endParaRPr lang="fr-FR" sz="2800" b="1" dirty="0" smtClean="0">
              <a:latin typeface="Arial" charset="0"/>
              <a:cs typeface="Times New Roman" charset="0"/>
            </a:endParaRPr>
          </a:p>
          <a:p>
            <a:pPr>
              <a:lnSpc>
                <a:spcPct val="80000"/>
              </a:lnSpc>
              <a:spcBef>
                <a:spcPct val="50000"/>
              </a:spcBef>
              <a:buFontTx/>
              <a:buChar char="-"/>
            </a:pPr>
            <a:endParaRPr lang="fr-FR" sz="2800" b="1" dirty="0">
              <a:latin typeface="Arial" charset="0"/>
              <a:cs typeface="Times New Roman" charset="0"/>
            </a:endParaRPr>
          </a:p>
          <a:p>
            <a:pPr>
              <a:spcBef>
                <a:spcPct val="50000"/>
              </a:spcBef>
            </a:pPr>
            <a:endParaRPr lang="fr-FR" b="1" dirty="0">
              <a:solidFill>
                <a:srgbClr val="FFFF00"/>
              </a:solidFill>
              <a:latin typeface="Arial" charset="0"/>
            </a:endParaRPr>
          </a:p>
        </p:txBody>
      </p:sp>
      <p:sp>
        <p:nvSpPr>
          <p:cNvPr id="4" name="Espace réservé du pied de page 3"/>
          <p:cNvSpPr>
            <a:spLocks noGrp="1"/>
          </p:cNvSpPr>
          <p:nvPr>
            <p:ph type="ftr" sz="quarter" idx="11"/>
          </p:nvPr>
        </p:nvSpPr>
        <p:spPr/>
        <p:txBody>
          <a:bodyPr/>
          <a:lstStyle/>
          <a:p>
            <a:r>
              <a:rPr lang="fr-FR" smtClean="0">
                <a:solidFill>
                  <a:srgbClr val="FFFFFF"/>
                </a:solidFill>
              </a:rPr>
              <a:t>ECTI  VENDEE 2016 - Partie 2</a:t>
            </a:r>
            <a:endParaRPr lang="fr-FR">
              <a:solidFill>
                <a:srgbClr val="FFFFFF"/>
              </a:solidFill>
            </a:endParaRPr>
          </a:p>
        </p:txBody>
      </p:sp>
      <p:sp>
        <p:nvSpPr>
          <p:cNvPr id="5" name="Espace réservé du numéro de diapositive 4"/>
          <p:cNvSpPr>
            <a:spLocks noGrp="1"/>
          </p:cNvSpPr>
          <p:nvPr>
            <p:ph type="sldNum" sz="quarter" idx="12"/>
          </p:nvPr>
        </p:nvSpPr>
        <p:spPr/>
        <p:txBody>
          <a:bodyPr/>
          <a:lstStyle/>
          <a:p>
            <a:fld id="{825B4CC2-9D86-463E-BFC7-EA7B2F574D06}" type="slidenum">
              <a:rPr lang="fr-FR" smtClean="0">
                <a:solidFill>
                  <a:srgbClr val="FFFFFF"/>
                </a:solidFill>
              </a:rPr>
              <a:pPr/>
              <a:t>25</a:t>
            </a:fld>
            <a:endParaRPr lang="fr-FR">
              <a:solidFill>
                <a:srgbClr val="FFFFFF"/>
              </a:solidFill>
            </a:endParaRPr>
          </a:p>
        </p:txBody>
      </p:sp>
    </p:spTree>
    <p:extLst>
      <p:ext uri="{BB962C8B-B14F-4D97-AF65-F5344CB8AC3E}">
        <p14:creationId xmlns:p14="http://schemas.microsoft.com/office/powerpoint/2010/main" xmlns="" val="33363076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07504" y="152400"/>
            <a:ext cx="8928992" cy="609600"/>
          </a:xfrm>
        </p:spPr>
        <p:txBody>
          <a:bodyPr>
            <a:noAutofit/>
          </a:bodyPr>
          <a:lstStyle/>
          <a:p>
            <a:r>
              <a:rPr lang="fr-FR" sz="3600" b="1" dirty="0" smtClean="0">
                <a:solidFill>
                  <a:schemeClr val="folHlink"/>
                </a:solidFill>
                <a:latin typeface="Arial" panose="020B0604020202020204" pitchFamily="34" charset="0"/>
                <a:cs typeface="Arial" panose="020B0604020202020204" pitchFamily="34" charset="0"/>
              </a:rPr>
              <a:t>LES ATTITUDES (3)</a:t>
            </a:r>
            <a:endParaRPr lang="fr-FR" sz="3600" b="1" dirty="0">
              <a:solidFill>
                <a:schemeClr val="folHlink"/>
              </a:solidFill>
              <a:latin typeface="Arial" panose="020B0604020202020204" pitchFamily="34" charset="0"/>
              <a:cs typeface="Arial" panose="020B0604020202020204" pitchFamily="34" charset="0"/>
            </a:endParaRPr>
          </a:p>
        </p:txBody>
      </p:sp>
      <p:sp>
        <p:nvSpPr>
          <p:cNvPr id="28675" name="Text Box 3"/>
          <p:cNvSpPr txBox="1">
            <a:spLocks noChangeArrowheads="1"/>
          </p:cNvSpPr>
          <p:nvPr/>
        </p:nvSpPr>
        <p:spPr bwMode="auto">
          <a:xfrm>
            <a:off x="304800" y="908720"/>
            <a:ext cx="8515672" cy="5170646"/>
          </a:xfrm>
          <a:prstGeom prst="rect">
            <a:avLst/>
          </a:prstGeom>
          <a:noFill/>
          <a:ln w="9525">
            <a:noFill/>
            <a:miter lim="800000"/>
            <a:headEnd/>
            <a:tailEnd/>
          </a:ln>
          <a:effectLst/>
        </p:spPr>
        <p:txBody>
          <a:bodyPr wrap="square">
            <a:spAutoFit/>
          </a:bodyPr>
          <a:lstStyle/>
          <a:p>
            <a:pPr>
              <a:lnSpc>
                <a:spcPct val="80000"/>
              </a:lnSpc>
              <a:spcBef>
                <a:spcPts val="1200"/>
              </a:spcBef>
            </a:pPr>
            <a:r>
              <a:rPr lang="fr-FR" sz="2800" b="1" dirty="0" smtClean="0">
                <a:solidFill>
                  <a:srgbClr val="FFFF00"/>
                </a:solidFill>
                <a:latin typeface="Arial" charset="0"/>
                <a:cs typeface="Times New Roman" charset="0"/>
              </a:rPr>
              <a:t>Adoptez une posture « calme » mais tonique</a:t>
            </a:r>
            <a:endParaRPr lang="fr-FR" b="1" dirty="0" smtClean="0">
              <a:solidFill>
                <a:srgbClr val="FFFF00"/>
              </a:solidFill>
              <a:latin typeface="Arial" charset="0"/>
              <a:cs typeface="Times New Roman" charset="0"/>
            </a:endParaRPr>
          </a:p>
          <a:p>
            <a:pPr algn="just">
              <a:lnSpc>
                <a:spcPct val="80000"/>
              </a:lnSpc>
              <a:spcBef>
                <a:spcPts val="1200"/>
              </a:spcBef>
              <a:buFont typeface="Arial" pitchFamily="34" charset="0"/>
              <a:buChar char="•"/>
            </a:pPr>
            <a:r>
              <a:rPr lang="fr-FR" b="1" dirty="0" smtClean="0">
                <a:latin typeface="Arial" charset="0"/>
                <a:cs typeface="Times New Roman" charset="0"/>
              </a:rPr>
              <a:t> Sans croiser et décroiser les jambes, tripoter les petits objets à votre portée (trombones, …), vos cheveux, etc.</a:t>
            </a:r>
          </a:p>
          <a:p>
            <a:pPr algn="just">
              <a:lnSpc>
                <a:spcPct val="80000"/>
              </a:lnSpc>
              <a:spcBef>
                <a:spcPts val="1200"/>
              </a:spcBef>
              <a:buFont typeface="Arial" pitchFamily="34" charset="0"/>
              <a:buChar char="•"/>
            </a:pPr>
            <a:r>
              <a:rPr lang="fr-FR" b="1" dirty="0" smtClean="0">
                <a:latin typeface="Arial" charset="0"/>
                <a:cs typeface="Times New Roman" charset="0"/>
              </a:rPr>
              <a:t> Pas de mains croisées derrière la tête.</a:t>
            </a:r>
          </a:p>
          <a:p>
            <a:pPr algn="just">
              <a:lnSpc>
                <a:spcPct val="80000"/>
              </a:lnSpc>
              <a:spcBef>
                <a:spcPts val="1200"/>
              </a:spcBef>
              <a:buFont typeface="Arial" pitchFamily="34" charset="0"/>
              <a:buChar char="•"/>
            </a:pPr>
            <a:r>
              <a:rPr lang="fr-FR" b="1" dirty="0" smtClean="0">
                <a:latin typeface="Arial" charset="0"/>
                <a:cs typeface="Times New Roman" charset="0"/>
              </a:rPr>
              <a:t> Ne vous balancez pas sur votre chaise et ne frappez pas le pied au sol.</a:t>
            </a:r>
          </a:p>
          <a:p>
            <a:pPr algn="just">
              <a:lnSpc>
                <a:spcPct val="80000"/>
              </a:lnSpc>
              <a:spcBef>
                <a:spcPts val="1200"/>
              </a:spcBef>
              <a:buFont typeface="Arial" pitchFamily="34" charset="0"/>
              <a:buChar char="•"/>
            </a:pPr>
            <a:r>
              <a:rPr lang="fr-FR" b="1" dirty="0" smtClean="0">
                <a:latin typeface="Arial" charset="0"/>
                <a:cs typeface="Times New Roman" charset="0"/>
              </a:rPr>
              <a:t> Ne vous appuyez pas si vous êtes debout (vous n’êtes pas au comptoir). Si vous êtes assis, ne vous affalez pas sur votre siège. Tenez-vous droit.</a:t>
            </a:r>
          </a:p>
          <a:p>
            <a:pPr>
              <a:lnSpc>
                <a:spcPct val="80000"/>
              </a:lnSpc>
              <a:spcBef>
                <a:spcPct val="50000"/>
              </a:spcBef>
            </a:pPr>
            <a:r>
              <a:rPr lang="fr-FR" sz="2800" b="1" dirty="0" smtClean="0">
                <a:solidFill>
                  <a:srgbClr val="FFFF00"/>
                </a:solidFill>
                <a:latin typeface="Arial" charset="0"/>
                <a:cs typeface="Times New Roman" charset="0"/>
              </a:rPr>
              <a:t>Montrez votre intérêt</a:t>
            </a:r>
          </a:p>
          <a:p>
            <a:pPr algn="just">
              <a:lnSpc>
                <a:spcPct val="80000"/>
              </a:lnSpc>
              <a:spcBef>
                <a:spcPts val="1200"/>
              </a:spcBef>
              <a:buFont typeface="Arial" pitchFamily="34" charset="0"/>
              <a:buChar char="•"/>
            </a:pPr>
            <a:r>
              <a:rPr lang="fr-FR" b="1" dirty="0" smtClean="0">
                <a:latin typeface="Arial" charset="0"/>
                <a:cs typeface="Times New Roman" charset="0"/>
              </a:rPr>
              <a:t> Gardez le contact visuel avec votre interlocuteur (mais ne le fixez pas constamment). </a:t>
            </a:r>
          </a:p>
          <a:p>
            <a:pPr algn="just">
              <a:lnSpc>
                <a:spcPct val="80000"/>
              </a:lnSpc>
              <a:spcBef>
                <a:spcPts val="1200"/>
              </a:spcBef>
              <a:buFont typeface="Arial" pitchFamily="34" charset="0"/>
              <a:buChar char="•"/>
            </a:pPr>
            <a:r>
              <a:rPr lang="fr-FR" b="1" dirty="0" smtClean="0">
                <a:latin typeface="Arial" charset="0"/>
                <a:cs typeface="Times New Roman" charset="0"/>
              </a:rPr>
              <a:t> Demandez des précisions si besoin.</a:t>
            </a:r>
            <a:endParaRPr lang="fr-FR" b="1" dirty="0">
              <a:solidFill>
                <a:srgbClr val="FFFF00"/>
              </a:solidFill>
              <a:latin typeface="Arial" charset="0"/>
            </a:endParaRPr>
          </a:p>
        </p:txBody>
      </p:sp>
      <p:sp>
        <p:nvSpPr>
          <p:cNvPr id="4" name="Espace réservé du pied de page 3"/>
          <p:cNvSpPr>
            <a:spLocks noGrp="1"/>
          </p:cNvSpPr>
          <p:nvPr>
            <p:ph type="ftr" sz="quarter" idx="11"/>
          </p:nvPr>
        </p:nvSpPr>
        <p:spPr/>
        <p:txBody>
          <a:bodyPr/>
          <a:lstStyle/>
          <a:p>
            <a:r>
              <a:rPr lang="fr-FR" smtClean="0">
                <a:solidFill>
                  <a:srgbClr val="FFFFFF"/>
                </a:solidFill>
              </a:rPr>
              <a:t>ECTI  VENDEE 2016 - Partie 2</a:t>
            </a:r>
            <a:endParaRPr lang="fr-FR">
              <a:solidFill>
                <a:srgbClr val="FFFFFF"/>
              </a:solidFill>
            </a:endParaRPr>
          </a:p>
        </p:txBody>
      </p:sp>
      <p:sp>
        <p:nvSpPr>
          <p:cNvPr id="5" name="Espace réservé du numéro de diapositive 4"/>
          <p:cNvSpPr>
            <a:spLocks noGrp="1"/>
          </p:cNvSpPr>
          <p:nvPr>
            <p:ph type="sldNum" sz="quarter" idx="12"/>
          </p:nvPr>
        </p:nvSpPr>
        <p:spPr/>
        <p:txBody>
          <a:bodyPr/>
          <a:lstStyle/>
          <a:p>
            <a:fld id="{825B4CC2-9D86-463E-BFC7-EA7B2F574D06}" type="slidenum">
              <a:rPr lang="fr-FR" smtClean="0">
                <a:solidFill>
                  <a:srgbClr val="FFFFFF"/>
                </a:solidFill>
              </a:rPr>
              <a:pPr/>
              <a:t>26</a:t>
            </a:fld>
            <a:endParaRPr lang="fr-FR">
              <a:solidFill>
                <a:srgbClr val="FFFFFF"/>
              </a:solidFill>
            </a:endParaRPr>
          </a:p>
        </p:txBody>
      </p:sp>
    </p:spTree>
    <p:extLst>
      <p:ext uri="{BB962C8B-B14F-4D97-AF65-F5344CB8AC3E}">
        <p14:creationId xmlns:p14="http://schemas.microsoft.com/office/powerpoint/2010/main" xmlns="" val="33363076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0" y="188640"/>
            <a:ext cx="8928992" cy="609600"/>
          </a:xfrm>
        </p:spPr>
        <p:txBody>
          <a:bodyPr>
            <a:noAutofit/>
          </a:bodyPr>
          <a:lstStyle/>
          <a:p>
            <a:r>
              <a:rPr lang="fr-FR" sz="3600" b="1" cap="all" dirty="0" smtClean="0">
                <a:solidFill>
                  <a:schemeClr val="folHlink"/>
                </a:solidFill>
                <a:latin typeface="Arial" panose="020B0604020202020204" pitchFamily="34" charset="0"/>
                <a:cs typeface="Arial" panose="020B0604020202020204" pitchFamily="34" charset="0"/>
              </a:rPr>
              <a:t>L’état d’esprit</a:t>
            </a:r>
            <a:endParaRPr lang="fr-FR" sz="3600" b="1" cap="all" dirty="0">
              <a:solidFill>
                <a:schemeClr val="folHlink"/>
              </a:solidFill>
              <a:latin typeface="Arial" panose="020B0604020202020204" pitchFamily="34" charset="0"/>
              <a:cs typeface="Arial" panose="020B0604020202020204" pitchFamily="34" charset="0"/>
            </a:endParaRPr>
          </a:p>
        </p:txBody>
      </p:sp>
      <p:sp>
        <p:nvSpPr>
          <p:cNvPr id="4" name="ZoneTexte 3"/>
          <p:cNvSpPr txBox="1"/>
          <p:nvPr/>
        </p:nvSpPr>
        <p:spPr>
          <a:xfrm>
            <a:off x="611560" y="1844824"/>
            <a:ext cx="7992888" cy="4176464"/>
          </a:xfrm>
          <a:prstGeom prst="rect">
            <a:avLst/>
          </a:prstGeom>
          <a:noFill/>
        </p:spPr>
        <p:txBody>
          <a:bodyPr wrap="square" rtlCol="0">
            <a:noAutofit/>
          </a:bodyPr>
          <a:lstStyle/>
          <a:p>
            <a:pPr algn="just">
              <a:buFont typeface="Arial" pitchFamily="34" charset="0"/>
              <a:buChar char="•"/>
            </a:pPr>
            <a:r>
              <a:rPr lang="fr-FR" b="1" dirty="0" smtClean="0">
                <a:latin typeface="Arial" pitchFamily="34" charset="0"/>
                <a:cs typeface="Arial" pitchFamily="34" charset="0"/>
              </a:rPr>
              <a:t> Ni agressif</a:t>
            </a:r>
          </a:p>
          <a:p>
            <a:pPr algn="just">
              <a:buFont typeface="Arial" pitchFamily="34" charset="0"/>
              <a:buChar char="•"/>
            </a:pPr>
            <a:r>
              <a:rPr lang="fr-FR" b="1" dirty="0" smtClean="0">
                <a:latin typeface="Arial" pitchFamily="34" charset="0"/>
                <a:cs typeface="Arial" pitchFamily="34" charset="0"/>
              </a:rPr>
              <a:t> Ni sur la défensive</a:t>
            </a:r>
          </a:p>
          <a:p>
            <a:pPr algn="just">
              <a:buFont typeface="Arial" pitchFamily="34" charset="0"/>
              <a:buChar char="•"/>
            </a:pPr>
            <a:r>
              <a:rPr lang="fr-FR" b="1" dirty="0" smtClean="0">
                <a:latin typeface="Arial" pitchFamily="34" charset="0"/>
                <a:cs typeface="Arial" pitchFamily="34" charset="0"/>
              </a:rPr>
              <a:t> Ni arrogant</a:t>
            </a:r>
          </a:p>
          <a:p>
            <a:pPr algn="just">
              <a:buFont typeface="Arial" pitchFamily="34" charset="0"/>
              <a:buChar char="•"/>
            </a:pPr>
            <a:r>
              <a:rPr lang="fr-FR" b="1" dirty="0" smtClean="0">
                <a:latin typeface="Arial" pitchFamily="34" charset="0"/>
                <a:cs typeface="Arial" pitchFamily="34" charset="0"/>
              </a:rPr>
              <a:t> Ni obséquieux </a:t>
            </a:r>
            <a:r>
              <a:rPr lang="fr-FR" b="1" i="1" dirty="0" smtClean="0">
                <a:latin typeface="Arial" pitchFamily="34" charset="0"/>
                <a:cs typeface="Arial" pitchFamily="34" charset="0"/>
              </a:rPr>
              <a:t>(= en faire trop dans la politesse, la flatterie)</a:t>
            </a:r>
          </a:p>
          <a:p>
            <a:pPr algn="just">
              <a:buFont typeface="Arial" pitchFamily="34" charset="0"/>
              <a:buChar char="•"/>
            </a:pPr>
            <a:endParaRPr lang="fr-FR" b="1" dirty="0" smtClean="0">
              <a:latin typeface="Arial" pitchFamily="34" charset="0"/>
              <a:cs typeface="Arial" pitchFamily="34" charset="0"/>
            </a:endParaRPr>
          </a:p>
          <a:p>
            <a:pPr algn="just">
              <a:buFont typeface="Arial" pitchFamily="34" charset="0"/>
              <a:buChar char="•"/>
            </a:pPr>
            <a:r>
              <a:rPr lang="fr-FR" b="1" dirty="0" smtClean="0">
                <a:latin typeface="Arial" pitchFamily="34" charset="0"/>
                <a:cs typeface="Arial" pitchFamily="34" charset="0"/>
              </a:rPr>
              <a:t> C’est une conversation entre (potentiellement) deux futurs partenaires de travail.</a:t>
            </a:r>
          </a:p>
          <a:p>
            <a:pPr algn="just">
              <a:buFont typeface="Arial" pitchFamily="34" charset="0"/>
              <a:buChar char="•"/>
            </a:pPr>
            <a:endParaRPr lang="fr-FR" b="1" dirty="0" smtClean="0">
              <a:latin typeface="Arial" pitchFamily="34" charset="0"/>
              <a:cs typeface="Arial" pitchFamily="34" charset="0"/>
            </a:endParaRPr>
          </a:p>
          <a:p>
            <a:pPr algn="just">
              <a:buFont typeface="Arial" pitchFamily="34" charset="0"/>
              <a:buChar char="•"/>
            </a:pPr>
            <a:r>
              <a:rPr lang="fr-FR" b="1" dirty="0" smtClean="0">
                <a:latin typeface="Arial" pitchFamily="34" charset="0"/>
                <a:cs typeface="Arial" pitchFamily="34" charset="0"/>
              </a:rPr>
              <a:t> Restez positif, même vis-à-vis d’anciens employeurs.</a:t>
            </a:r>
          </a:p>
          <a:p>
            <a:pPr>
              <a:buFont typeface="Arial" pitchFamily="34" charset="0"/>
              <a:buChar char="•"/>
            </a:pPr>
            <a:endParaRPr lang="fr-FR" b="1" dirty="0">
              <a:latin typeface="Arial" pitchFamily="34" charset="0"/>
              <a:cs typeface="Arial" pitchFamily="34" charset="0"/>
            </a:endParaRPr>
          </a:p>
        </p:txBody>
      </p:sp>
      <p:sp>
        <p:nvSpPr>
          <p:cNvPr id="5" name="Espace réservé du pied de page 4"/>
          <p:cNvSpPr>
            <a:spLocks noGrp="1"/>
          </p:cNvSpPr>
          <p:nvPr>
            <p:ph type="ftr" sz="quarter" idx="11"/>
          </p:nvPr>
        </p:nvSpPr>
        <p:spPr/>
        <p:txBody>
          <a:bodyPr/>
          <a:lstStyle/>
          <a:p>
            <a:r>
              <a:rPr lang="fr-FR" smtClean="0">
                <a:solidFill>
                  <a:srgbClr val="FFFFFF"/>
                </a:solidFill>
              </a:rPr>
              <a:t>ECTI  VENDEE 2016 - Partie 2</a:t>
            </a:r>
            <a:endParaRPr lang="fr-FR">
              <a:solidFill>
                <a:srgbClr val="FFFFFF"/>
              </a:solidFill>
            </a:endParaRPr>
          </a:p>
        </p:txBody>
      </p:sp>
      <p:sp>
        <p:nvSpPr>
          <p:cNvPr id="6" name="Espace réservé du numéro de diapositive 5"/>
          <p:cNvSpPr>
            <a:spLocks noGrp="1"/>
          </p:cNvSpPr>
          <p:nvPr>
            <p:ph type="sldNum" sz="quarter" idx="12"/>
          </p:nvPr>
        </p:nvSpPr>
        <p:spPr/>
        <p:txBody>
          <a:bodyPr/>
          <a:lstStyle/>
          <a:p>
            <a:fld id="{825B4CC2-9D86-463E-BFC7-EA7B2F574D06}" type="slidenum">
              <a:rPr lang="fr-FR" smtClean="0">
                <a:solidFill>
                  <a:srgbClr val="FFFFFF"/>
                </a:solidFill>
              </a:rPr>
              <a:pPr/>
              <a:t>27</a:t>
            </a:fld>
            <a:endParaRPr lang="fr-FR">
              <a:solidFill>
                <a:srgbClr val="FFFFFF"/>
              </a:solidFill>
            </a:endParaRPr>
          </a:p>
        </p:txBody>
      </p:sp>
    </p:spTree>
    <p:extLst>
      <p:ext uri="{BB962C8B-B14F-4D97-AF65-F5344CB8AC3E}">
        <p14:creationId xmlns:p14="http://schemas.microsoft.com/office/powerpoint/2010/main" xmlns="" val="33363076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Text Box 1027"/>
          <p:cNvSpPr txBox="1">
            <a:spLocks noChangeArrowheads="1"/>
          </p:cNvSpPr>
          <p:nvPr/>
        </p:nvSpPr>
        <p:spPr bwMode="auto">
          <a:xfrm>
            <a:off x="228600" y="1371600"/>
            <a:ext cx="8447856" cy="4216539"/>
          </a:xfrm>
          <a:prstGeom prst="rect">
            <a:avLst/>
          </a:prstGeom>
          <a:noFill/>
          <a:ln w="9525">
            <a:noFill/>
            <a:miter lim="800000"/>
            <a:headEnd/>
            <a:tailEnd/>
          </a:ln>
          <a:effectLst/>
        </p:spPr>
        <p:txBody>
          <a:bodyPr wrap="square">
            <a:spAutoFit/>
          </a:bodyPr>
          <a:lstStyle/>
          <a:p>
            <a:pPr algn="just">
              <a:spcBef>
                <a:spcPct val="50000"/>
              </a:spcBef>
              <a:buFontTx/>
              <a:buChar char="-"/>
            </a:pPr>
            <a:r>
              <a:rPr lang="fr-FR" sz="2800" b="1" dirty="0" smtClean="0">
                <a:latin typeface="Arial" charset="0"/>
                <a:cs typeface="Times New Roman" charset="0"/>
              </a:rPr>
              <a:t> </a:t>
            </a:r>
            <a:r>
              <a:rPr lang="fr-FR" b="1" dirty="0" smtClean="0">
                <a:latin typeface="Arial" charset="0"/>
                <a:cs typeface="Times New Roman" charset="0"/>
              </a:rPr>
              <a:t>Parlez lentement et clairement, respirez, articulez, concentrez-vous.</a:t>
            </a:r>
          </a:p>
          <a:p>
            <a:pPr algn="just">
              <a:spcBef>
                <a:spcPct val="50000"/>
              </a:spcBef>
              <a:buFontTx/>
              <a:buChar char="-"/>
            </a:pPr>
            <a:r>
              <a:rPr lang="fr-FR" b="1" dirty="0" smtClean="0">
                <a:latin typeface="Arial" charset="0"/>
                <a:cs typeface="Times New Roman" charset="0"/>
              </a:rPr>
              <a:t> Si sous l’effet du stress votre </a:t>
            </a:r>
            <a:r>
              <a:rPr lang="fr-FR" b="1" dirty="0">
                <a:latin typeface="Arial" charset="0"/>
                <a:cs typeface="Times New Roman" charset="0"/>
              </a:rPr>
              <a:t>voix commence à trembler, si vous vous empêtrez dans vos phrases, que vous parlez trop vite, vous ne parviendrez qu’à vous déconcentrer, à stresser encore plus. Si cela vous arrive, recommencez depuis le début. </a:t>
            </a:r>
            <a:r>
              <a:rPr lang="fr-FR" b="1" dirty="0" smtClean="0">
                <a:latin typeface="Arial" charset="0"/>
                <a:cs typeface="Times New Roman" charset="0"/>
              </a:rPr>
              <a:t>Votre interlocuteur comprendra.</a:t>
            </a:r>
            <a:endParaRPr lang="fr-FR" b="1" dirty="0">
              <a:latin typeface="Arial" charset="0"/>
              <a:cs typeface="Times New Roman" charset="0"/>
            </a:endParaRPr>
          </a:p>
          <a:p>
            <a:pPr algn="just">
              <a:spcBef>
                <a:spcPct val="50000"/>
              </a:spcBef>
            </a:pPr>
            <a:r>
              <a:rPr lang="fr-FR" b="1" dirty="0" smtClean="0">
                <a:latin typeface="Arial" charset="0"/>
                <a:cs typeface="Times New Roman" charset="0"/>
              </a:rPr>
              <a:t>- Réfléchissez </a:t>
            </a:r>
            <a:r>
              <a:rPr lang="fr-FR" b="1" dirty="0">
                <a:latin typeface="Arial" charset="0"/>
                <a:cs typeface="Times New Roman" charset="0"/>
              </a:rPr>
              <a:t>bien avant de répondre, n’ayez pas peur des silences et osez faire des pauses.</a:t>
            </a:r>
          </a:p>
        </p:txBody>
      </p:sp>
      <p:sp>
        <p:nvSpPr>
          <p:cNvPr id="30725" name="Rectangle 1029"/>
          <p:cNvSpPr>
            <a:spLocks noGrp="1" noChangeArrowheads="1"/>
          </p:cNvSpPr>
          <p:nvPr>
            <p:ph type="title" idx="4294967295"/>
          </p:nvPr>
        </p:nvSpPr>
        <p:spPr>
          <a:xfrm>
            <a:off x="467544" y="381000"/>
            <a:ext cx="8568952" cy="762000"/>
          </a:xfrm>
        </p:spPr>
        <p:txBody>
          <a:bodyPr/>
          <a:lstStyle/>
          <a:p>
            <a:r>
              <a:rPr lang="fr-FR" sz="3600" b="1" cap="all" dirty="0" smtClean="0">
                <a:solidFill>
                  <a:srgbClr val="FFFF00"/>
                </a:solidFill>
                <a:latin typeface="Arial" charset="0"/>
                <a:cs typeface="Times New Roman" charset="0"/>
              </a:rPr>
              <a:t>Attention à la manière de parler</a:t>
            </a:r>
            <a:endParaRPr lang="fr-FR" sz="3600" b="1" cap="all" dirty="0">
              <a:solidFill>
                <a:schemeClr val="folHlink"/>
              </a:solidFill>
            </a:endParaRPr>
          </a:p>
        </p:txBody>
      </p:sp>
      <p:sp>
        <p:nvSpPr>
          <p:cNvPr id="4" name="Espace réservé du pied de page 3"/>
          <p:cNvSpPr>
            <a:spLocks noGrp="1"/>
          </p:cNvSpPr>
          <p:nvPr>
            <p:ph type="ftr" sz="quarter" idx="11"/>
          </p:nvPr>
        </p:nvSpPr>
        <p:spPr/>
        <p:txBody>
          <a:bodyPr/>
          <a:lstStyle/>
          <a:p>
            <a:r>
              <a:rPr lang="fr-FR" smtClean="0">
                <a:solidFill>
                  <a:srgbClr val="FFFFFF"/>
                </a:solidFill>
              </a:rPr>
              <a:t>ECTI  VENDEE 2016 - Partie 2</a:t>
            </a:r>
            <a:endParaRPr lang="fr-FR">
              <a:solidFill>
                <a:srgbClr val="FFFFFF"/>
              </a:solidFill>
            </a:endParaRPr>
          </a:p>
        </p:txBody>
      </p:sp>
      <p:sp>
        <p:nvSpPr>
          <p:cNvPr id="5" name="Espace réservé du numéro de diapositive 4"/>
          <p:cNvSpPr>
            <a:spLocks noGrp="1"/>
          </p:cNvSpPr>
          <p:nvPr>
            <p:ph type="sldNum" sz="quarter" idx="12"/>
          </p:nvPr>
        </p:nvSpPr>
        <p:spPr/>
        <p:txBody>
          <a:bodyPr/>
          <a:lstStyle/>
          <a:p>
            <a:fld id="{C68D0C78-E2E8-49A5-AD2E-415F0CCFE062}" type="slidenum">
              <a:rPr lang="fr-FR" smtClean="0">
                <a:solidFill>
                  <a:srgbClr val="FFFFFF"/>
                </a:solidFill>
              </a:rPr>
              <a:pPr/>
              <a:t>28</a:t>
            </a:fld>
            <a:endParaRPr lang="fr-FR">
              <a:solidFill>
                <a:srgbClr val="FFFFFF"/>
              </a:solidFill>
            </a:endParaRPr>
          </a:p>
        </p:txBody>
      </p:sp>
    </p:spTree>
    <p:extLst>
      <p:ext uri="{BB962C8B-B14F-4D97-AF65-F5344CB8AC3E}">
        <p14:creationId xmlns:p14="http://schemas.microsoft.com/office/powerpoint/2010/main" xmlns="" val="3660552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9" name="Rectangle 3"/>
          <p:cNvSpPr>
            <a:spLocks noGrp="1" noChangeArrowheads="1"/>
          </p:cNvSpPr>
          <p:nvPr>
            <p:ph type="title"/>
          </p:nvPr>
        </p:nvSpPr>
        <p:spPr>
          <a:xfrm>
            <a:off x="0" y="404664"/>
            <a:ext cx="8686800" cy="936104"/>
          </a:xfrm>
          <a:noFill/>
          <a:ln/>
        </p:spPr>
        <p:txBody>
          <a:bodyPr/>
          <a:lstStyle/>
          <a:p>
            <a:r>
              <a:rPr lang="fr-FR" sz="3600" b="1" cap="all" dirty="0" smtClean="0">
                <a:solidFill>
                  <a:srgbClr val="FFFF00"/>
                </a:solidFill>
                <a:latin typeface="Arial" charset="0"/>
                <a:cs typeface="Times New Roman" charset="0"/>
              </a:rPr>
              <a:t>Attention à ce que vous dites (1)</a:t>
            </a:r>
            <a:endParaRPr lang="fr-FR" sz="3600" b="1" cap="all" dirty="0">
              <a:solidFill>
                <a:schemeClr val="folHlink"/>
              </a:solidFill>
            </a:endParaRPr>
          </a:p>
        </p:txBody>
      </p:sp>
      <p:sp>
        <p:nvSpPr>
          <p:cNvPr id="29700" name="Text Box 4"/>
          <p:cNvSpPr txBox="1">
            <a:spLocks noChangeArrowheads="1"/>
          </p:cNvSpPr>
          <p:nvPr/>
        </p:nvSpPr>
        <p:spPr bwMode="auto">
          <a:xfrm>
            <a:off x="251520" y="1268760"/>
            <a:ext cx="8424936" cy="5146024"/>
          </a:xfrm>
          <a:prstGeom prst="rect">
            <a:avLst/>
          </a:prstGeom>
          <a:noFill/>
          <a:ln w="9525">
            <a:noFill/>
            <a:miter lim="800000"/>
            <a:headEnd/>
            <a:tailEnd/>
          </a:ln>
          <a:effectLst/>
        </p:spPr>
        <p:txBody>
          <a:bodyPr wrap="square">
            <a:spAutoFit/>
          </a:bodyPr>
          <a:lstStyle/>
          <a:p>
            <a:pPr>
              <a:spcBef>
                <a:spcPct val="50000"/>
              </a:spcBef>
            </a:pPr>
            <a:endParaRPr lang="fr-FR" sz="2800" b="1" dirty="0" smtClean="0">
              <a:solidFill>
                <a:srgbClr val="FFFF00"/>
              </a:solidFill>
              <a:latin typeface="Arial" charset="0"/>
              <a:cs typeface="Times New Roman" charset="0"/>
            </a:endParaRPr>
          </a:p>
          <a:p>
            <a:pPr algn="just">
              <a:spcBef>
                <a:spcPct val="50000"/>
              </a:spcBef>
              <a:buFontTx/>
              <a:buChar char="-"/>
            </a:pPr>
            <a:r>
              <a:rPr lang="fr-FR" sz="2200" b="1" dirty="0" smtClean="0">
                <a:latin typeface="Arial" charset="0"/>
                <a:cs typeface="Times New Roman" charset="0"/>
              </a:rPr>
              <a:t>Dites </a:t>
            </a:r>
            <a:r>
              <a:rPr lang="fr-FR" sz="2200" b="1" dirty="0">
                <a:latin typeface="Arial" charset="0"/>
                <a:cs typeface="Times New Roman" charset="0"/>
              </a:rPr>
              <a:t>ce que vous avez à dire. Pas plus, mais pas moins non plus. Il s’agit d’un dialogue et pas d’un </a:t>
            </a:r>
            <a:r>
              <a:rPr lang="fr-FR" sz="2200" b="1" dirty="0" smtClean="0">
                <a:latin typeface="Arial" charset="0"/>
                <a:cs typeface="Times New Roman" charset="0"/>
              </a:rPr>
              <a:t>monologue. Répondez aux questions de façon factuelle et brève, mais pas sèche.</a:t>
            </a:r>
          </a:p>
          <a:p>
            <a:pPr algn="just">
              <a:spcBef>
                <a:spcPct val="50000"/>
              </a:spcBef>
              <a:buFontTx/>
              <a:buChar char="-"/>
            </a:pPr>
            <a:r>
              <a:rPr lang="fr-FR" sz="2200" b="1" dirty="0" smtClean="0">
                <a:latin typeface="Arial" charset="0"/>
                <a:cs typeface="Times New Roman" charset="0"/>
              </a:rPr>
              <a:t> Si vous ne comprenez pas une question, n’hésitez pas à le dire, on la reformulera (c’est mieux que de répondre à côté).</a:t>
            </a:r>
            <a:endParaRPr lang="fr-FR" sz="2200" b="1" dirty="0">
              <a:latin typeface="Arial" charset="0"/>
              <a:cs typeface="Times New Roman" charset="0"/>
            </a:endParaRPr>
          </a:p>
          <a:p>
            <a:pPr algn="just">
              <a:spcBef>
                <a:spcPct val="50000"/>
              </a:spcBef>
              <a:buFontTx/>
              <a:buChar char="-"/>
            </a:pPr>
            <a:r>
              <a:rPr lang="fr-FR" sz="2200" b="1" dirty="0" smtClean="0">
                <a:latin typeface="Arial" charset="0"/>
                <a:cs typeface="Times New Roman" charset="0"/>
              </a:rPr>
              <a:t> Posez </a:t>
            </a:r>
            <a:r>
              <a:rPr lang="fr-FR" sz="2200" b="1" dirty="0">
                <a:latin typeface="Arial" charset="0"/>
                <a:cs typeface="Times New Roman" charset="0"/>
              </a:rPr>
              <a:t>des </a:t>
            </a:r>
            <a:r>
              <a:rPr lang="fr-FR" sz="2200" b="1" dirty="0" smtClean="0">
                <a:latin typeface="Arial" charset="0"/>
                <a:cs typeface="Times New Roman" charset="0"/>
              </a:rPr>
              <a:t>questions sur le fonctionnement de l’entreprise, le poste, les tâches à accomplir. </a:t>
            </a:r>
          </a:p>
          <a:p>
            <a:pPr algn="just">
              <a:spcBef>
                <a:spcPct val="50000"/>
              </a:spcBef>
              <a:buFontTx/>
              <a:buChar char="-"/>
            </a:pPr>
            <a:r>
              <a:rPr lang="fr-FR" sz="2200" b="1" dirty="0" smtClean="0">
                <a:latin typeface="Arial" charset="0"/>
                <a:cs typeface="Times New Roman" charset="0"/>
              </a:rPr>
              <a:t>Attention : Les questions sur le salaire, les horaires, les avantages divers ne doivent être abordées qu’en fin d’entretien.</a:t>
            </a:r>
            <a:endParaRPr lang="fr-FR" sz="2200" b="1" dirty="0" smtClean="0">
              <a:latin typeface="Arial" charset="0"/>
            </a:endParaRPr>
          </a:p>
          <a:p>
            <a:pPr>
              <a:lnSpc>
                <a:spcPct val="80000"/>
              </a:lnSpc>
              <a:spcBef>
                <a:spcPct val="50000"/>
              </a:spcBef>
            </a:pPr>
            <a:endParaRPr lang="fr-FR" sz="2800" b="1" dirty="0" smtClean="0">
              <a:latin typeface="Arial" charset="0"/>
              <a:cs typeface="Times New Roman" charset="0"/>
            </a:endParaRPr>
          </a:p>
        </p:txBody>
      </p:sp>
      <p:sp>
        <p:nvSpPr>
          <p:cNvPr id="4" name="Espace réservé du pied de page 3"/>
          <p:cNvSpPr>
            <a:spLocks noGrp="1"/>
          </p:cNvSpPr>
          <p:nvPr>
            <p:ph type="ftr" sz="quarter" idx="11"/>
          </p:nvPr>
        </p:nvSpPr>
        <p:spPr/>
        <p:txBody>
          <a:bodyPr/>
          <a:lstStyle/>
          <a:p>
            <a:r>
              <a:rPr lang="fr-FR" smtClean="0">
                <a:solidFill>
                  <a:srgbClr val="FFFFFF"/>
                </a:solidFill>
              </a:rPr>
              <a:t>ECTI  VENDEE 2016 - Partie 2</a:t>
            </a:r>
            <a:endParaRPr lang="fr-FR">
              <a:solidFill>
                <a:srgbClr val="FFFFFF"/>
              </a:solidFill>
            </a:endParaRPr>
          </a:p>
        </p:txBody>
      </p:sp>
      <p:sp>
        <p:nvSpPr>
          <p:cNvPr id="5" name="Espace réservé du numéro de diapositive 4"/>
          <p:cNvSpPr>
            <a:spLocks noGrp="1"/>
          </p:cNvSpPr>
          <p:nvPr>
            <p:ph type="sldNum" sz="quarter" idx="12"/>
          </p:nvPr>
        </p:nvSpPr>
        <p:spPr/>
        <p:txBody>
          <a:bodyPr/>
          <a:lstStyle/>
          <a:p>
            <a:fld id="{825B4CC2-9D86-463E-BFC7-EA7B2F574D06}" type="slidenum">
              <a:rPr lang="fr-FR" smtClean="0">
                <a:solidFill>
                  <a:srgbClr val="FFFFFF"/>
                </a:solidFill>
              </a:rPr>
              <a:pPr/>
              <a:t>29</a:t>
            </a:fld>
            <a:endParaRPr lang="fr-FR">
              <a:solidFill>
                <a:srgbClr val="FFFFFF"/>
              </a:solidFill>
            </a:endParaRPr>
          </a:p>
        </p:txBody>
      </p:sp>
    </p:spTree>
    <p:extLst>
      <p:ext uri="{BB962C8B-B14F-4D97-AF65-F5344CB8AC3E}">
        <p14:creationId xmlns:p14="http://schemas.microsoft.com/office/powerpoint/2010/main" xmlns="" val="4206153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79512" y="548680"/>
            <a:ext cx="8712968" cy="609600"/>
          </a:xfrm>
        </p:spPr>
        <p:txBody>
          <a:bodyPr/>
          <a:lstStyle/>
          <a:p>
            <a:r>
              <a:rPr lang="fr-FR" sz="3600" b="1" cap="all" dirty="0" smtClean="0">
                <a:solidFill>
                  <a:srgbClr val="FFFF00"/>
                </a:solidFill>
                <a:latin typeface="Arial" panose="020B0604020202020204" pitchFamily="34" charset="0"/>
                <a:cs typeface="Arial" panose="020B0604020202020204" pitchFamily="34" charset="0"/>
              </a:rPr>
              <a:t>Exemples de situations</a:t>
            </a:r>
            <a:r>
              <a:rPr lang="fr-FR" sz="3600" b="1" dirty="0" smtClean="0">
                <a:solidFill>
                  <a:srgbClr val="FFFF00"/>
                </a:solidFill>
                <a:latin typeface="Arial" panose="020B0604020202020204" pitchFamily="34" charset="0"/>
                <a:cs typeface="Arial" panose="020B0604020202020204" pitchFamily="34" charset="0"/>
              </a:rPr>
              <a:t/>
            </a:r>
            <a:br>
              <a:rPr lang="fr-FR" sz="3600" b="1" dirty="0" smtClean="0">
                <a:solidFill>
                  <a:srgbClr val="FFFF00"/>
                </a:solidFill>
                <a:latin typeface="Arial" panose="020B0604020202020204" pitchFamily="34" charset="0"/>
                <a:cs typeface="Arial" panose="020B0604020202020204" pitchFamily="34" charset="0"/>
              </a:rPr>
            </a:br>
            <a:endParaRPr lang="fr-FR" sz="3600" b="1" dirty="0">
              <a:solidFill>
                <a:srgbClr val="FFFF00"/>
              </a:solidFill>
              <a:latin typeface="Arial" charset="0"/>
            </a:endParaRPr>
          </a:p>
        </p:txBody>
      </p:sp>
      <p:sp>
        <p:nvSpPr>
          <p:cNvPr id="2052" name="Text Box 4"/>
          <p:cNvSpPr txBox="1">
            <a:spLocks noChangeArrowheads="1"/>
          </p:cNvSpPr>
          <p:nvPr/>
        </p:nvSpPr>
        <p:spPr bwMode="auto">
          <a:xfrm>
            <a:off x="683568" y="1268760"/>
            <a:ext cx="7848600" cy="5078313"/>
          </a:xfrm>
          <a:prstGeom prst="rect">
            <a:avLst/>
          </a:prstGeom>
          <a:noFill/>
          <a:ln w="9525">
            <a:noFill/>
            <a:miter lim="800000"/>
            <a:headEnd/>
            <a:tailEnd/>
          </a:ln>
          <a:effectLst/>
        </p:spPr>
        <p:txBody>
          <a:bodyPr wrap="square">
            <a:spAutoFit/>
          </a:bodyPr>
          <a:lstStyle/>
          <a:p>
            <a:pPr lvl="1" indent="-457200" algn="just">
              <a:spcBef>
                <a:spcPct val="50000"/>
              </a:spcBef>
              <a:buFont typeface="Arial" pitchFamily="34" charset="0"/>
              <a:buChar char="•"/>
            </a:pPr>
            <a:r>
              <a:rPr lang="fr-FR" b="1" dirty="0" smtClean="0">
                <a:latin typeface="Arial" charset="0"/>
                <a:cs typeface="Times New Roman" charset="0"/>
              </a:rPr>
              <a:t>Suite à une annonce, vous avez envoyé votre CV et une lettre de motivation, on vous a répondu en vous demandant d’appeler pour prendre rendez-vous.</a:t>
            </a:r>
          </a:p>
          <a:p>
            <a:pPr lvl="1" indent="-457200" algn="just">
              <a:spcBef>
                <a:spcPct val="50000"/>
              </a:spcBef>
              <a:buFont typeface="Arial" pitchFamily="34" charset="0"/>
              <a:buChar char="•"/>
            </a:pPr>
            <a:r>
              <a:rPr lang="fr-FR" b="1" dirty="0" smtClean="0">
                <a:latin typeface="Arial" charset="0"/>
                <a:cs typeface="Times New Roman" charset="0"/>
              </a:rPr>
              <a:t>Autre cas : vous avez envoyé CV et lettre, l’entreprise vous rappelle.</a:t>
            </a:r>
          </a:p>
          <a:p>
            <a:pPr lvl="1" indent="-457200" algn="just">
              <a:spcBef>
                <a:spcPct val="50000"/>
              </a:spcBef>
              <a:buFont typeface="Arial" pitchFamily="34" charset="0"/>
              <a:buChar char="•"/>
            </a:pPr>
            <a:r>
              <a:rPr lang="fr-FR" b="1" dirty="0" smtClean="0">
                <a:latin typeface="Arial" charset="0"/>
                <a:cs typeface="Times New Roman" charset="0"/>
              </a:rPr>
              <a:t>Dans le 1</a:t>
            </a:r>
            <a:r>
              <a:rPr lang="fr-FR" b="1" baseline="30000" dirty="0" smtClean="0">
                <a:latin typeface="Arial" charset="0"/>
                <a:cs typeface="Times New Roman" charset="0"/>
              </a:rPr>
              <a:t>er</a:t>
            </a:r>
            <a:r>
              <a:rPr lang="fr-FR" b="1" dirty="0" smtClean="0">
                <a:latin typeface="Arial" charset="0"/>
                <a:cs typeface="Times New Roman" charset="0"/>
              </a:rPr>
              <a:t> cas, vous pouvez bien vous préparer. Moins bien dans le second cas, mais certains éléments peuvent vous aider.</a:t>
            </a:r>
          </a:p>
          <a:p>
            <a:pPr lvl="1" indent="-457200" algn="just">
              <a:spcBef>
                <a:spcPct val="50000"/>
              </a:spcBef>
              <a:buFont typeface="Arial" pitchFamily="34" charset="0"/>
              <a:buChar char="•"/>
            </a:pPr>
            <a:r>
              <a:rPr lang="fr-FR" b="1" i="1" dirty="0" smtClean="0">
                <a:latin typeface="Arial" charset="0"/>
                <a:cs typeface="Times New Roman" charset="0"/>
              </a:rPr>
              <a:t>En prévision du second cas, pas d’annonce fantaisiste sur votre boite vocale ! Et écoutez régulièrement vos messages.</a:t>
            </a:r>
            <a:endParaRPr lang="fr-FR" b="1" i="1" dirty="0">
              <a:latin typeface="Arial" charset="0"/>
            </a:endParaRPr>
          </a:p>
        </p:txBody>
      </p:sp>
      <p:sp>
        <p:nvSpPr>
          <p:cNvPr id="4" name="Espace réservé du pied de page 3"/>
          <p:cNvSpPr>
            <a:spLocks noGrp="1"/>
          </p:cNvSpPr>
          <p:nvPr>
            <p:ph type="ftr" sz="quarter" idx="11"/>
          </p:nvPr>
        </p:nvSpPr>
        <p:spPr/>
        <p:txBody>
          <a:bodyPr/>
          <a:lstStyle/>
          <a:p>
            <a:r>
              <a:rPr lang="fr-FR" dirty="0" smtClean="0">
                <a:solidFill>
                  <a:srgbClr val="FFFFFF"/>
                </a:solidFill>
              </a:rPr>
              <a:t>ECTI  VENDEE 2016 - Partie 2</a:t>
            </a:r>
            <a:endParaRPr lang="fr-FR" dirty="0">
              <a:solidFill>
                <a:srgbClr val="FFFFFF"/>
              </a:solidFill>
            </a:endParaRPr>
          </a:p>
        </p:txBody>
      </p:sp>
      <p:sp>
        <p:nvSpPr>
          <p:cNvPr id="5" name="Espace réservé du numéro de diapositive 4"/>
          <p:cNvSpPr>
            <a:spLocks noGrp="1"/>
          </p:cNvSpPr>
          <p:nvPr>
            <p:ph type="sldNum" sz="quarter" idx="12"/>
          </p:nvPr>
        </p:nvSpPr>
        <p:spPr/>
        <p:txBody>
          <a:bodyPr/>
          <a:lstStyle/>
          <a:p>
            <a:fld id="{825B4CC2-9D86-463E-BFC7-EA7B2F574D06}" type="slidenum">
              <a:rPr lang="fr-FR" smtClean="0">
                <a:solidFill>
                  <a:srgbClr val="FFFFFF"/>
                </a:solidFill>
              </a:rPr>
              <a:pPr/>
              <a:t>3</a:t>
            </a:fld>
            <a:endParaRPr lang="fr-FR">
              <a:solidFill>
                <a:srgbClr val="FFFFFF"/>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88640"/>
            <a:ext cx="8496944" cy="1080120"/>
          </a:xfrm>
        </p:spPr>
        <p:txBody>
          <a:bodyPr/>
          <a:lstStyle/>
          <a:p>
            <a:r>
              <a:rPr lang="fr-FR" sz="3600" b="1" cap="all" dirty="0" smtClean="0">
                <a:solidFill>
                  <a:srgbClr val="FFFF00"/>
                </a:solidFill>
                <a:latin typeface="Arial" charset="0"/>
                <a:cs typeface="Times New Roman" charset="0"/>
              </a:rPr>
              <a:t>Attention à ce que vous dites </a:t>
            </a:r>
            <a:r>
              <a:rPr lang="fr-FR" sz="3600" b="1" dirty="0" smtClean="0">
                <a:solidFill>
                  <a:srgbClr val="FFFF00"/>
                </a:solidFill>
                <a:latin typeface="Arial" charset="0"/>
                <a:cs typeface="Times New Roman" charset="0"/>
              </a:rPr>
              <a:t>(2)</a:t>
            </a:r>
            <a:endParaRPr lang="fr-FR" sz="3600" dirty="0"/>
          </a:p>
        </p:txBody>
      </p:sp>
      <p:sp>
        <p:nvSpPr>
          <p:cNvPr id="4" name="Rectangle 3"/>
          <p:cNvSpPr/>
          <p:nvPr/>
        </p:nvSpPr>
        <p:spPr>
          <a:xfrm>
            <a:off x="323528" y="1196752"/>
            <a:ext cx="8352928" cy="4407360"/>
          </a:xfrm>
          <a:prstGeom prst="rect">
            <a:avLst/>
          </a:prstGeom>
        </p:spPr>
        <p:txBody>
          <a:bodyPr wrap="square">
            <a:spAutoFit/>
          </a:bodyPr>
          <a:lstStyle/>
          <a:p>
            <a:pPr>
              <a:lnSpc>
                <a:spcPct val="80000"/>
              </a:lnSpc>
              <a:spcBef>
                <a:spcPct val="50000"/>
              </a:spcBef>
            </a:pPr>
            <a:endParaRPr lang="fr-FR" sz="2800" b="1" dirty="0" smtClean="0">
              <a:solidFill>
                <a:srgbClr val="FFFF00"/>
              </a:solidFill>
              <a:latin typeface="Arial" charset="0"/>
              <a:cs typeface="Times New Roman" charset="0"/>
            </a:endParaRPr>
          </a:p>
          <a:p>
            <a:pPr algn="just">
              <a:spcBef>
                <a:spcPct val="50000"/>
              </a:spcBef>
            </a:pPr>
            <a:r>
              <a:rPr lang="fr-FR" sz="2800" b="1" dirty="0" smtClean="0">
                <a:latin typeface="Arial" charset="0"/>
                <a:cs typeface="Times New Roman" charset="0"/>
              </a:rPr>
              <a:t>-</a:t>
            </a:r>
            <a:r>
              <a:rPr lang="fr-FR" sz="2800" b="1" dirty="0" smtClean="0">
                <a:latin typeface="Arial" charset="0"/>
              </a:rPr>
              <a:t> </a:t>
            </a:r>
            <a:r>
              <a:rPr lang="fr-FR" b="1" dirty="0" smtClean="0">
                <a:latin typeface="Arial" charset="0"/>
              </a:rPr>
              <a:t>Ayez à l’esprit les informations fournies dans votre C.V. Toute contradiction serait fatale.</a:t>
            </a:r>
          </a:p>
          <a:p>
            <a:pPr algn="just">
              <a:spcBef>
                <a:spcPct val="50000"/>
              </a:spcBef>
            </a:pPr>
            <a:r>
              <a:rPr lang="fr-FR" b="1" dirty="0" smtClean="0">
                <a:latin typeface="Arial" charset="0"/>
                <a:cs typeface="Times New Roman" charset="0"/>
              </a:rPr>
              <a:t>- Un </a:t>
            </a:r>
            <a:r>
              <a:rPr lang="fr-FR" b="1" dirty="0">
                <a:latin typeface="Arial" charset="0"/>
                <a:cs typeface="Times New Roman" charset="0"/>
              </a:rPr>
              <a:t>court exemple vaut mieux qu’une longue histoire. Faites part de vos </a:t>
            </a:r>
            <a:r>
              <a:rPr lang="fr-FR" b="1" dirty="0" smtClean="0">
                <a:latin typeface="Arial" charset="0"/>
                <a:cs typeface="Times New Roman" charset="0"/>
              </a:rPr>
              <a:t>expériences pour illustrer vos compétences ou votre savoir-être.</a:t>
            </a:r>
            <a:endParaRPr lang="fr-FR" b="1" dirty="0">
              <a:latin typeface="Arial" charset="0"/>
              <a:cs typeface="Times New Roman" charset="0"/>
            </a:endParaRPr>
          </a:p>
          <a:p>
            <a:pPr algn="just">
              <a:spcBef>
                <a:spcPct val="50000"/>
              </a:spcBef>
              <a:buFontTx/>
              <a:buChar char="-"/>
            </a:pPr>
            <a:r>
              <a:rPr lang="fr-FR" b="1" dirty="0" smtClean="0">
                <a:latin typeface="Arial" charset="0"/>
                <a:cs typeface="Times New Roman" charset="0"/>
              </a:rPr>
              <a:t> Affichez </a:t>
            </a:r>
            <a:r>
              <a:rPr lang="fr-FR" b="1" dirty="0">
                <a:latin typeface="Arial" charset="0"/>
                <a:cs typeface="Times New Roman" charset="0"/>
              </a:rPr>
              <a:t>bien votre disponibilité (souplesse dans les </a:t>
            </a:r>
            <a:r>
              <a:rPr lang="fr-FR" b="1" dirty="0" smtClean="0">
                <a:latin typeface="Arial" charset="0"/>
                <a:cs typeface="Times New Roman" charset="0"/>
              </a:rPr>
              <a:t>horaires - sous certaines conditions, </a:t>
            </a:r>
            <a:r>
              <a:rPr lang="fr-FR" b="1" dirty="0">
                <a:latin typeface="Arial" charset="0"/>
                <a:cs typeface="Times New Roman" charset="0"/>
              </a:rPr>
              <a:t>etc..), votre volonté d’apprendre et de vous adapter à la vie de l’entreprise, à son </a:t>
            </a:r>
            <a:r>
              <a:rPr lang="fr-FR" b="1" dirty="0" smtClean="0">
                <a:latin typeface="Arial" charset="0"/>
                <a:cs typeface="Times New Roman" charset="0"/>
              </a:rPr>
              <a:t>rythme.</a:t>
            </a:r>
          </a:p>
        </p:txBody>
      </p:sp>
      <p:sp>
        <p:nvSpPr>
          <p:cNvPr id="5" name="Espace réservé du pied de page 4"/>
          <p:cNvSpPr>
            <a:spLocks noGrp="1"/>
          </p:cNvSpPr>
          <p:nvPr>
            <p:ph type="ftr" sz="quarter" idx="11"/>
          </p:nvPr>
        </p:nvSpPr>
        <p:spPr/>
        <p:txBody>
          <a:bodyPr/>
          <a:lstStyle/>
          <a:p>
            <a:r>
              <a:rPr lang="fr-FR" smtClean="0">
                <a:solidFill>
                  <a:srgbClr val="FFFFFF"/>
                </a:solidFill>
              </a:rPr>
              <a:t>ECTI  VENDEE 2016 - Partie 2</a:t>
            </a:r>
            <a:endParaRPr lang="fr-FR">
              <a:solidFill>
                <a:srgbClr val="FFFFFF"/>
              </a:solidFill>
            </a:endParaRPr>
          </a:p>
        </p:txBody>
      </p:sp>
      <p:sp>
        <p:nvSpPr>
          <p:cNvPr id="6" name="Espace réservé du numéro de diapositive 5"/>
          <p:cNvSpPr>
            <a:spLocks noGrp="1"/>
          </p:cNvSpPr>
          <p:nvPr>
            <p:ph type="sldNum" sz="quarter" idx="12"/>
          </p:nvPr>
        </p:nvSpPr>
        <p:spPr/>
        <p:txBody>
          <a:bodyPr/>
          <a:lstStyle/>
          <a:p>
            <a:fld id="{825B4CC2-9D86-463E-BFC7-EA7B2F574D06}" type="slidenum">
              <a:rPr lang="fr-FR" smtClean="0">
                <a:solidFill>
                  <a:srgbClr val="FFFFFF"/>
                </a:solidFill>
              </a:rPr>
              <a:pPr/>
              <a:t>30</a:t>
            </a:fld>
            <a:endParaRPr lang="fr-FR">
              <a:solidFill>
                <a:srgbClr val="FFFFFF"/>
              </a:solidFill>
            </a:endParaRPr>
          </a:p>
        </p:txBody>
      </p:sp>
    </p:spTree>
    <p:extLst>
      <p:ext uri="{BB962C8B-B14F-4D97-AF65-F5344CB8AC3E}">
        <p14:creationId xmlns:p14="http://schemas.microsoft.com/office/powerpoint/2010/main" xmlns="" val="14123469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916832"/>
            <a:ext cx="7992888" cy="3797963"/>
          </a:xfrm>
          <a:prstGeom prst="rect">
            <a:avLst/>
          </a:prstGeom>
        </p:spPr>
        <p:txBody>
          <a:bodyPr wrap="square">
            <a:spAutoFit/>
          </a:bodyPr>
          <a:lstStyle/>
          <a:p>
            <a:pPr lvl="0" algn="just">
              <a:spcBef>
                <a:spcPct val="20000"/>
              </a:spcBef>
              <a:buClr>
                <a:schemeClr val="tx1"/>
              </a:buClr>
              <a:buSzPct val="100000"/>
              <a:buFont typeface="Arial" pitchFamily="34" charset="0"/>
              <a:buChar char="•"/>
            </a:pPr>
            <a:r>
              <a:rPr lang="fr-FR" sz="2800" b="1" kern="0" dirty="0" smtClean="0">
                <a:solidFill>
                  <a:srgbClr val="FFFFFF"/>
                </a:solidFill>
                <a:latin typeface="Arial" panose="020B0604020202020204" pitchFamily="34" charset="0"/>
                <a:cs typeface="Arial" panose="020B0604020202020204" pitchFamily="34" charset="0"/>
              </a:rPr>
              <a:t> (Demandez l’autorisation de prendre des notes ; elle ne vous sera jamais refusée).</a:t>
            </a:r>
          </a:p>
          <a:p>
            <a:pPr lvl="0" algn="just">
              <a:spcBef>
                <a:spcPct val="20000"/>
              </a:spcBef>
              <a:buClr>
                <a:schemeClr val="tx1"/>
              </a:buClr>
              <a:buSzPct val="100000"/>
              <a:buFont typeface="Arial" pitchFamily="34" charset="0"/>
              <a:buChar char="•"/>
            </a:pPr>
            <a:r>
              <a:rPr lang="fr-FR" sz="2800" b="1" kern="0" dirty="0" smtClean="0">
                <a:solidFill>
                  <a:srgbClr val="FFFFFF"/>
                </a:solidFill>
                <a:latin typeface="Arial" panose="020B0604020202020204" pitchFamily="34" charset="0"/>
                <a:cs typeface="Arial" panose="020B0604020202020204" pitchFamily="34" charset="0"/>
              </a:rPr>
              <a:t> Votre prise de notes doit être succincte et ne pas perturber l’entretien.</a:t>
            </a:r>
          </a:p>
          <a:p>
            <a:pPr lvl="0" algn="just">
              <a:spcBef>
                <a:spcPct val="20000"/>
              </a:spcBef>
              <a:buClr>
                <a:schemeClr val="tx1"/>
              </a:buClr>
              <a:buSzPct val="100000"/>
              <a:buFont typeface="Arial" pitchFamily="34" charset="0"/>
              <a:buChar char="•"/>
            </a:pPr>
            <a:r>
              <a:rPr lang="fr-FR" sz="2800" b="1" kern="0" dirty="0" smtClean="0">
                <a:solidFill>
                  <a:srgbClr val="FFFFFF"/>
                </a:solidFill>
                <a:latin typeface="Arial" panose="020B0604020202020204" pitchFamily="34" charset="0"/>
                <a:cs typeface="Arial" panose="020B0604020202020204" pitchFamily="34" charset="0"/>
              </a:rPr>
              <a:t> Munissez-vous d’un support sur lequel vous pourrez écrire en toutes circonstances (par exemple carnet).</a:t>
            </a:r>
          </a:p>
          <a:p>
            <a:pPr lvl="0">
              <a:spcBef>
                <a:spcPct val="20000"/>
              </a:spcBef>
              <a:buClr>
                <a:srgbClr val="3366FF"/>
              </a:buClr>
              <a:buSzPct val="80000"/>
              <a:buFontTx/>
              <a:buChar char="-"/>
            </a:pPr>
            <a:endParaRPr lang="fr-FR" sz="2800" b="1" kern="0" dirty="0">
              <a:solidFill>
                <a:srgbClr val="FFFFFF"/>
              </a:solidFill>
              <a:latin typeface="Arial" panose="020B0604020202020204" pitchFamily="34" charset="0"/>
              <a:cs typeface="Arial" panose="020B0604020202020204" pitchFamily="34" charset="0"/>
            </a:endParaRPr>
          </a:p>
        </p:txBody>
      </p:sp>
      <p:sp>
        <p:nvSpPr>
          <p:cNvPr id="4" name="ZoneTexte 3"/>
          <p:cNvSpPr txBox="1"/>
          <p:nvPr/>
        </p:nvSpPr>
        <p:spPr>
          <a:xfrm>
            <a:off x="35496" y="332656"/>
            <a:ext cx="9001000" cy="646331"/>
          </a:xfrm>
          <a:prstGeom prst="rect">
            <a:avLst/>
          </a:prstGeom>
          <a:noFill/>
        </p:spPr>
        <p:txBody>
          <a:bodyPr wrap="square" rtlCol="0">
            <a:spAutoFit/>
          </a:bodyPr>
          <a:lstStyle/>
          <a:p>
            <a:pPr algn="ctr"/>
            <a:r>
              <a:rPr lang="fr-FR" sz="3600" b="1" cap="all" dirty="0" smtClean="0">
                <a:solidFill>
                  <a:srgbClr val="FFFF00"/>
                </a:solidFill>
                <a:effectLst>
                  <a:outerShdw blurRad="38100" dist="38100" dir="2700000" algn="tl">
                    <a:srgbClr val="000000"/>
                  </a:outerShdw>
                </a:effectLst>
                <a:latin typeface="Arial" charset="0"/>
                <a:ea typeface="+mj-ea"/>
                <a:cs typeface="Times New Roman" charset="0"/>
              </a:rPr>
              <a:t>Prise de notes</a:t>
            </a:r>
            <a:endParaRPr lang="fr-FR" sz="3600" b="1" cap="all" dirty="0">
              <a:solidFill>
                <a:srgbClr val="FFFF00"/>
              </a:solidFill>
              <a:effectLst>
                <a:outerShdw blurRad="38100" dist="38100" dir="2700000" algn="tl">
                  <a:srgbClr val="000000"/>
                </a:outerShdw>
              </a:effectLst>
              <a:latin typeface="Arial" charset="0"/>
              <a:ea typeface="+mj-ea"/>
              <a:cs typeface="Times New Roman" charset="0"/>
            </a:endParaRPr>
          </a:p>
        </p:txBody>
      </p:sp>
      <p:sp>
        <p:nvSpPr>
          <p:cNvPr id="5" name="Espace réservé du pied de page 4"/>
          <p:cNvSpPr>
            <a:spLocks noGrp="1"/>
          </p:cNvSpPr>
          <p:nvPr>
            <p:ph type="ftr" sz="quarter" idx="11"/>
          </p:nvPr>
        </p:nvSpPr>
        <p:spPr/>
        <p:txBody>
          <a:bodyPr/>
          <a:lstStyle/>
          <a:p>
            <a:r>
              <a:rPr lang="fr-FR" smtClean="0">
                <a:solidFill>
                  <a:srgbClr val="FFFFFF"/>
                </a:solidFill>
              </a:rPr>
              <a:t>ECTI  VENDEE 2016 - Partie 2</a:t>
            </a:r>
            <a:endParaRPr lang="fr-FR">
              <a:solidFill>
                <a:srgbClr val="FFFFFF"/>
              </a:solidFill>
            </a:endParaRPr>
          </a:p>
        </p:txBody>
      </p:sp>
      <p:sp>
        <p:nvSpPr>
          <p:cNvPr id="6" name="Espace réservé du numéro de diapositive 5"/>
          <p:cNvSpPr>
            <a:spLocks noGrp="1"/>
          </p:cNvSpPr>
          <p:nvPr>
            <p:ph type="sldNum" sz="quarter" idx="12"/>
          </p:nvPr>
        </p:nvSpPr>
        <p:spPr/>
        <p:txBody>
          <a:bodyPr/>
          <a:lstStyle/>
          <a:p>
            <a:fld id="{C68D0C78-E2E8-49A5-AD2E-415F0CCFE062}" type="slidenum">
              <a:rPr lang="fr-FR" smtClean="0">
                <a:solidFill>
                  <a:srgbClr val="FFFFFF"/>
                </a:solidFill>
              </a:rPr>
              <a:pPr/>
              <a:t>31</a:t>
            </a:fld>
            <a:endParaRPr lang="fr-FR">
              <a:solidFill>
                <a:srgbClr val="FFFFFF"/>
              </a:solidFill>
            </a:endParaRPr>
          </a:p>
        </p:txBody>
      </p:sp>
    </p:spTree>
    <p:extLst>
      <p:ext uri="{BB962C8B-B14F-4D97-AF65-F5344CB8AC3E}">
        <p14:creationId xmlns:p14="http://schemas.microsoft.com/office/powerpoint/2010/main" xmlns="" val="6153979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51520" y="404664"/>
            <a:ext cx="8587680" cy="838200"/>
          </a:xfrm>
        </p:spPr>
        <p:txBody>
          <a:bodyPr/>
          <a:lstStyle/>
          <a:p>
            <a:r>
              <a:rPr lang="fr-FR" sz="3600" b="1" cap="all" dirty="0" smtClean="0">
                <a:solidFill>
                  <a:schemeClr val="folHlink"/>
                </a:solidFill>
              </a:rPr>
              <a:t>Conclusion de l’entretien d’embauche</a:t>
            </a:r>
            <a:endParaRPr lang="fr-FR" sz="3600" b="1" cap="all" dirty="0">
              <a:solidFill>
                <a:schemeClr val="folHlink"/>
              </a:solidFill>
            </a:endParaRPr>
          </a:p>
        </p:txBody>
      </p:sp>
      <p:sp>
        <p:nvSpPr>
          <p:cNvPr id="31748" name="Text Box 4"/>
          <p:cNvSpPr txBox="1">
            <a:spLocks noChangeArrowheads="1"/>
          </p:cNvSpPr>
          <p:nvPr/>
        </p:nvSpPr>
        <p:spPr bwMode="auto">
          <a:xfrm>
            <a:off x="323528" y="1700808"/>
            <a:ext cx="8352928" cy="4308872"/>
          </a:xfrm>
          <a:prstGeom prst="rect">
            <a:avLst/>
          </a:prstGeom>
          <a:noFill/>
          <a:ln w="9525">
            <a:noFill/>
            <a:miter lim="800000"/>
            <a:headEnd/>
            <a:tailEnd/>
          </a:ln>
          <a:effectLst/>
        </p:spPr>
        <p:txBody>
          <a:bodyPr wrap="square">
            <a:spAutoFit/>
          </a:bodyPr>
          <a:lstStyle/>
          <a:p>
            <a:pPr algn="just">
              <a:spcBef>
                <a:spcPct val="50000"/>
              </a:spcBef>
            </a:pPr>
            <a:r>
              <a:rPr lang="fr-FR" sz="2800" b="1" dirty="0" smtClean="0">
                <a:solidFill>
                  <a:srgbClr val="FFFF00"/>
                </a:solidFill>
                <a:latin typeface="Arial" charset="0"/>
                <a:cs typeface="Times New Roman" charset="0"/>
              </a:rPr>
              <a:t>Réussissez votre sortie</a:t>
            </a:r>
          </a:p>
          <a:p>
            <a:pPr algn="just">
              <a:spcBef>
                <a:spcPct val="50000"/>
              </a:spcBef>
            </a:pPr>
            <a:r>
              <a:rPr lang="fr-FR" sz="2800" b="1" dirty="0" smtClean="0">
                <a:solidFill>
                  <a:srgbClr val="FFFF00"/>
                </a:solidFill>
                <a:latin typeface="Arial" charset="0"/>
                <a:cs typeface="Times New Roman" charset="0"/>
              </a:rPr>
              <a:t>- </a:t>
            </a:r>
            <a:r>
              <a:rPr lang="fr-FR" b="1" dirty="0" smtClean="0">
                <a:latin typeface="Arial" charset="0"/>
                <a:cs typeface="Times New Roman" charset="0"/>
              </a:rPr>
              <a:t>Demandez la suite de la procédure d’embauche (autre rendez-vous, délai de réponse, …).</a:t>
            </a:r>
            <a:r>
              <a:rPr lang="fr-FR" b="1" dirty="0" smtClean="0">
                <a:latin typeface="Arial" charset="0"/>
              </a:rPr>
              <a:t> C’est très important.</a:t>
            </a:r>
          </a:p>
          <a:p>
            <a:pPr algn="just">
              <a:spcBef>
                <a:spcPct val="50000"/>
              </a:spcBef>
            </a:pPr>
            <a:r>
              <a:rPr lang="fr-FR" b="1" dirty="0" smtClean="0">
                <a:latin typeface="Arial" charset="0"/>
                <a:cs typeface="Times New Roman" charset="0"/>
              </a:rPr>
              <a:t>- (Si vous le sentez, demandez </a:t>
            </a:r>
            <a:r>
              <a:rPr lang="fr-FR" b="1" dirty="0">
                <a:latin typeface="Arial" charset="0"/>
                <a:cs typeface="Times New Roman" charset="0"/>
              </a:rPr>
              <a:t>à votre interlocuteur comment il vous a </a:t>
            </a:r>
            <a:r>
              <a:rPr lang="fr-FR" b="1" dirty="0" smtClean="0">
                <a:latin typeface="Arial" charset="0"/>
                <a:cs typeface="Times New Roman" charset="0"/>
              </a:rPr>
              <a:t>perçu.)</a:t>
            </a:r>
            <a:endParaRPr lang="fr-FR" b="1" dirty="0">
              <a:latin typeface="Arial" charset="0"/>
              <a:cs typeface="Times New Roman" charset="0"/>
            </a:endParaRPr>
          </a:p>
          <a:p>
            <a:pPr algn="just">
              <a:spcBef>
                <a:spcPct val="50000"/>
              </a:spcBef>
              <a:buFontTx/>
              <a:buChar char="-"/>
            </a:pPr>
            <a:r>
              <a:rPr lang="fr-FR" b="1" dirty="0" smtClean="0">
                <a:latin typeface="Arial" charset="0"/>
                <a:cs typeface="Times New Roman" charset="0"/>
              </a:rPr>
              <a:t> Remerciez votre interlocuteur </a:t>
            </a:r>
            <a:r>
              <a:rPr lang="fr-FR" b="1" dirty="0">
                <a:latin typeface="Arial" charset="0"/>
                <a:cs typeface="Times New Roman" charset="0"/>
              </a:rPr>
              <a:t>de vous avoir accordé un </a:t>
            </a:r>
            <a:r>
              <a:rPr lang="fr-FR" b="1" dirty="0" smtClean="0">
                <a:latin typeface="Arial" charset="0"/>
                <a:cs typeface="Times New Roman" charset="0"/>
              </a:rPr>
              <a:t>entretien.</a:t>
            </a:r>
          </a:p>
          <a:p>
            <a:pPr algn="just">
              <a:spcBef>
                <a:spcPct val="50000"/>
              </a:spcBef>
              <a:buFontTx/>
              <a:buChar char="-"/>
            </a:pPr>
            <a:r>
              <a:rPr lang="fr-FR" b="1" dirty="0" smtClean="0">
                <a:latin typeface="Arial" charset="0"/>
                <a:cs typeface="Times New Roman" charset="0"/>
              </a:rPr>
              <a:t> Gardez votre attitude positive et polie et votre concentration jusqu’à votre sortie de l’entreprise.</a:t>
            </a:r>
            <a:endParaRPr lang="fr-FR" b="1" dirty="0">
              <a:latin typeface="Arial" charset="0"/>
              <a:cs typeface="Times New Roman" charset="0"/>
            </a:endParaRPr>
          </a:p>
        </p:txBody>
      </p:sp>
      <p:sp>
        <p:nvSpPr>
          <p:cNvPr id="4" name="Espace réservé du pied de page 3"/>
          <p:cNvSpPr>
            <a:spLocks noGrp="1"/>
          </p:cNvSpPr>
          <p:nvPr>
            <p:ph type="ftr" sz="quarter" idx="11"/>
          </p:nvPr>
        </p:nvSpPr>
        <p:spPr/>
        <p:txBody>
          <a:bodyPr/>
          <a:lstStyle/>
          <a:p>
            <a:r>
              <a:rPr lang="fr-FR" smtClean="0">
                <a:solidFill>
                  <a:srgbClr val="FFFFFF"/>
                </a:solidFill>
              </a:rPr>
              <a:t>ECTI  VENDEE 2016 - Partie 2</a:t>
            </a:r>
            <a:endParaRPr lang="fr-FR">
              <a:solidFill>
                <a:srgbClr val="FFFFFF"/>
              </a:solidFill>
            </a:endParaRPr>
          </a:p>
        </p:txBody>
      </p:sp>
      <p:sp>
        <p:nvSpPr>
          <p:cNvPr id="5" name="Espace réservé du numéro de diapositive 4"/>
          <p:cNvSpPr>
            <a:spLocks noGrp="1"/>
          </p:cNvSpPr>
          <p:nvPr>
            <p:ph type="sldNum" sz="quarter" idx="12"/>
          </p:nvPr>
        </p:nvSpPr>
        <p:spPr/>
        <p:txBody>
          <a:bodyPr/>
          <a:lstStyle/>
          <a:p>
            <a:fld id="{6286EF1A-7C35-4A65-BA0C-4F66C59F224F}" type="slidenum">
              <a:rPr lang="fr-FR" smtClean="0">
                <a:solidFill>
                  <a:srgbClr val="FFFFFF"/>
                </a:solidFill>
              </a:rPr>
              <a:pPr/>
              <a:t>32</a:t>
            </a:fld>
            <a:endParaRPr lang="fr-FR">
              <a:solidFill>
                <a:srgbClr val="FFFFFF"/>
              </a:solidFill>
            </a:endParaRPr>
          </a:p>
        </p:txBody>
      </p:sp>
    </p:spTree>
    <p:extLst>
      <p:ext uri="{BB962C8B-B14F-4D97-AF65-F5344CB8AC3E}">
        <p14:creationId xmlns:p14="http://schemas.microsoft.com/office/powerpoint/2010/main" xmlns="" val="2807131564"/>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151823"/>
            <a:ext cx="7992888" cy="5189113"/>
          </a:xfrm>
          <a:prstGeom prst="rect">
            <a:avLst/>
          </a:prstGeom>
        </p:spPr>
        <p:txBody>
          <a:bodyPr wrap="square">
            <a:spAutoFit/>
          </a:bodyPr>
          <a:lstStyle/>
          <a:p>
            <a:pPr marL="274638" lvl="0" indent="-274638" algn="just">
              <a:lnSpc>
                <a:spcPct val="90000"/>
              </a:lnSpc>
              <a:spcBef>
                <a:spcPct val="20000"/>
              </a:spcBef>
              <a:buClr>
                <a:schemeClr val="tx1"/>
              </a:buClr>
              <a:buSzPct val="100000"/>
              <a:buFont typeface="Arial" pitchFamily="34" charset="0"/>
              <a:buChar char="•"/>
            </a:pPr>
            <a:r>
              <a:rPr lang="fr-FR" b="1" kern="0" dirty="0" smtClean="0">
                <a:solidFill>
                  <a:srgbClr val="FFFFFF"/>
                </a:solidFill>
                <a:latin typeface="Arial" panose="020B0604020202020204" pitchFamily="34" charset="0"/>
                <a:cs typeface="Arial" panose="020B0604020202020204" pitchFamily="34" charset="0"/>
              </a:rPr>
              <a:t>Paraître agressif : vous offusquer des questions posées, aborder la question du salaire en début d’entretien.</a:t>
            </a:r>
          </a:p>
          <a:p>
            <a:pPr marL="274638" lvl="0" indent="-274638" algn="just">
              <a:lnSpc>
                <a:spcPct val="90000"/>
              </a:lnSpc>
              <a:spcBef>
                <a:spcPct val="20000"/>
              </a:spcBef>
              <a:buClr>
                <a:schemeClr val="tx1"/>
              </a:buClr>
              <a:buSzPct val="100000"/>
              <a:buFont typeface="Arial" pitchFamily="34" charset="0"/>
              <a:buChar char="•"/>
            </a:pPr>
            <a:r>
              <a:rPr lang="fr-FR" b="1" kern="0" dirty="0" smtClean="0">
                <a:solidFill>
                  <a:srgbClr val="FFFFFF"/>
                </a:solidFill>
                <a:latin typeface="Arial" panose="020B0604020202020204" pitchFamily="34" charset="0"/>
                <a:cs typeface="Arial" panose="020B0604020202020204" pitchFamily="34" charset="0"/>
              </a:rPr>
              <a:t>Paraître passif : Ne poser aucune question.</a:t>
            </a:r>
          </a:p>
          <a:p>
            <a:pPr marL="274638" lvl="0" indent="-274638" algn="just">
              <a:lnSpc>
                <a:spcPct val="90000"/>
              </a:lnSpc>
              <a:spcBef>
                <a:spcPct val="20000"/>
              </a:spcBef>
              <a:buClr>
                <a:schemeClr val="tx1"/>
              </a:buClr>
              <a:buSzPct val="100000"/>
              <a:buFont typeface="Arial" pitchFamily="34" charset="0"/>
              <a:buChar char="•"/>
            </a:pPr>
            <a:r>
              <a:rPr lang="fr-FR" b="1" kern="0" dirty="0" smtClean="0">
                <a:solidFill>
                  <a:srgbClr val="FFFFFF"/>
                </a:solidFill>
                <a:latin typeface="Arial" panose="020B0604020202020204" pitchFamily="34" charset="0"/>
                <a:cs typeface="Arial" panose="020B0604020202020204" pitchFamily="34" charset="0"/>
              </a:rPr>
              <a:t>Donner des réponses floues, parler de façon mystérieuse ou avec méfiance.</a:t>
            </a:r>
          </a:p>
          <a:p>
            <a:pPr marL="274638" lvl="0" indent="-274638" algn="just">
              <a:lnSpc>
                <a:spcPct val="90000"/>
              </a:lnSpc>
              <a:spcBef>
                <a:spcPct val="20000"/>
              </a:spcBef>
              <a:buClr>
                <a:schemeClr val="tx1"/>
              </a:buClr>
              <a:buSzPct val="100000"/>
              <a:buFont typeface="Arial" pitchFamily="34" charset="0"/>
              <a:buChar char="•"/>
            </a:pPr>
            <a:r>
              <a:rPr lang="fr-FR" b="1" kern="0" dirty="0" smtClean="0">
                <a:solidFill>
                  <a:srgbClr val="FFFFFF"/>
                </a:solidFill>
                <a:latin typeface="Arial" panose="020B0604020202020204" pitchFamily="34" charset="0"/>
                <a:cs typeface="Arial" panose="020B0604020202020204" pitchFamily="34" charset="0"/>
              </a:rPr>
              <a:t>Raconter votre vie, répondre trop longuement aux questions sur votre situation familiale, sur vos emplois antérieurs.</a:t>
            </a:r>
          </a:p>
          <a:p>
            <a:pPr marL="274638" lvl="0" indent="-274638" algn="just">
              <a:lnSpc>
                <a:spcPct val="90000"/>
              </a:lnSpc>
              <a:spcBef>
                <a:spcPct val="20000"/>
              </a:spcBef>
              <a:buClr>
                <a:schemeClr val="tx1"/>
              </a:buClr>
              <a:buSzPct val="100000"/>
              <a:buFont typeface="Arial" pitchFamily="34" charset="0"/>
              <a:buChar char="•"/>
            </a:pPr>
            <a:r>
              <a:rPr lang="fr-FR" b="1" kern="0" dirty="0" smtClean="0">
                <a:solidFill>
                  <a:srgbClr val="FFFFFF"/>
                </a:solidFill>
                <a:latin typeface="Arial" panose="020B0604020202020204" pitchFamily="34" charset="0"/>
                <a:cs typeface="Arial" panose="020B0604020202020204" pitchFamily="34" charset="0"/>
              </a:rPr>
              <a:t>Refuser, sans donner de raison, de répondre à une question.</a:t>
            </a:r>
          </a:p>
          <a:p>
            <a:pPr marL="274638" lvl="0" indent="-274638" algn="just">
              <a:lnSpc>
                <a:spcPct val="90000"/>
              </a:lnSpc>
              <a:spcBef>
                <a:spcPct val="20000"/>
              </a:spcBef>
              <a:buClr>
                <a:schemeClr val="tx1"/>
              </a:buClr>
              <a:buSzPct val="100000"/>
              <a:buFont typeface="Arial" pitchFamily="34" charset="0"/>
              <a:buChar char="•"/>
            </a:pPr>
            <a:r>
              <a:rPr lang="fr-FR" b="1" kern="0" dirty="0" smtClean="0">
                <a:solidFill>
                  <a:srgbClr val="FFFFFF"/>
                </a:solidFill>
                <a:latin typeface="Arial" panose="020B0604020202020204" pitchFamily="34" charset="0"/>
                <a:cs typeface="Arial" panose="020B0604020202020204" pitchFamily="34" charset="0"/>
              </a:rPr>
              <a:t>Etre négatif, critique vis-à-vis d’autres entreprises.</a:t>
            </a:r>
          </a:p>
          <a:p>
            <a:pPr marL="274638" lvl="0" indent="-274638" algn="just">
              <a:lnSpc>
                <a:spcPct val="90000"/>
              </a:lnSpc>
              <a:spcBef>
                <a:spcPct val="20000"/>
              </a:spcBef>
              <a:buClr>
                <a:schemeClr val="tx1"/>
              </a:buClr>
              <a:buSzPct val="100000"/>
              <a:buFont typeface="Arial" pitchFamily="34" charset="0"/>
              <a:buChar char="•"/>
            </a:pPr>
            <a:r>
              <a:rPr lang="fr-FR" b="1" kern="0" dirty="0" smtClean="0">
                <a:solidFill>
                  <a:srgbClr val="FFFFFF"/>
                </a:solidFill>
                <a:latin typeface="Arial" panose="020B0604020202020204" pitchFamily="34" charset="0"/>
                <a:cs typeface="Arial" panose="020B0604020202020204" pitchFamily="34" charset="0"/>
              </a:rPr>
              <a:t>Partir sans évoquer la suite qui sera donnée à l’entretien.</a:t>
            </a:r>
            <a:endParaRPr lang="fr-FR" sz="2800" b="1" kern="0" dirty="0">
              <a:solidFill>
                <a:srgbClr val="FFFFFF"/>
              </a:solidFill>
              <a:latin typeface="Arial" panose="020B0604020202020204" pitchFamily="34" charset="0"/>
              <a:cs typeface="Arial" panose="020B0604020202020204" pitchFamily="34" charset="0"/>
            </a:endParaRPr>
          </a:p>
        </p:txBody>
      </p:sp>
      <p:sp>
        <p:nvSpPr>
          <p:cNvPr id="4" name="ZoneTexte 3"/>
          <p:cNvSpPr txBox="1"/>
          <p:nvPr/>
        </p:nvSpPr>
        <p:spPr>
          <a:xfrm>
            <a:off x="35496" y="332656"/>
            <a:ext cx="9001000" cy="646331"/>
          </a:xfrm>
          <a:prstGeom prst="rect">
            <a:avLst/>
          </a:prstGeom>
          <a:noFill/>
        </p:spPr>
        <p:txBody>
          <a:bodyPr wrap="square" rtlCol="0">
            <a:spAutoFit/>
          </a:bodyPr>
          <a:lstStyle/>
          <a:p>
            <a:pPr algn="ctr"/>
            <a:r>
              <a:rPr lang="fr-FR" sz="3600" b="1" cap="all" dirty="0" smtClean="0">
                <a:solidFill>
                  <a:srgbClr val="FFFF00"/>
                </a:solidFill>
                <a:effectLst>
                  <a:outerShdw blurRad="38100" dist="38100" dir="2700000" algn="tl">
                    <a:srgbClr val="000000"/>
                  </a:outerShdw>
                </a:effectLst>
                <a:latin typeface="Arial" charset="0"/>
                <a:ea typeface="+mj-ea"/>
                <a:cs typeface="Times New Roman" charset="0"/>
              </a:rPr>
              <a:t>Quelques erreurs à éviter</a:t>
            </a:r>
            <a:endParaRPr lang="fr-FR" sz="3600" b="1" cap="all" dirty="0">
              <a:solidFill>
                <a:srgbClr val="FFFF00"/>
              </a:solidFill>
              <a:effectLst>
                <a:outerShdw blurRad="38100" dist="38100" dir="2700000" algn="tl">
                  <a:srgbClr val="000000"/>
                </a:outerShdw>
              </a:effectLst>
              <a:latin typeface="Arial" charset="0"/>
              <a:ea typeface="+mj-ea"/>
              <a:cs typeface="Times New Roman" charset="0"/>
            </a:endParaRPr>
          </a:p>
        </p:txBody>
      </p:sp>
      <p:sp>
        <p:nvSpPr>
          <p:cNvPr id="5" name="Espace réservé du pied de page 4"/>
          <p:cNvSpPr>
            <a:spLocks noGrp="1"/>
          </p:cNvSpPr>
          <p:nvPr>
            <p:ph type="ftr" sz="quarter" idx="11"/>
          </p:nvPr>
        </p:nvSpPr>
        <p:spPr/>
        <p:txBody>
          <a:bodyPr/>
          <a:lstStyle/>
          <a:p>
            <a:r>
              <a:rPr lang="fr-FR" smtClean="0">
                <a:solidFill>
                  <a:srgbClr val="FFFFFF"/>
                </a:solidFill>
              </a:rPr>
              <a:t>ECTI  VENDEE 2016 - Partie 2</a:t>
            </a:r>
            <a:endParaRPr lang="fr-FR">
              <a:solidFill>
                <a:srgbClr val="FFFFFF"/>
              </a:solidFill>
            </a:endParaRPr>
          </a:p>
        </p:txBody>
      </p:sp>
      <p:sp>
        <p:nvSpPr>
          <p:cNvPr id="6" name="Espace réservé du numéro de diapositive 5"/>
          <p:cNvSpPr>
            <a:spLocks noGrp="1"/>
          </p:cNvSpPr>
          <p:nvPr>
            <p:ph type="sldNum" sz="quarter" idx="12"/>
          </p:nvPr>
        </p:nvSpPr>
        <p:spPr/>
        <p:txBody>
          <a:bodyPr/>
          <a:lstStyle/>
          <a:p>
            <a:fld id="{C68D0C78-E2E8-49A5-AD2E-415F0CCFE062}" type="slidenum">
              <a:rPr lang="fr-FR" smtClean="0">
                <a:solidFill>
                  <a:srgbClr val="FFFFFF"/>
                </a:solidFill>
              </a:rPr>
              <a:pPr/>
              <a:t>33</a:t>
            </a:fld>
            <a:endParaRPr lang="fr-FR">
              <a:solidFill>
                <a:srgbClr val="FFFFFF"/>
              </a:solidFill>
            </a:endParaRPr>
          </a:p>
        </p:txBody>
      </p:sp>
    </p:spTree>
    <p:extLst>
      <p:ext uri="{BB962C8B-B14F-4D97-AF65-F5344CB8AC3E}">
        <p14:creationId xmlns:p14="http://schemas.microsoft.com/office/powerpoint/2010/main" xmlns="" val="6153979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51520" y="304800"/>
            <a:ext cx="8587680" cy="838200"/>
          </a:xfrm>
        </p:spPr>
        <p:txBody>
          <a:bodyPr/>
          <a:lstStyle/>
          <a:p>
            <a:r>
              <a:rPr lang="fr-FR" sz="3600" b="1" cap="all" dirty="0" smtClean="0">
                <a:solidFill>
                  <a:schemeClr val="folHlink"/>
                </a:solidFill>
                <a:latin typeface="Arial" pitchFamily="34" charset="0"/>
                <a:cs typeface="Arial" pitchFamily="34" charset="0"/>
              </a:rPr>
              <a:t>Après l’entretien </a:t>
            </a:r>
          </a:p>
        </p:txBody>
      </p:sp>
      <p:sp>
        <p:nvSpPr>
          <p:cNvPr id="4" name="ZoneTexte 3"/>
          <p:cNvSpPr txBox="1"/>
          <p:nvPr/>
        </p:nvSpPr>
        <p:spPr>
          <a:xfrm>
            <a:off x="395536" y="1844824"/>
            <a:ext cx="8280920" cy="2016224"/>
          </a:xfrm>
          <a:prstGeom prst="rect">
            <a:avLst/>
          </a:prstGeom>
          <a:noFill/>
        </p:spPr>
        <p:txBody>
          <a:bodyPr wrap="square" rtlCol="0">
            <a:noAutofit/>
          </a:bodyPr>
          <a:lstStyle/>
          <a:p>
            <a:pPr>
              <a:buFont typeface="Arial" pitchFamily="34" charset="0"/>
              <a:buChar char="•"/>
            </a:pPr>
            <a:r>
              <a:rPr lang="fr-FR" sz="2800" b="1" dirty="0" smtClean="0">
                <a:latin typeface="Arial" pitchFamily="34" charset="0"/>
                <a:cs typeface="Arial" pitchFamily="34" charset="0"/>
              </a:rPr>
              <a:t> Si des informations complémentaires vous ont été demandées, fournissez-les sans tarder.</a:t>
            </a:r>
          </a:p>
          <a:p>
            <a:pPr>
              <a:buFont typeface="Arial" pitchFamily="34" charset="0"/>
              <a:buChar char="•"/>
            </a:pPr>
            <a:endParaRPr lang="fr-FR" sz="2800" b="1" dirty="0" smtClean="0">
              <a:latin typeface="Arial" pitchFamily="34" charset="0"/>
              <a:cs typeface="Arial" pitchFamily="34" charset="0"/>
            </a:endParaRPr>
          </a:p>
          <a:p>
            <a:pPr>
              <a:buFont typeface="Arial" pitchFamily="34" charset="0"/>
              <a:buChar char="•"/>
            </a:pPr>
            <a:r>
              <a:rPr lang="fr-FR" sz="2800" b="1" dirty="0" smtClean="0">
                <a:latin typeface="Arial" pitchFamily="34" charset="0"/>
                <a:cs typeface="Arial" pitchFamily="34" charset="0"/>
              </a:rPr>
              <a:t> Sans réponse de l’entreprise dans le délai convenu, n’hésitez pas à relancer.</a:t>
            </a:r>
            <a:endParaRPr lang="fr-FR" sz="2800" b="1" dirty="0">
              <a:latin typeface="Arial" pitchFamily="34" charset="0"/>
              <a:cs typeface="Arial" pitchFamily="34" charset="0"/>
            </a:endParaRPr>
          </a:p>
        </p:txBody>
      </p:sp>
      <p:sp>
        <p:nvSpPr>
          <p:cNvPr id="5" name="Espace réservé du pied de page 4"/>
          <p:cNvSpPr>
            <a:spLocks noGrp="1"/>
          </p:cNvSpPr>
          <p:nvPr>
            <p:ph type="ftr" sz="quarter" idx="11"/>
          </p:nvPr>
        </p:nvSpPr>
        <p:spPr/>
        <p:txBody>
          <a:bodyPr/>
          <a:lstStyle/>
          <a:p>
            <a:r>
              <a:rPr lang="fr-FR" smtClean="0">
                <a:solidFill>
                  <a:srgbClr val="FFFFFF"/>
                </a:solidFill>
              </a:rPr>
              <a:t>ECTI  VENDEE 2016 - Partie 2</a:t>
            </a:r>
            <a:endParaRPr lang="fr-FR">
              <a:solidFill>
                <a:srgbClr val="FFFFFF"/>
              </a:solidFill>
            </a:endParaRPr>
          </a:p>
        </p:txBody>
      </p:sp>
      <p:sp>
        <p:nvSpPr>
          <p:cNvPr id="6" name="Espace réservé du numéro de diapositive 5"/>
          <p:cNvSpPr>
            <a:spLocks noGrp="1"/>
          </p:cNvSpPr>
          <p:nvPr>
            <p:ph type="sldNum" sz="quarter" idx="12"/>
          </p:nvPr>
        </p:nvSpPr>
        <p:spPr/>
        <p:txBody>
          <a:bodyPr/>
          <a:lstStyle/>
          <a:p>
            <a:fld id="{6286EF1A-7C35-4A65-BA0C-4F66C59F224F}" type="slidenum">
              <a:rPr lang="fr-FR" smtClean="0">
                <a:solidFill>
                  <a:srgbClr val="FFFFFF"/>
                </a:solidFill>
              </a:rPr>
              <a:pPr/>
              <a:t>34</a:t>
            </a:fld>
            <a:endParaRPr lang="fr-FR">
              <a:solidFill>
                <a:srgbClr val="FFFFFF"/>
              </a:solidFill>
            </a:endParaRPr>
          </a:p>
        </p:txBody>
      </p:sp>
    </p:spTree>
    <p:extLst>
      <p:ext uri="{BB962C8B-B14F-4D97-AF65-F5344CB8AC3E}">
        <p14:creationId xmlns:p14="http://schemas.microsoft.com/office/powerpoint/2010/main" xmlns="" val="2807131564"/>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51520" y="304800"/>
            <a:ext cx="8587680" cy="838200"/>
          </a:xfrm>
        </p:spPr>
        <p:txBody>
          <a:bodyPr/>
          <a:lstStyle/>
          <a:p>
            <a:r>
              <a:rPr lang="fr-FR" sz="3600" b="1" cap="all" dirty="0" smtClean="0">
                <a:solidFill>
                  <a:schemeClr val="folHlink"/>
                </a:solidFill>
                <a:latin typeface="Arial" pitchFamily="34" charset="0"/>
                <a:cs typeface="Arial" pitchFamily="34" charset="0"/>
              </a:rPr>
              <a:t>Merci de votre attention </a:t>
            </a:r>
          </a:p>
        </p:txBody>
      </p:sp>
      <p:sp>
        <p:nvSpPr>
          <p:cNvPr id="4" name="ZoneTexte 3"/>
          <p:cNvSpPr txBox="1"/>
          <p:nvPr/>
        </p:nvSpPr>
        <p:spPr>
          <a:xfrm>
            <a:off x="395536" y="2204864"/>
            <a:ext cx="8280920" cy="1440160"/>
          </a:xfrm>
          <a:prstGeom prst="rect">
            <a:avLst/>
          </a:prstGeom>
          <a:noFill/>
        </p:spPr>
        <p:txBody>
          <a:bodyPr wrap="square" rtlCol="0">
            <a:noAutofit/>
          </a:bodyPr>
          <a:lstStyle/>
          <a:p>
            <a:pPr algn="ctr"/>
            <a:r>
              <a:rPr lang="fr-FR" sz="2800" b="1" dirty="0" smtClean="0">
                <a:latin typeface="Arial" pitchFamily="34" charset="0"/>
                <a:cs typeface="Arial" pitchFamily="34" charset="0"/>
              </a:rPr>
              <a:t> Mise en application : simulations d’entretiens d’embauche</a:t>
            </a:r>
            <a:endParaRPr lang="fr-FR" sz="2800" b="1" dirty="0">
              <a:latin typeface="Arial" pitchFamily="34" charset="0"/>
              <a:cs typeface="Arial" pitchFamily="34" charset="0"/>
            </a:endParaRPr>
          </a:p>
        </p:txBody>
      </p:sp>
      <p:sp>
        <p:nvSpPr>
          <p:cNvPr id="5" name="Espace réservé du pied de page 4"/>
          <p:cNvSpPr>
            <a:spLocks noGrp="1"/>
          </p:cNvSpPr>
          <p:nvPr>
            <p:ph type="ftr" sz="quarter" idx="11"/>
          </p:nvPr>
        </p:nvSpPr>
        <p:spPr/>
        <p:txBody>
          <a:bodyPr/>
          <a:lstStyle/>
          <a:p>
            <a:r>
              <a:rPr lang="fr-FR" smtClean="0">
                <a:solidFill>
                  <a:srgbClr val="FFFFFF"/>
                </a:solidFill>
              </a:rPr>
              <a:t>ECTI  VENDEE 2016 - Partie 2</a:t>
            </a:r>
            <a:endParaRPr lang="fr-FR">
              <a:solidFill>
                <a:srgbClr val="FFFFFF"/>
              </a:solidFill>
            </a:endParaRPr>
          </a:p>
        </p:txBody>
      </p:sp>
      <p:sp>
        <p:nvSpPr>
          <p:cNvPr id="6" name="Espace réservé du numéro de diapositive 5"/>
          <p:cNvSpPr>
            <a:spLocks noGrp="1"/>
          </p:cNvSpPr>
          <p:nvPr>
            <p:ph type="sldNum" sz="quarter" idx="12"/>
          </p:nvPr>
        </p:nvSpPr>
        <p:spPr/>
        <p:txBody>
          <a:bodyPr/>
          <a:lstStyle/>
          <a:p>
            <a:fld id="{6286EF1A-7C35-4A65-BA0C-4F66C59F224F}" type="slidenum">
              <a:rPr lang="fr-FR" smtClean="0">
                <a:solidFill>
                  <a:srgbClr val="FFFFFF"/>
                </a:solidFill>
              </a:rPr>
              <a:pPr/>
              <a:t>35</a:t>
            </a:fld>
            <a:endParaRPr lang="fr-FR">
              <a:solidFill>
                <a:srgbClr val="FFFFFF"/>
              </a:solidFill>
            </a:endParaRPr>
          </a:p>
        </p:txBody>
      </p:sp>
      <p:sp>
        <p:nvSpPr>
          <p:cNvPr id="7" name="Sourire 6"/>
          <p:cNvSpPr/>
          <p:nvPr/>
        </p:nvSpPr>
        <p:spPr bwMode="auto">
          <a:xfrm>
            <a:off x="3081536" y="3717032"/>
            <a:ext cx="2138536" cy="1944216"/>
          </a:xfrm>
          <a:prstGeom prst="smileyFace">
            <a:avLst/>
          </a:prstGeom>
          <a:solidFill>
            <a:srgbClr val="FFFF00"/>
          </a:solidFill>
          <a:ln w="25400" cap="flat" cmpd="sng" algn="ctr">
            <a:solidFill>
              <a:schemeClr val="bg2"/>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smtClean="0">
              <a:ln>
                <a:noFill/>
              </a:ln>
              <a:solidFill>
                <a:schemeClr val="tx1"/>
              </a:solidFill>
              <a:effectLst/>
              <a:latin typeface="Times New Roman" charset="0"/>
            </a:endParaRPr>
          </a:p>
        </p:txBody>
      </p:sp>
    </p:spTree>
    <p:extLst>
      <p:ext uri="{BB962C8B-B14F-4D97-AF65-F5344CB8AC3E}">
        <p14:creationId xmlns:p14="http://schemas.microsoft.com/office/powerpoint/2010/main" xmlns="" val="2807131564"/>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79512" y="548680"/>
            <a:ext cx="8712968" cy="609600"/>
          </a:xfrm>
        </p:spPr>
        <p:txBody>
          <a:bodyPr/>
          <a:lstStyle/>
          <a:p>
            <a:r>
              <a:rPr lang="fr-FR" sz="3600" b="1" cap="all" dirty="0" smtClean="0">
                <a:solidFill>
                  <a:srgbClr val="FFFF00"/>
                </a:solidFill>
                <a:latin typeface="Arial" panose="020B0604020202020204" pitchFamily="34" charset="0"/>
                <a:cs typeface="Arial" panose="020B0604020202020204" pitchFamily="34" charset="0"/>
              </a:rPr>
              <a:t>Se préparer matériellement </a:t>
            </a:r>
            <a:r>
              <a:rPr lang="fr-FR" sz="3600" b="1" dirty="0" smtClean="0">
                <a:solidFill>
                  <a:srgbClr val="FFFF00"/>
                </a:solidFill>
                <a:latin typeface="Arial" panose="020B0604020202020204" pitchFamily="34" charset="0"/>
                <a:cs typeface="Arial" panose="020B0604020202020204" pitchFamily="34" charset="0"/>
              </a:rPr>
              <a:t/>
            </a:r>
            <a:br>
              <a:rPr lang="fr-FR" sz="3600" b="1" dirty="0" smtClean="0">
                <a:solidFill>
                  <a:srgbClr val="FFFF00"/>
                </a:solidFill>
                <a:latin typeface="Arial" panose="020B0604020202020204" pitchFamily="34" charset="0"/>
                <a:cs typeface="Arial" panose="020B0604020202020204" pitchFamily="34" charset="0"/>
              </a:rPr>
            </a:br>
            <a:endParaRPr lang="fr-FR" sz="3600" b="1" dirty="0">
              <a:solidFill>
                <a:srgbClr val="FFFF00"/>
              </a:solidFill>
              <a:latin typeface="Arial" charset="0"/>
            </a:endParaRPr>
          </a:p>
        </p:txBody>
      </p:sp>
      <p:sp>
        <p:nvSpPr>
          <p:cNvPr id="2052" name="Text Box 4"/>
          <p:cNvSpPr txBox="1">
            <a:spLocks noChangeArrowheads="1"/>
          </p:cNvSpPr>
          <p:nvPr/>
        </p:nvSpPr>
        <p:spPr bwMode="auto">
          <a:xfrm>
            <a:off x="683568" y="1268760"/>
            <a:ext cx="7848600" cy="4524315"/>
          </a:xfrm>
          <a:prstGeom prst="rect">
            <a:avLst/>
          </a:prstGeom>
          <a:noFill/>
          <a:ln w="9525">
            <a:noFill/>
            <a:miter lim="800000"/>
            <a:headEnd/>
            <a:tailEnd/>
          </a:ln>
          <a:effectLst/>
        </p:spPr>
        <p:txBody>
          <a:bodyPr>
            <a:spAutoFit/>
          </a:bodyPr>
          <a:lstStyle/>
          <a:p>
            <a:pPr lvl="1" indent="-457200" algn="just">
              <a:spcBef>
                <a:spcPct val="50000"/>
              </a:spcBef>
              <a:buFont typeface="Arial" pitchFamily="34" charset="0"/>
              <a:buChar char="•"/>
            </a:pPr>
            <a:r>
              <a:rPr lang="fr-FR" b="1" dirty="0" smtClean="0">
                <a:latin typeface="Arial" charset="0"/>
                <a:cs typeface="Times New Roman" charset="0"/>
              </a:rPr>
              <a:t>Se mettre dans de bonnes conditions : au calme – téléphone fixe – assis devant une table – ne pas être contraint par le temps.</a:t>
            </a:r>
            <a:endParaRPr lang="fr-FR" b="1" dirty="0" smtClean="0">
              <a:latin typeface="Arial" charset="0"/>
            </a:endParaRPr>
          </a:p>
          <a:p>
            <a:pPr lvl="1" indent="-457200" algn="just">
              <a:spcBef>
                <a:spcPct val="50000"/>
              </a:spcBef>
              <a:buFont typeface="Arial" pitchFamily="34" charset="0"/>
              <a:buChar char="•"/>
            </a:pPr>
            <a:r>
              <a:rPr lang="fr-FR" b="1" dirty="0" smtClean="0">
                <a:latin typeface="Arial" charset="0"/>
                <a:cs typeface="Times New Roman" charset="0"/>
              </a:rPr>
              <a:t>Préparer </a:t>
            </a:r>
            <a:r>
              <a:rPr lang="fr-FR" b="1" dirty="0">
                <a:latin typeface="Arial" charset="0"/>
                <a:cs typeface="Times New Roman" charset="0"/>
              </a:rPr>
              <a:t>stylo et feuille de </a:t>
            </a:r>
            <a:r>
              <a:rPr lang="fr-FR" b="1" dirty="0" smtClean="0">
                <a:latin typeface="Arial" charset="0"/>
                <a:cs typeface="Times New Roman" charset="0"/>
              </a:rPr>
              <a:t>papier + son </a:t>
            </a:r>
            <a:r>
              <a:rPr lang="fr-FR" b="1" dirty="0" smtClean="0">
                <a:latin typeface="Arial" charset="0"/>
                <a:cs typeface="Times New Roman" charset="0"/>
              </a:rPr>
              <a:t>agenda.</a:t>
            </a:r>
            <a:endParaRPr lang="fr-FR" b="1" dirty="0">
              <a:latin typeface="Arial" charset="0"/>
              <a:cs typeface="Times New Roman" charset="0"/>
            </a:endParaRPr>
          </a:p>
          <a:p>
            <a:pPr marL="457200" indent="-457200" algn="just">
              <a:spcBef>
                <a:spcPct val="50000"/>
              </a:spcBef>
              <a:buFont typeface="Arial" pitchFamily="34" charset="0"/>
              <a:buChar char="•"/>
            </a:pPr>
            <a:r>
              <a:rPr lang="fr-FR" b="1" dirty="0" smtClean="0">
                <a:latin typeface="Arial" charset="0"/>
                <a:cs typeface="Times New Roman" charset="0"/>
              </a:rPr>
              <a:t>Avoir sous les yeux l’offre </a:t>
            </a:r>
            <a:r>
              <a:rPr lang="fr-FR" b="1" dirty="0" smtClean="0">
                <a:latin typeface="Arial" charset="0"/>
                <a:cs typeface="Times New Roman" charset="0"/>
              </a:rPr>
              <a:t>d’emploi, sa lettre de motivation et son CV.</a:t>
            </a:r>
            <a:endParaRPr lang="fr-FR" b="1" dirty="0">
              <a:latin typeface="Arial" charset="0"/>
              <a:cs typeface="Times New Roman" charset="0"/>
            </a:endParaRPr>
          </a:p>
          <a:p>
            <a:pPr marL="457200" indent="-457200" algn="just">
              <a:spcBef>
                <a:spcPct val="50000"/>
              </a:spcBef>
              <a:buFont typeface="Arial" pitchFamily="34" charset="0"/>
              <a:buChar char="•"/>
            </a:pPr>
            <a:r>
              <a:rPr lang="fr-FR" b="1" dirty="0" smtClean="0">
                <a:latin typeface="Arial" charset="0"/>
                <a:cs typeface="Times New Roman" charset="0"/>
              </a:rPr>
              <a:t>Bien </a:t>
            </a:r>
            <a:r>
              <a:rPr lang="fr-FR" b="1" dirty="0">
                <a:latin typeface="Arial" charset="0"/>
                <a:cs typeface="Times New Roman" charset="0"/>
              </a:rPr>
              <a:t>cibler le moment de l’appel en fonction de </a:t>
            </a:r>
            <a:r>
              <a:rPr lang="fr-FR" b="1" dirty="0" smtClean="0">
                <a:latin typeface="Arial" charset="0"/>
                <a:cs typeface="Times New Roman" charset="0"/>
              </a:rPr>
              <a:t>l’entreprise</a:t>
            </a:r>
            <a:r>
              <a:rPr lang="fr-FR" b="1" dirty="0" smtClean="0">
                <a:latin typeface="Arial" charset="0"/>
                <a:cs typeface="Times New Roman" charset="0"/>
              </a:rPr>
              <a:t>.</a:t>
            </a:r>
          </a:p>
          <a:p>
            <a:pPr marL="457200" indent="-457200" algn="just">
              <a:spcBef>
                <a:spcPct val="50000"/>
              </a:spcBef>
              <a:buFont typeface="Arial" pitchFamily="34" charset="0"/>
              <a:buChar char="•"/>
            </a:pPr>
            <a:r>
              <a:rPr lang="fr-FR" b="1" dirty="0" smtClean="0">
                <a:latin typeface="Arial" charset="0"/>
                <a:cs typeface="Times New Roman" charset="0"/>
              </a:rPr>
              <a:t>Si </a:t>
            </a:r>
            <a:r>
              <a:rPr lang="fr-FR" b="1" dirty="0" smtClean="0">
                <a:latin typeface="Arial" charset="0"/>
                <a:cs typeface="Times New Roman" charset="0"/>
              </a:rPr>
              <a:t>on tombe sur un répondeur téléphonique, bien écouter l’annonce (heures d’ouverture, </a:t>
            </a:r>
            <a:r>
              <a:rPr lang="fr-FR" b="1" dirty="0" smtClean="0">
                <a:latin typeface="Arial" charset="0"/>
                <a:cs typeface="Times New Roman" charset="0"/>
              </a:rPr>
              <a:t>…).</a:t>
            </a:r>
            <a:endParaRPr lang="fr-FR" b="1" dirty="0" smtClean="0">
              <a:latin typeface="Arial" charset="0"/>
              <a:cs typeface="Times New Roman" charset="0"/>
            </a:endParaRPr>
          </a:p>
        </p:txBody>
      </p:sp>
      <p:sp>
        <p:nvSpPr>
          <p:cNvPr id="4" name="Espace réservé du pied de page 3"/>
          <p:cNvSpPr>
            <a:spLocks noGrp="1"/>
          </p:cNvSpPr>
          <p:nvPr>
            <p:ph type="ftr" sz="quarter" idx="11"/>
          </p:nvPr>
        </p:nvSpPr>
        <p:spPr/>
        <p:txBody>
          <a:bodyPr/>
          <a:lstStyle/>
          <a:p>
            <a:r>
              <a:rPr lang="fr-FR" smtClean="0">
                <a:solidFill>
                  <a:srgbClr val="FFFFFF"/>
                </a:solidFill>
              </a:rPr>
              <a:t>ECTI  VENDEE 2016 - Partie 2</a:t>
            </a:r>
            <a:endParaRPr lang="fr-FR">
              <a:solidFill>
                <a:srgbClr val="FFFFFF"/>
              </a:solidFill>
            </a:endParaRPr>
          </a:p>
        </p:txBody>
      </p:sp>
      <p:sp>
        <p:nvSpPr>
          <p:cNvPr id="5" name="Espace réservé du numéro de diapositive 4"/>
          <p:cNvSpPr>
            <a:spLocks noGrp="1"/>
          </p:cNvSpPr>
          <p:nvPr>
            <p:ph type="sldNum" sz="quarter" idx="12"/>
          </p:nvPr>
        </p:nvSpPr>
        <p:spPr/>
        <p:txBody>
          <a:bodyPr/>
          <a:lstStyle/>
          <a:p>
            <a:fld id="{825B4CC2-9D86-463E-BFC7-EA7B2F574D06}" type="slidenum">
              <a:rPr lang="fr-FR" smtClean="0">
                <a:solidFill>
                  <a:srgbClr val="FFFFFF"/>
                </a:solidFill>
              </a:rPr>
              <a:pPr/>
              <a:t>4</a:t>
            </a:fld>
            <a:endParaRPr lang="fr-FR">
              <a:solidFill>
                <a:srgbClr val="FFFFFF"/>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 y="609600"/>
            <a:ext cx="8686800" cy="947192"/>
          </a:xfrm>
        </p:spPr>
        <p:txBody>
          <a:bodyPr/>
          <a:lstStyle/>
          <a:p>
            <a:r>
              <a:rPr lang="fr-FR" sz="3600" b="1" cap="all" dirty="0" smtClean="0">
                <a:solidFill>
                  <a:srgbClr val="FFFF00"/>
                </a:solidFill>
                <a:latin typeface="Arial" panose="020B0604020202020204" pitchFamily="34" charset="0"/>
                <a:cs typeface="Arial" panose="020B0604020202020204" pitchFamily="34" charset="0"/>
              </a:rPr>
              <a:t>Questions à se poser au préalable</a:t>
            </a:r>
            <a:r>
              <a:rPr lang="fr-FR" sz="3600" b="1" dirty="0" smtClean="0">
                <a:solidFill>
                  <a:srgbClr val="FFFF00"/>
                </a:solidFill>
                <a:latin typeface="Arial" panose="020B0604020202020204" pitchFamily="34" charset="0"/>
                <a:cs typeface="Arial" panose="020B0604020202020204" pitchFamily="34" charset="0"/>
              </a:rPr>
              <a:t> </a:t>
            </a:r>
            <a:br>
              <a:rPr lang="fr-FR" sz="3600" b="1" dirty="0" smtClean="0">
                <a:solidFill>
                  <a:srgbClr val="FFFF00"/>
                </a:solidFill>
                <a:latin typeface="Arial" panose="020B0604020202020204" pitchFamily="34" charset="0"/>
                <a:cs typeface="Arial" panose="020B0604020202020204" pitchFamily="34" charset="0"/>
              </a:rPr>
            </a:br>
            <a:endParaRPr lang="fr-FR" sz="3600" b="1" dirty="0">
              <a:solidFill>
                <a:srgbClr val="FFFF00"/>
              </a:solidFill>
              <a:latin typeface="Arial" charset="0"/>
              <a:cs typeface="Times New Roman" charset="0"/>
            </a:endParaRPr>
          </a:p>
        </p:txBody>
      </p:sp>
      <p:sp>
        <p:nvSpPr>
          <p:cNvPr id="3077" name="Text Box 5"/>
          <p:cNvSpPr txBox="1">
            <a:spLocks noChangeArrowheads="1"/>
          </p:cNvSpPr>
          <p:nvPr/>
        </p:nvSpPr>
        <p:spPr bwMode="auto">
          <a:xfrm>
            <a:off x="467544" y="1844824"/>
            <a:ext cx="8352928" cy="3293209"/>
          </a:xfrm>
          <a:prstGeom prst="rect">
            <a:avLst/>
          </a:prstGeom>
          <a:noFill/>
          <a:ln w="9525">
            <a:noFill/>
            <a:miter lim="800000"/>
            <a:headEnd/>
            <a:tailEnd/>
          </a:ln>
          <a:effectLst/>
        </p:spPr>
        <p:txBody>
          <a:bodyPr wrap="square">
            <a:spAutoFit/>
          </a:bodyPr>
          <a:lstStyle/>
          <a:p>
            <a:pPr marL="342900" indent="-342900">
              <a:spcBef>
                <a:spcPct val="50000"/>
              </a:spcBef>
              <a:buFont typeface="Wingdings" panose="05000000000000000000" pitchFamily="2" charset="2"/>
              <a:buChar char="§"/>
            </a:pPr>
            <a:endParaRPr lang="fr-FR" sz="2800" dirty="0" smtClean="0">
              <a:cs typeface="Times New Roman" charset="0"/>
            </a:endParaRPr>
          </a:p>
          <a:p>
            <a:pPr marL="342900" indent="-342900">
              <a:spcBef>
                <a:spcPct val="50000"/>
              </a:spcBef>
              <a:buFont typeface="Wingdings" panose="05000000000000000000" pitchFamily="2" charset="2"/>
              <a:buChar char="§"/>
            </a:pPr>
            <a:r>
              <a:rPr lang="fr-FR" dirty="0" smtClean="0">
                <a:cs typeface="Times New Roman" charset="0"/>
              </a:rPr>
              <a:t>  </a:t>
            </a:r>
            <a:r>
              <a:rPr lang="fr-FR" sz="2800" b="1" dirty="0">
                <a:latin typeface="Arial" charset="0"/>
                <a:cs typeface="Times New Roman" charset="0"/>
              </a:rPr>
              <a:t>A qui </a:t>
            </a:r>
            <a:r>
              <a:rPr lang="fr-FR" sz="2800" b="1" dirty="0" smtClean="0">
                <a:latin typeface="Arial" charset="0"/>
                <a:cs typeface="Times New Roman" charset="0"/>
              </a:rPr>
              <a:t>vais-je parler</a:t>
            </a:r>
            <a:r>
              <a:rPr lang="fr-FR" sz="2800" b="1" dirty="0">
                <a:latin typeface="Arial" charset="0"/>
                <a:cs typeface="Times New Roman" charset="0"/>
              </a:rPr>
              <a:t> ?</a:t>
            </a:r>
          </a:p>
          <a:p>
            <a:pPr marL="457200" indent="-457200">
              <a:spcBef>
                <a:spcPct val="50000"/>
              </a:spcBef>
              <a:buFont typeface="Wingdings" panose="05000000000000000000" pitchFamily="2" charset="2"/>
              <a:buChar char="§"/>
            </a:pPr>
            <a:r>
              <a:rPr lang="fr-FR" sz="2800" b="1" dirty="0" smtClean="0">
                <a:latin typeface="Arial" charset="0"/>
                <a:cs typeface="Times New Roman" charset="0"/>
              </a:rPr>
              <a:t>Quel </a:t>
            </a:r>
            <a:r>
              <a:rPr lang="fr-FR" sz="2800" b="1" dirty="0">
                <a:latin typeface="Arial" charset="0"/>
                <a:cs typeface="Times New Roman" charset="0"/>
              </a:rPr>
              <a:t>est mon objectif </a:t>
            </a:r>
            <a:r>
              <a:rPr lang="fr-FR" sz="2800" b="1" dirty="0" smtClean="0">
                <a:latin typeface="Arial" charset="0"/>
                <a:cs typeface="Times New Roman" charset="0"/>
              </a:rPr>
              <a:t>?</a:t>
            </a:r>
            <a:r>
              <a:rPr lang="fr-FR" sz="2800" b="1" dirty="0" smtClean="0">
                <a:latin typeface="Arial" charset="0"/>
              </a:rPr>
              <a:t> </a:t>
            </a:r>
          </a:p>
          <a:p>
            <a:pPr marL="914400" lvl="1" indent="-457200">
              <a:spcBef>
                <a:spcPct val="50000"/>
              </a:spcBef>
              <a:buFont typeface="Wingdings" panose="05000000000000000000" pitchFamily="2" charset="2"/>
              <a:buChar char="§"/>
            </a:pPr>
            <a:r>
              <a:rPr lang="fr-FR" b="1" dirty="0" smtClean="0">
                <a:latin typeface="Arial" charset="0"/>
              </a:rPr>
              <a:t>Par exemple : </a:t>
            </a:r>
            <a:r>
              <a:rPr lang="fr-FR" b="1" dirty="0" smtClean="0">
                <a:latin typeface="Arial" charset="0"/>
              </a:rPr>
              <a:t>fixer </a:t>
            </a:r>
            <a:r>
              <a:rPr lang="fr-FR" b="1" dirty="0" smtClean="0">
                <a:latin typeface="Arial" charset="0"/>
              </a:rPr>
              <a:t>un rendez-vous (date, heure, lieu, personne rencontrée</a:t>
            </a:r>
            <a:r>
              <a:rPr lang="fr-FR" b="1" dirty="0" smtClean="0">
                <a:latin typeface="Arial" charset="0"/>
              </a:rPr>
              <a:t>).</a:t>
            </a:r>
          </a:p>
          <a:p>
            <a:pPr marL="914400" lvl="1" indent="-457200">
              <a:spcBef>
                <a:spcPct val="50000"/>
              </a:spcBef>
              <a:buFont typeface="Wingdings" panose="05000000000000000000" pitchFamily="2" charset="2"/>
              <a:buChar char="§"/>
            </a:pPr>
            <a:r>
              <a:rPr lang="fr-FR" b="1" dirty="0" smtClean="0">
                <a:latin typeface="Arial" charset="0"/>
              </a:rPr>
              <a:t>Mais aussi : donner une impression favorable !</a:t>
            </a:r>
            <a:endParaRPr lang="fr-FR" b="1" dirty="0">
              <a:latin typeface="Arial" charset="0"/>
            </a:endParaRPr>
          </a:p>
        </p:txBody>
      </p:sp>
      <p:sp>
        <p:nvSpPr>
          <p:cNvPr id="4" name="Espace réservé du pied de page 3"/>
          <p:cNvSpPr>
            <a:spLocks noGrp="1"/>
          </p:cNvSpPr>
          <p:nvPr>
            <p:ph type="ftr" sz="quarter" idx="11"/>
          </p:nvPr>
        </p:nvSpPr>
        <p:spPr/>
        <p:txBody>
          <a:bodyPr/>
          <a:lstStyle/>
          <a:p>
            <a:r>
              <a:rPr lang="fr-FR" smtClean="0">
                <a:solidFill>
                  <a:srgbClr val="FFFFFF"/>
                </a:solidFill>
              </a:rPr>
              <a:t>ECTI  VENDEE 2016 - Partie 2</a:t>
            </a:r>
            <a:endParaRPr lang="fr-FR">
              <a:solidFill>
                <a:srgbClr val="FFFFFF"/>
              </a:solidFill>
            </a:endParaRPr>
          </a:p>
        </p:txBody>
      </p:sp>
      <p:sp>
        <p:nvSpPr>
          <p:cNvPr id="5" name="Espace réservé du numéro de diapositive 4"/>
          <p:cNvSpPr>
            <a:spLocks noGrp="1"/>
          </p:cNvSpPr>
          <p:nvPr>
            <p:ph type="sldNum" sz="quarter" idx="12"/>
          </p:nvPr>
        </p:nvSpPr>
        <p:spPr/>
        <p:txBody>
          <a:bodyPr/>
          <a:lstStyle/>
          <a:p>
            <a:fld id="{825B4CC2-9D86-463E-BFC7-EA7B2F574D06}" type="slidenum">
              <a:rPr lang="fr-FR" smtClean="0">
                <a:solidFill>
                  <a:srgbClr val="FFFFFF"/>
                </a:solidFill>
              </a:rPr>
              <a:pPr/>
              <a:t>5</a:t>
            </a:fld>
            <a:endParaRPr lang="fr-FR">
              <a:solidFill>
                <a:srgbClr val="FFFFFF"/>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 y="609600"/>
            <a:ext cx="8686800" cy="947192"/>
          </a:xfrm>
        </p:spPr>
        <p:txBody>
          <a:bodyPr/>
          <a:lstStyle/>
          <a:p>
            <a:r>
              <a:rPr lang="fr-FR" sz="3600" b="1" cap="all" dirty="0" smtClean="0">
                <a:solidFill>
                  <a:srgbClr val="FFFF00"/>
                </a:solidFill>
                <a:latin typeface="Arial" panose="020B0604020202020204" pitchFamily="34" charset="0"/>
                <a:cs typeface="Arial" panose="020B0604020202020204" pitchFamily="34" charset="0"/>
              </a:rPr>
              <a:t>Questions à </a:t>
            </a:r>
            <a:r>
              <a:rPr lang="fr-FR" sz="3600" b="1" cap="all" dirty="0" smtClean="0">
                <a:solidFill>
                  <a:srgbClr val="FFFF00"/>
                </a:solidFill>
                <a:latin typeface="Arial" panose="020B0604020202020204" pitchFamily="34" charset="0"/>
                <a:cs typeface="Arial" panose="020B0604020202020204" pitchFamily="34" charset="0"/>
              </a:rPr>
              <a:t>ANTICIPER</a:t>
            </a:r>
            <a:r>
              <a:rPr lang="fr-FR" sz="3600" b="1" dirty="0" smtClean="0">
                <a:solidFill>
                  <a:srgbClr val="FFFF00"/>
                </a:solidFill>
                <a:latin typeface="Arial" panose="020B0604020202020204" pitchFamily="34" charset="0"/>
                <a:cs typeface="Arial" panose="020B0604020202020204" pitchFamily="34" charset="0"/>
              </a:rPr>
              <a:t/>
            </a:r>
            <a:br>
              <a:rPr lang="fr-FR" sz="3600" b="1" dirty="0" smtClean="0">
                <a:solidFill>
                  <a:srgbClr val="FFFF00"/>
                </a:solidFill>
                <a:latin typeface="Arial" panose="020B0604020202020204" pitchFamily="34" charset="0"/>
                <a:cs typeface="Arial" panose="020B0604020202020204" pitchFamily="34" charset="0"/>
              </a:rPr>
            </a:br>
            <a:endParaRPr lang="fr-FR" sz="3600" b="1" dirty="0">
              <a:solidFill>
                <a:srgbClr val="FFFF00"/>
              </a:solidFill>
              <a:latin typeface="Arial" charset="0"/>
              <a:cs typeface="Times New Roman" charset="0"/>
            </a:endParaRPr>
          </a:p>
        </p:txBody>
      </p:sp>
      <p:sp>
        <p:nvSpPr>
          <p:cNvPr id="3077" name="Text Box 5"/>
          <p:cNvSpPr txBox="1">
            <a:spLocks noChangeArrowheads="1"/>
          </p:cNvSpPr>
          <p:nvPr/>
        </p:nvSpPr>
        <p:spPr bwMode="auto">
          <a:xfrm>
            <a:off x="467544" y="1844824"/>
            <a:ext cx="8136904" cy="3816429"/>
          </a:xfrm>
          <a:prstGeom prst="rect">
            <a:avLst/>
          </a:prstGeom>
          <a:noFill/>
          <a:ln w="9525">
            <a:noFill/>
            <a:miter lim="800000"/>
            <a:headEnd/>
            <a:tailEnd/>
          </a:ln>
          <a:effectLst/>
        </p:spPr>
        <p:txBody>
          <a:bodyPr wrap="square">
            <a:spAutoFit/>
          </a:bodyPr>
          <a:lstStyle/>
          <a:p>
            <a:pPr marL="342900" indent="-342900" algn="just">
              <a:spcBef>
                <a:spcPct val="50000"/>
              </a:spcBef>
              <a:buFont typeface="Wingdings" panose="05000000000000000000" pitchFamily="2" charset="2"/>
              <a:buChar char="§"/>
            </a:pPr>
            <a:r>
              <a:rPr lang="fr-FR" sz="2200" b="1" dirty="0" smtClean="0">
                <a:latin typeface="Arial" pitchFamily="34" charset="0"/>
                <a:cs typeface="Arial" pitchFamily="34" charset="0"/>
              </a:rPr>
              <a:t>La personne que vous aurez au téléphone peut chercher à en savoir un peu plus sur vous et sur votre intérêt réel ou votre disponibilité pour le poste. Donc préparez les réponses à des questions du genre :</a:t>
            </a:r>
            <a:endParaRPr lang="fr-FR" sz="2200" b="1" dirty="0" smtClean="0">
              <a:latin typeface="Arial" pitchFamily="34" charset="0"/>
              <a:cs typeface="Arial" pitchFamily="34" charset="0"/>
            </a:endParaRPr>
          </a:p>
          <a:p>
            <a:pPr marL="800100" lvl="1" indent="-342900" algn="just">
              <a:spcBef>
                <a:spcPct val="50000"/>
              </a:spcBef>
              <a:buFont typeface="Wingdings" panose="05000000000000000000" pitchFamily="2" charset="2"/>
              <a:buChar char="§"/>
            </a:pPr>
            <a:r>
              <a:rPr lang="fr-FR" sz="2200" b="1" dirty="0" smtClean="0">
                <a:latin typeface="Arial" charset="0"/>
                <a:cs typeface="Times New Roman" charset="0"/>
              </a:rPr>
              <a:t>Qu’est-ce qui vous a intéressé dans cette annonce ?</a:t>
            </a:r>
          </a:p>
          <a:p>
            <a:pPr marL="800100" lvl="1" indent="-342900" algn="just">
              <a:spcBef>
                <a:spcPct val="50000"/>
              </a:spcBef>
              <a:buFont typeface="Wingdings" panose="05000000000000000000" pitchFamily="2" charset="2"/>
              <a:buChar char="§"/>
            </a:pPr>
            <a:r>
              <a:rPr lang="fr-FR" sz="2200" b="1" dirty="0" smtClean="0">
                <a:latin typeface="Arial" charset="0"/>
                <a:cs typeface="Times New Roman" charset="0"/>
              </a:rPr>
              <a:t>Qu’est-ce qui vous attire dans notre entreprise ?</a:t>
            </a:r>
          </a:p>
          <a:p>
            <a:pPr marL="800100" lvl="1" indent="-342900" algn="just">
              <a:spcBef>
                <a:spcPct val="50000"/>
              </a:spcBef>
              <a:buFont typeface="Wingdings" panose="05000000000000000000" pitchFamily="2" charset="2"/>
              <a:buChar char="§"/>
            </a:pPr>
            <a:r>
              <a:rPr lang="fr-FR" sz="2200" b="1" dirty="0" smtClean="0">
                <a:latin typeface="Arial" charset="0"/>
                <a:cs typeface="Times New Roman" charset="0"/>
              </a:rPr>
              <a:t>Quand seriez-vous disponible pour prendre le poste ?</a:t>
            </a:r>
            <a:endParaRPr lang="fr-FR" sz="2200" b="1" dirty="0">
              <a:latin typeface="Arial" charset="0"/>
              <a:cs typeface="Times New Roman" charset="0"/>
            </a:endParaRPr>
          </a:p>
          <a:p>
            <a:pPr marL="457200" indent="-457200">
              <a:spcBef>
                <a:spcPct val="50000"/>
              </a:spcBef>
              <a:buFont typeface="Wingdings" panose="05000000000000000000" pitchFamily="2" charset="2"/>
              <a:buChar char="§"/>
            </a:pPr>
            <a:endParaRPr lang="fr-FR" sz="2200" dirty="0">
              <a:latin typeface="Arial" charset="0"/>
            </a:endParaRPr>
          </a:p>
        </p:txBody>
      </p:sp>
      <p:sp>
        <p:nvSpPr>
          <p:cNvPr id="4" name="Espace réservé du pied de page 3"/>
          <p:cNvSpPr>
            <a:spLocks noGrp="1"/>
          </p:cNvSpPr>
          <p:nvPr>
            <p:ph type="ftr" sz="quarter" idx="11"/>
          </p:nvPr>
        </p:nvSpPr>
        <p:spPr/>
        <p:txBody>
          <a:bodyPr/>
          <a:lstStyle/>
          <a:p>
            <a:r>
              <a:rPr lang="fr-FR" smtClean="0">
                <a:solidFill>
                  <a:srgbClr val="FFFFFF"/>
                </a:solidFill>
              </a:rPr>
              <a:t>ECTI  VENDEE 2016 - Partie 2</a:t>
            </a:r>
            <a:endParaRPr lang="fr-FR">
              <a:solidFill>
                <a:srgbClr val="FFFFFF"/>
              </a:solidFill>
            </a:endParaRPr>
          </a:p>
        </p:txBody>
      </p:sp>
      <p:sp>
        <p:nvSpPr>
          <p:cNvPr id="5" name="Espace réservé du numéro de diapositive 4"/>
          <p:cNvSpPr>
            <a:spLocks noGrp="1"/>
          </p:cNvSpPr>
          <p:nvPr>
            <p:ph type="sldNum" sz="quarter" idx="12"/>
          </p:nvPr>
        </p:nvSpPr>
        <p:spPr/>
        <p:txBody>
          <a:bodyPr/>
          <a:lstStyle/>
          <a:p>
            <a:fld id="{825B4CC2-9D86-463E-BFC7-EA7B2F574D06}" type="slidenum">
              <a:rPr lang="fr-FR" smtClean="0">
                <a:solidFill>
                  <a:srgbClr val="FFFFFF"/>
                </a:solidFill>
              </a:rPr>
              <a:pPr/>
              <a:t>6</a:t>
            </a:fld>
            <a:endParaRPr lang="fr-FR" dirty="0">
              <a:solidFill>
                <a:srgbClr val="FFFFFF"/>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528" y="476672"/>
            <a:ext cx="8640960" cy="527720"/>
          </a:xfrm>
        </p:spPr>
        <p:txBody>
          <a:bodyPr/>
          <a:lstStyle/>
          <a:p>
            <a:r>
              <a:rPr lang="fr-FR" sz="3600" b="1" cap="all" dirty="0" smtClean="0">
                <a:solidFill>
                  <a:srgbClr val="FFFF00"/>
                </a:solidFill>
                <a:latin typeface="Arial" charset="0"/>
                <a:cs typeface="Times New Roman" charset="0"/>
              </a:rPr>
              <a:t>Canevas du contact téléphonique </a:t>
            </a:r>
            <a:endParaRPr lang="fr-FR" sz="3600" b="1" cap="all" dirty="0">
              <a:solidFill>
                <a:srgbClr val="FFFF00"/>
              </a:solidFill>
              <a:latin typeface="Arial" charset="0"/>
              <a:cs typeface="Times New Roman" charset="0"/>
            </a:endParaRPr>
          </a:p>
        </p:txBody>
      </p:sp>
      <p:sp>
        <p:nvSpPr>
          <p:cNvPr id="4101" name="Text Box 5"/>
          <p:cNvSpPr txBox="1">
            <a:spLocks noChangeArrowheads="1"/>
          </p:cNvSpPr>
          <p:nvPr/>
        </p:nvSpPr>
        <p:spPr bwMode="auto">
          <a:xfrm>
            <a:off x="251520" y="1484784"/>
            <a:ext cx="8712968" cy="4628960"/>
          </a:xfrm>
          <a:prstGeom prst="rect">
            <a:avLst/>
          </a:prstGeom>
          <a:noFill/>
          <a:ln w="9525">
            <a:noFill/>
            <a:miter lim="800000"/>
            <a:headEnd/>
            <a:tailEnd/>
          </a:ln>
          <a:effectLst/>
        </p:spPr>
        <p:txBody>
          <a:bodyPr wrap="square">
            <a:spAutoFit/>
          </a:bodyPr>
          <a:lstStyle/>
          <a:p>
            <a:pPr marL="342900" indent="-342900" algn="just">
              <a:lnSpc>
                <a:spcPct val="90000"/>
              </a:lnSpc>
              <a:spcBef>
                <a:spcPct val="50000"/>
              </a:spcBef>
              <a:buFont typeface="Wingdings" panose="05000000000000000000" pitchFamily="2" charset="2"/>
              <a:buChar char="§"/>
            </a:pPr>
            <a:r>
              <a:rPr lang="fr-FR" sz="2200" dirty="0">
                <a:cs typeface="Times New Roman" charset="0"/>
              </a:rPr>
              <a:t> </a:t>
            </a:r>
            <a:r>
              <a:rPr lang="fr-FR" sz="2200" b="1" dirty="0" smtClean="0">
                <a:latin typeface="Arial" charset="0"/>
                <a:cs typeface="Times New Roman" charset="0"/>
              </a:rPr>
              <a:t>Bonjour </a:t>
            </a:r>
            <a:r>
              <a:rPr lang="fr-FR" sz="2200" b="1" dirty="0">
                <a:latin typeface="Arial" charset="0"/>
                <a:cs typeface="Times New Roman" charset="0"/>
              </a:rPr>
              <a:t>M…   </a:t>
            </a:r>
            <a:r>
              <a:rPr lang="fr-FR" sz="2200" b="1" dirty="0" smtClean="0">
                <a:latin typeface="Arial" charset="0"/>
                <a:cs typeface="Times New Roman" charset="0"/>
              </a:rPr>
              <a:t>/ Je </a:t>
            </a:r>
            <a:r>
              <a:rPr lang="fr-FR" sz="2200" b="1" dirty="0">
                <a:latin typeface="Arial" charset="0"/>
                <a:cs typeface="Times New Roman" charset="0"/>
              </a:rPr>
              <a:t>me présente (je suis </a:t>
            </a:r>
            <a:r>
              <a:rPr lang="fr-FR" sz="2200" b="1" dirty="0" smtClean="0">
                <a:latin typeface="Arial" charset="0"/>
                <a:cs typeface="Times New Roman" charset="0"/>
              </a:rPr>
              <a:t>….),</a:t>
            </a:r>
            <a:endParaRPr lang="fr-FR" sz="2200" b="1" dirty="0">
              <a:latin typeface="Arial" charset="0"/>
              <a:cs typeface="Times New Roman" charset="0"/>
            </a:endParaRPr>
          </a:p>
          <a:p>
            <a:pPr marL="342900" indent="-342900" algn="just">
              <a:lnSpc>
                <a:spcPct val="90000"/>
              </a:lnSpc>
              <a:spcBef>
                <a:spcPct val="50000"/>
              </a:spcBef>
              <a:buFont typeface="Wingdings" panose="05000000000000000000" pitchFamily="2" charset="2"/>
              <a:buChar char="§"/>
            </a:pPr>
            <a:r>
              <a:rPr lang="fr-FR" sz="2200" b="1" dirty="0" smtClean="0">
                <a:latin typeface="Arial" charset="0"/>
                <a:cs typeface="Times New Roman" charset="0"/>
              </a:rPr>
              <a:t>Pourrais-je </a:t>
            </a:r>
            <a:r>
              <a:rPr lang="fr-FR" sz="2200" b="1" dirty="0">
                <a:latin typeface="Arial" charset="0"/>
                <a:cs typeface="Times New Roman" charset="0"/>
              </a:rPr>
              <a:t>parler à </a:t>
            </a:r>
            <a:r>
              <a:rPr lang="fr-FR" sz="2200" b="1" dirty="0" smtClean="0">
                <a:latin typeface="Arial" charset="0"/>
                <a:cs typeface="Times New Roman" charset="0"/>
              </a:rPr>
              <a:t>…,</a:t>
            </a:r>
            <a:endParaRPr lang="fr-FR" sz="2200" b="1" dirty="0">
              <a:latin typeface="Arial" charset="0"/>
              <a:cs typeface="Times New Roman" charset="0"/>
            </a:endParaRPr>
          </a:p>
          <a:p>
            <a:pPr marL="342900" indent="-342900" algn="just">
              <a:lnSpc>
                <a:spcPct val="90000"/>
              </a:lnSpc>
              <a:spcBef>
                <a:spcPct val="50000"/>
              </a:spcBef>
              <a:buFont typeface="Wingdings" panose="05000000000000000000" pitchFamily="2" charset="2"/>
              <a:buChar char="§"/>
            </a:pPr>
            <a:r>
              <a:rPr lang="fr-FR" sz="2200" b="1" dirty="0" smtClean="0">
                <a:latin typeface="Arial" charset="0"/>
                <a:cs typeface="Times New Roman" charset="0"/>
              </a:rPr>
              <a:t>(Si </a:t>
            </a:r>
            <a:r>
              <a:rPr lang="fr-FR" sz="2200" b="1" dirty="0">
                <a:latin typeface="Arial" charset="0"/>
                <a:cs typeface="Times New Roman" charset="0"/>
              </a:rPr>
              <a:t>l’interlocuteur recherché n’est pas </a:t>
            </a:r>
            <a:r>
              <a:rPr lang="fr-FR" sz="2200" b="1" dirty="0" smtClean="0">
                <a:latin typeface="Arial" charset="0"/>
                <a:cs typeface="Times New Roman" charset="0"/>
              </a:rPr>
              <a:t>joignable, </a:t>
            </a:r>
            <a:r>
              <a:rPr lang="fr-FR" sz="2200" b="1" dirty="0">
                <a:latin typeface="Arial" charset="0"/>
                <a:cs typeface="Times New Roman" charset="0"/>
              </a:rPr>
              <a:t>demander quand je peux rappeler. </a:t>
            </a:r>
            <a:r>
              <a:rPr lang="fr-FR" sz="2200" b="1" dirty="0" smtClean="0">
                <a:latin typeface="Arial" charset="0"/>
                <a:cs typeface="Times New Roman" charset="0"/>
              </a:rPr>
              <a:t>Respecter le créneau retenu, il sera ma priorité.)</a:t>
            </a:r>
          </a:p>
          <a:p>
            <a:pPr marL="342900" indent="-342900" algn="just">
              <a:lnSpc>
                <a:spcPct val="90000"/>
              </a:lnSpc>
              <a:spcBef>
                <a:spcPct val="50000"/>
              </a:spcBef>
              <a:buFont typeface="Wingdings" panose="05000000000000000000" pitchFamily="2" charset="2"/>
              <a:buChar char="§"/>
            </a:pPr>
            <a:r>
              <a:rPr lang="fr-FR" sz="2200" b="1" dirty="0" smtClean="0">
                <a:latin typeface="Arial" charset="0"/>
                <a:cs typeface="Times New Roman" charset="0"/>
              </a:rPr>
              <a:t>Je </a:t>
            </a:r>
            <a:r>
              <a:rPr lang="fr-FR" sz="2200" b="1" dirty="0">
                <a:latin typeface="Arial" charset="0"/>
                <a:cs typeface="Times New Roman" charset="0"/>
              </a:rPr>
              <a:t>vous téléphone </a:t>
            </a:r>
            <a:r>
              <a:rPr lang="fr-FR" sz="2200" b="1" dirty="0" smtClean="0">
                <a:latin typeface="Arial" charset="0"/>
                <a:cs typeface="Times New Roman" charset="0"/>
              </a:rPr>
              <a:t>pour … </a:t>
            </a:r>
            <a:r>
              <a:rPr lang="fr-FR" sz="2200" b="1" dirty="0">
                <a:latin typeface="Arial" charset="0"/>
                <a:cs typeface="Times New Roman" charset="0"/>
              </a:rPr>
              <a:t>(motif de l’appel</a:t>
            </a:r>
            <a:r>
              <a:rPr lang="fr-FR" sz="2200" b="1" dirty="0" smtClean="0">
                <a:latin typeface="Arial" charset="0"/>
                <a:cs typeface="Times New Roman" charset="0"/>
              </a:rPr>
              <a:t>),</a:t>
            </a:r>
            <a:endParaRPr lang="fr-FR" sz="2200" b="1" dirty="0">
              <a:latin typeface="Arial" charset="0"/>
              <a:cs typeface="Times New Roman" charset="0"/>
            </a:endParaRPr>
          </a:p>
          <a:p>
            <a:pPr marL="342900" indent="-342900" algn="just">
              <a:lnSpc>
                <a:spcPct val="90000"/>
              </a:lnSpc>
              <a:spcBef>
                <a:spcPct val="50000"/>
              </a:spcBef>
              <a:buFont typeface="Wingdings" panose="05000000000000000000" pitchFamily="2" charset="2"/>
              <a:buChar char="§"/>
            </a:pPr>
            <a:r>
              <a:rPr lang="fr-FR" sz="2200" b="1" dirty="0" smtClean="0">
                <a:latin typeface="Arial" charset="0"/>
                <a:cs typeface="Times New Roman" charset="0"/>
              </a:rPr>
              <a:t>Je </a:t>
            </a:r>
            <a:r>
              <a:rPr lang="fr-FR" sz="2200" b="1" dirty="0">
                <a:latin typeface="Arial" charset="0"/>
                <a:cs typeface="Times New Roman" charset="0"/>
              </a:rPr>
              <a:t>donne des explications (annonce, </a:t>
            </a:r>
            <a:r>
              <a:rPr lang="fr-FR" sz="2200" b="1" dirty="0" smtClean="0">
                <a:latin typeface="Arial" charset="0"/>
                <a:cs typeface="Times New Roman" charset="0"/>
              </a:rPr>
              <a:t>intérêt pour l’emploi...),</a:t>
            </a:r>
            <a:endParaRPr lang="fr-FR" sz="2200" b="1" dirty="0">
              <a:latin typeface="Arial" charset="0"/>
              <a:cs typeface="Times New Roman" charset="0"/>
            </a:endParaRPr>
          </a:p>
          <a:p>
            <a:pPr marL="342900" indent="-342900" algn="just">
              <a:lnSpc>
                <a:spcPct val="90000"/>
              </a:lnSpc>
              <a:spcBef>
                <a:spcPct val="50000"/>
              </a:spcBef>
              <a:buFont typeface="Wingdings" panose="05000000000000000000" pitchFamily="2" charset="2"/>
              <a:buChar char="§"/>
            </a:pPr>
            <a:r>
              <a:rPr lang="fr-FR" sz="2200" b="1" dirty="0" smtClean="0">
                <a:latin typeface="Arial" charset="0"/>
                <a:cs typeface="Times New Roman" charset="0"/>
              </a:rPr>
              <a:t>Je </a:t>
            </a:r>
            <a:r>
              <a:rPr lang="fr-FR" sz="2200" b="1" dirty="0">
                <a:latin typeface="Arial" charset="0"/>
                <a:cs typeface="Times New Roman" charset="0"/>
              </a:rPr>
              <a:t>réponds aux </a:t>
            </a:r>
            <a:r>
              <a:rPr lang="fr-FR" sz="2200" b="1" dirty="0" smtClean="0">
                <a:latin typeface="Arial" charset="0"/>
                <a:cs typeface="Times New Roman" charset="0"/>
              </a:rPr>
              <a:t>questions</a:t>
            </a:r>
            <a:r>
              <a:rPr lang="fr-FR" sz="2200" b="1" dirty="0" smtClean="0">
                <a:latin typeface="Arial" charset="0"/>
                <a:cs typeface="Times New Roman" charset="0"/>
              </a:rPr>
              <a:t>,</a:t>
            </a:r>
          </a:p>
          <a:p>
            <a:pPr marL="342900" indent="-342900" algn="just">
              <a:lnSpc>
                <a:spcPct val="90000"/>
              </a:lnSpc>
              <a:spcBef>
                <a:spcPct val="50000"/>
              </a:spcBef>
              <a:buFont typeface="Wingdings" panose="05000000000000000000" pitchFamily="2" charset="2"/>
              <a:buChar char="§"/>
            </a:pPr>
            <a:r>
              <a:rPr lang="fr-FR" sz="2200" b="1" dirty="0" smtClean="0">
                <a:latin typeface="Arial" charset="0"/>
                <a:cs typeface="Times New Roman" charset="0"/>
              </a:rPr>
              <a:t>Je note soigneusement l’heure, le lieu de rendez-vous, la nom de la personne que je dois rencontrer,</a:t>
            </a:r>
            <a:endParaRPr lang="fr-FR" sz="2200" b="1" dirty="0">
              <a:latin typeface="Arial" charset="0"/>
              <a:cs typeface="Times New Roman" charset="0"/>
            </a:endParaRPr>
          </a:p>
          <a:p>
            <a:pPr marL="342900" indent="-342900" algn="just">
              <a:lnSpc>
                <a:spcPct val="90000"/>
              </a:lnSpc>
              <a:spcBef>
                <a:spcPct val="50000"/>
              </a:spcBef>
              <a:buFont typeface="Wingdings" panose="05000000000000000000" pitchFamily="2" charset="2"/>
              <a:buChar char="§"/>
            </a:pPr>
            <a:r>
              <a:rPr lang="fr-FR" sz="2200" b="1" dirty="0" smtClean="0">
                <a:latin typeface="Arial" charset="0"/>
                <a:cs typeface="Times New Roman" charset="0"/>
              </a:rPr>
              <a:t>Je </a:t>
            </a:r>
            <a:r>
              <a:rPr lang="fr-FR" sz="2200" b="1" dirty="0">
                <a:latin typeface="Arial" charset="0"/>
                <a:cs typeface="Times New Roman" charset="0"/>
              </a:rPr>
              <a:t>remercie et je dis au </a:t>
            </a:r>
            <a:r>
              <a:rPr lang="fr-FR" sz="2200" b="1" dirty="0" smtClean="0">
                <a:latin typeface="Arial" charset="0"/>
                <a:cs typeface="Times New Roman" charset="0"/>
              </a:rPr>
              <a:t>revoir</a:t>
            </a:r>
            <a:r>
              <a:rPr lang="fr-FR" sz="2200" b="1" dirty="0">
                <a:latin typeface="Arial" charset="0"/>
              </a:rPr>
              <a:t>.</a:t>
            </a:r>
          </a:p>
        </p:txBody>
      </p:sp>
      <p:sp>
        <p:nvSpPr>
          <p:cNvPr id="4" name="Espace réservé du pied de page 3"/>
          <p:cNvSpPr>
            <a:spLocks noGrp="1"/>
          </p:cNvSpPr>
          <p:nvPr>
            <p:ph type="ftr" sz="quarter" idx="11"/>
          </p:nvPr>
        </p:nvSpPr>
        <p:spPr/>
        <p:txBody>
          <a:bodyPr/>
          <a:lstStyle/>
          <a:p>
            <a:r>
              <a:rPr lang="fr-FR" smtClean="0">
                <a:solidFill>
                  <a:srgbClr val="FFFFFF"/>
                </a:solidFill>
              </a:rPr>
              <a:t>ECTI  VENDEE 2016 - Partie 2</a:t>
            </a:r>
            <a:endParaRPr lang="fr-FR">
              <a:solidFill>
                <a:srgbClr val="FFFFFF"/>
              </a:solidFill>
            </a:endParaRPr>
          </a:p>
        </p:txBody>
      </p:sp>
      <p:sp>
        <p:nvSpPr>
          <p:cNvPr id="5" name="Espace réservé du numéro de diapositive 4"/>
          <p:cNvSpPr>
            <a:spLocks noGrp="1"/>
          </p:cNvSpPr>
          <p:nvPr>
            <p:ph type="sldNum" sz="quarter" idx="12"/>
          </p:nvPr>
        </p:nvSpPr>
        <p:spPr/>
        <p:txBody>
          <a:bodyPr/>
          <a:lstStyle/>
          <a:p>
            <a:fld id="{825B4CC2-9D86-463E-BFC7-EA7B2F574D06}" type="slidenum">
              <a:rPr lang="fr-FR" smtClean="0">
                <a:solidFill>
                  <a:srgbClr val="FFFFFF"/>
                </a:solidFill>
              </a:rPr>
              <a:pPr/>
              <a:t>7</a:t>
            </a:fld>
            <a:endParaRPr lang="fr-FR">
              <a:solidFill>
                <a:srgbClr val="FFFFFF"/>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23528" y="609600"/>
            <a:ext cx="8496944" cy="762000"/>
          </a:xfrm>
        </p:spPr>
        <p:txBody>
          <a:bodyPr/>
          <a:lstStyle/>
          <a:p>
            <a:pPr>
              <a:spcBef>
                <a:spcPct val="50000"/>
              </a:spcBef>
            </a:pPr>
            <a:r>
              <a:rPr lang="fr-FR" sz="3600" dirty="0" smtClean="0">
                <a:cs typeface="Times New Roman" charset="0"/>
              </a:rPr>
              <a:t> </a:t>
            </a:r>
            <a:r>
              <a:rPr lang="fr-FR" sz="3600" b="1" cap="all" dirty="0" smtClean="0">
                <a:solidFill>
                  <a:srgbClr val="FFFF00"/>
                </a:solidFill>
                <a:latin typeface="Arial" panose="020B0604020202020204" pitchFamily="34" charset="0"/>
                <a:cs typeface="Arial" panose="020B0604020202020204" pitchFamily="34" charset="0"/>
              </a:rPr>
              <a:t>Pendant l’entretien téléphonique</a:t>
            </a:r>
            <a:endParaRPr lang="fr-FR" sz="3600" b="1" dirty="0" smtClean="0">
              <a:solidFill>
                <a:srgbClr val="FFFF00"/>
              </a:solidFill>
              <a:latin typeface="Arial" panose="020B0604020202020204" pitchFamily="34" charset="0"/>
              <a:cs typeface="Arial" panose="020B0604020202020204" pitchFamily="34" charset="0"/>
            </a:endParaRPr>
          </a:p>
        </p:txBody>
      </p:sp>
      <p:sp>
        <p:nvSpPr>
          <p:cNvPr id="7172" name="Text Box 4"/>
          <p:cNvSpPr txBox="1">
            <a:spLocks noChangeArrowheads="1"/>
          </p:cNvSpPr>
          <p:nvPr/>
        </p:nvSpPr>
        <p:spPr bwMode="auto">
          <a:xfrm>
            <a:off x="323528" y="2133599"/>
            <a:ext cx="8640960" cy="3754874"/>
          </a:xfrm>
          <a:prstGeom prst="rect">
            <a:avLst/>
          </a:prstGeom>
          <a:noFill/>
          <a:ln w="9525">
            <a:noFill/>
            <a:miter lim="800000"/>
            <a:headEnd/>
            <a:tailEnd/>
          </a:ln>
          <a:effectLst/>
        </p:spPr>
        <p:txBody>
          <a:bodyPr wrap="square">
            <a:spAutoFit/>
          </a:bodyPr>
          <a:lstStyle/>
          <a:p>
            <a:pPr lvl="1" indent="-457200">
              <a:spcBef>
                <a:spcPct val="50000"/>
              </a:spcBef>
              <a:buFont typeface="Arial" pitchFamily="34" charset="0"/>
              <a:buChar char="•"/>
            </a:pPr>
            <a:r>
              <a:rPr lang="fr-FR" sz="2800" b="1" dirty="0" smtClean="0">
                <a:latin typeface="Arial" charset="0"/>
                <a:cs typeface="Times New Roman" charset="0"/>
              </a:rPr>
              <a:t>Je </a:t>
            </a:r>
            <a:r>
              <a:rPr lang="fr-FR" sz="2800" b="1" dirty="0">
                <a:latin typeface="Arial" charset="0"/>
                <a:cs typeface="Times New Roman" charset="0"/>
              </a:rPr>
              <a:t>ne parle pas trop </a:t>
            </a:r>
            <a:r>
              <a:rPr lang="fr-FR" sz="2800" b="1" dirty="0" smtClean="0">
                <a:latin typeface="Arial" charset="0"/>
                <a:cs typeface="Times New Roman" charset="0"/>
              </a:rPr>
              <a:t>vite,</a:t>
            </a:r>
          </a:p>
          <a:p>
            <a:pPr marL="342900" indent="-342900">
              <a:spcBef>
                <a:spcPct val="50000"/>
              </a:spcBef>
              <a:buFont typeface="Arial" pitchFamily="34" charset="0"/>
              <a:buChar char="•"/>
            </a:pPr>
            <a:r>
              <a:rPr lang="fr-FR" sz="2800" b="1" i="1" dirty="0" smtClean="0">
                <a:latin typeface="Arial" charset="0"/>
                <a:cs typeface="Times New Roman" charset="0"/>
              </a:rPr>
              <a:t> </a:t>
            </a:r>
            <a:r>
              <a:rPr lang="fr-FR" sz="2800" b="1" i="1" dirty="0" smtClean="0">
                <a:latin typeface="Arial" charset="0"/>
                <a:cs typeface="Times New Roman" charset="0"/>
              </a:rPr>
              <a:t>Je </a:t>
            </a:r>
            <a:r>
              <a:rPr lang="fr-FR" sz="2800" b="1" i="1" dirty="0" smtClean="0">
                <a:latin typeface="Arial" charset="0"/>
                <a:cs typeface="Times New Roman" charset="0"/>
              </a:rPr>
              <a:t>souris (cela s’entend au téléphone !),</a:t>
            </a:r>
            <a:endParaRPr lang="fr-FR" sz="2800" b="1" i="1" dirty="0">
              <a:latin typeface="Arial" charset="0"/>
              <a:cs typeface="Times New Roman" charset="0"/>
            </a:endParaRPr>
          </a:p>
          <a:p>
            <a:pPr marL="457200" indent="-457200">
              <a:spcBef>
                <a:spcPct val="50000"/>
              </a:spcBef>
              <a:buFont typeface="Arial" pitchFamily="34" charset="0"/>
              <a:buChar char="•"/>
            </a:pPr>
            <a:r>
              <a:rPr lang="fr-FR" sz="2800" b="1" dirty="0" smtClean="0">
                <a:latin typeface="Arial" charset="0"/>
                <a:cs typeface="Times New Roman" charset="0"/>
              </a:rPr>
              <a:t>J’adopte un ton professionnel et dynamique,</a:t>
            </a:r>
          </a:p>
          <a:p>
            <a:pPr marL="457200" indent="-457200">
              <a:spcBef>
                <a:spcPct val="50000"/>
              </a:spcBef>
              <a:buFont typeface="Arial" pitchFamily="34" charset="0"/>
              <a:buChar char="•"/>
            </a:pPr>
            <a:r>
              <a:rPr lang="fr-FR" sz="2800" b="1" dirty="0" smtClean="0">
                <a:latin typeface="Arial" charset="0"/>
                <a:cs typeface="Times New Roman" charset="0"/>
              </a:rPr>
              <a:t>Je </a:t>
            </a:r>
            <a:r>
              <a:rPr lang="fr-FR" sz="2800" b="1" dirty="0" smtClean="0">
                <a:latin typeface="Arial" charset="0"/>
                <a:cs typeface="Times New Roman" charset="0"/>
              </a:rPr>
              <a:t>suis courtois, je surveille </a:t>
            </a:r>
            <a:r>
              <a:rPr lang="fr-FR" sz="2800" b="1" dirty="0">
                <a:latin typeface="Arial" charset="0"/>
                <a:cs typeface="Times New Roman" charset="0"/>
              </a:rPr>
              <a:t>mon </a:t>
            </a:r>
            <a:r>
              <a:rPr lang="fr-FR" sz="2800" b="1" dirty="0" smtClean="0">
                <a:latin typeface="Arial" charset="0"/>
                <a:cs typeface="Times New Roman" charset="0"/>
              </a:rPr>
              <a:t>langage,</a:t>
            </a:r>
            <a:endParaRPr lang="fr-FR" sz="2800" b="1" dirty="0">
              <a:latin typeface="Arial" charset="0"/>
              <a:cs typeface="Times New Roman" charset="0"/>
            </a:endParaRPr>
          </a:p>
          <a:p>
            <a:pPr marL="457200" indent="-457200">
              <a:spcBef>
                <a:spcPct val="50000"/>
              </a:spcBef>
              <a:buFont typeface="Arial" pitchFamily="34" charset="0"/>
              <a:buChar char="•"/>
            </a:pPr>
            <a:r>
              <a:rPr lang="fr-FR" sz="2800" b="1" dirty="0" smtClean="0">
                <a:latin typeface="Arial" charset="0"/>
                <a:cs typeface="Times New Roman" charset="0"/>
              </a:rPr>
              <a:t>Je </a:t>
            </a:r>
            <a:r>
              <a:rPr lang="fr-FR" sz="2800" b="1" dirty="0">
                <a:latin typeface="Arial" charset="0"/>
                <a:cs typeface="Times New Roman" charset="0"/>
              </a:rPr>
              <a:t>suis très attentif tout au long de </a:t>
            </a:r>
            <a:r>
              <a:rPr lang="fr-FR" sz="2800" b="1" dirty="0" smtClean="0">
                <a:latin typeface="Arial" charset="0"/>
                <a:cs typeface="Times New Roman" charset="0"/>
              </a:rPr>
              <a:t>l’entretien,</a:t>
            </a:r>
            <a:endParaRPr lang="fr-FR" sz="2800" b="1" dirty="0">
              <a:latin typeface="Arial" charset="0"/>
              <a:cs typeface="Times New Roman" charset="0"/>
            </a:endParaRPr>
          </a:p>
          <a:p>
            <a:pPr marL="457200" indent="-457200">
              <a:spcBef>
                <a:spcPct val="50000"/>
              </a:spcBef>
              <a:buFont typeface="Arial" pitchFamily="34" charset="0"/>
              <a:buChar char="•"/>
            </a:pPr>
            <a:r>
              <a:rPr lang="fr-FR" sz="2800" b="1" dirty="0" smtClean="0">
                <a:latin typeface="Arial" charset="0"/>
                <a:cs typeface="Times New Roman" charset="0"/>
              </a:rPr>
              <a:t>J’essaye </a:t>
            </a:r>
            <a:r>
              <a:rPr lang="fr-FR" sz="2800" b="1" dirty="0">
                <a:latin typeface="Arial" charset="0"/>
                <a:cs typeface="Times New Roman" charset="0"/>
              </a:rPr>
              <a:t>de bien </a:t>
            </a:r>
            <a:r>
              <a:rPr lang="fr-FR" sz="2800" b="1" dirty="0" smtClean="0">
                <a:latin typeface="Arial" charset="0"/>
                <a:cs typeface="Times New Roman" charset="0"/>
              </a:rPr>
              <a:t>conclure.</a:t>
            </a:r>
            <a:endParaRPr lang="fr-FR" sz="2800" b="1" dirty="0">
              <a:solidFill>
                <a:srgbClr val="FFFFFF"/>
              </a:solidFill>
              <a:latin typeface="Arial" charset="0"/>
              <a:cs typeface="Times New Roman" charset="0"/>
            </a:endParaRPr>
          </a:p>
        </p:txBody>
      </p:sp>
      <p:sp>
        <p:nvSpPr>
          <p:cNvPr id="4" name="Sourire 3"/>
          <p:cNvSpPr/>
          <p:nvPr/>
        </p:nvSpPr>
        <p:spPr bwMode="auto">
          <a:xfrm>
            <a:off x="7884368" y="2492896"/>
            <a:ext cx="914400" cy="914400"/>
          </a:xfrm>
          <a:prstGeom prst="smileyFace">
            <a:avLst/>
          </a:prstGeom>
          <a:solidFill>
            <a:srgbClr val="FFFF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smtClean="0">
              <a:ln>
                <a:noFill/>
              </a:ln>
              <a:solidFill>
                <a:schemeClr val="tx1"/>
              </a:solidFill>
              <a:effectLst/>
              <a:latin typeface="Times New Roman" charset="0"/>
            </a:endParaRPr>
          </a:p>
        </p:txBody>
      </p:sp>
      <p:sp>
        <p:nvSpPr>
          <p:cNvPr id="5" name="Espace réservé du pied de page 4"/>
          <p:cNvSpPr>
            <a:spLocks noGrp="1"/>
          </p:cNvSpPr>
          <p:nvPr>
            <p:ph type="ftr" sz="quarter" idx="11"/>
          </p:nvPr>
        </p:nvSpPr>
        <p:spPr/>
        <p:txBody>
          <a:bodyPr/>
          <a:lstStyle/>
          <a:p>
            <a:r>
              <a:rPr lang="fr-FR" smtClean="0">
                <a:solidFill>
                  <a:srgbClr val="FFFFFF"/>
                </a:solidFill>
              </a:rPr>
              <a:t>ECTI  VENDEE 2016 - Partie 2</a:t>
            </a:r>
            <a:endParaRPr lang="fr-FR">
              <a:solidFill>
                <a:srgbClr val="FFFFFF"/>
              </a:solidFill>
            </a:endParaRPr>
          </a:p>
        </p:txBody>
      </p:sp>
      <p:sp>
        <p:nvSpPr>
          <p:cNvPr id="6" name="Espace réservé du numéro de diapositive 5"/>
          <p:cNvSpPr>
            <a:spLocks noGrp="1"/>
          </p:cNvSpPr>
          <p:nvPr>
            <p:ph type="sldNum" sz="quarter" idx="12"/>
          </p:nvPr>
        </p:nvSpPr>
        <p:spPr/>
        <p:txBody>
          <a:bodyPr/>
          <a:lstStyle/>
          <a:p>
            <a:fld id="{825B4CC2-9D86-463E-BFC7-EA7B2F574D06}" type="slidenum">
              <a:rPr lang="fr-FR" smtClean="0">
                <a:solidFill>
                  <a:srgbClr val="FFFFFF"/>
                </a:solidFill>
              </a:rPr>
              <a:pPr/>
              <a:t>8</a:t>
            </a:fld>
            <a:endParaRPr lang="fr-FR">
              <a:solidFill>
                <a:srgbClr val="FFFFFF"/>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1916832"/>
            <a:ext cx="7772400" cy="2736304"/>
          </a:xfrm>
        </p:spPr>
        <p:txBody>
          <a:bodyPr/>
          <a:lstStyle/>
          <a:p>
            <a:pPr algn="ctr"/>
            <a:r>
              <a:rPr lang="fr-FR" sz="5400" dirty="0" smtClean="0"/>
              <a:t>PREPARATION DE l’entretien d’embauche</a:t>
            </a:r>
            <a:endParaRPr lang="fr-FR" sz="5400" dirty="0"/>
          </a:p>
        </p:txBody>
      </p:sp>
      <p:sp>
        <p:nvSpPr>
          <p:cNvPr id="3" name="Espace réservé du pied de page 2"/>
          <p:cNvSpPr>
            <a:spLocks noGrp="1"/>
          </p:cNvSpPr>
          <p:nvPr>
            <p:ph type="ftr" sz="quarter" idx="11"/>
          </p:nvPr>
        </p:nvSpPr>
        <p:spPr/>
        <p:txBody>
          <a:bodyPr/>
          <a:lstStyle/>
          <a:p>
            <a:r>
              <a:rPr lang="fr-FR" smtClean="0">
                <a:solidFill>
                  <a:srgbClr val="FFFFFF"/>
                </a:solidFill>
              </a:rPr>
              <a:t>ECTI  VENDEE 2016 - Partie 2</a:t>
            </a:r>
            <a:endParaRPr lang="fr-FR" dirty="0">
              <a:solidFill>
                <a:srgbClr val="FFFFFF"/>
              </a:solidFill>
            </a:endParaRPr>
          </a:p>
        </p:txBody>
      </p:sp>
      <p:sp>
        <p:nvSpPr>
          <p:cNvPr id="4" name="Espace réservé du numéro de diapositive 3"/>
          <p:cNvSpPr>
            <a:spLocks noGrp="1"/>
          </p:cNvSpPr>
          <p:nvPr>
            <p:ph type="sldNum" sz="quarter" idx="12"/>
          </p:nvPr>
        </p:nvSpPr>
        <p:spPr/>
        <p:txBody>
          <a:bodyPr/>
          <a:lstStyle/>
          <a:p>
            <a:fld id="{7E9DC504-DD5D-4D83-939B-20B9DEA8EDC2}" type="slidenum">
              <a:rPr lang="fr-FR" smtClean="0">
                <a:solidFill>
                  <a:srgbClr val="FFFFFF"/>
                </a:solidFill>
              </a:rPr>
              <a:pPr/>
              <a:t>9</a:t>
            </a:fld>
            <a:endParaRPr lang="fr-FR">
              <a:solidFill>
                <a:srgbClr val="FFFFFF"/>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ssor">
  <a:themeElements>
    <a:clrScheme name="Essor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Essor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Essor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Essor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Essor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Essor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576</TotalTime>
  <Words>2291</Words>
  <Application>Microsoft Office PowerPoint</Application>
  <PresentationFormat>Affichage à l'écran (4:3)</PresentationFormat>
  <Paragraphs>284</Paragraphs>
  <Slides>35</Slides>
  <Notes>0</Notes>
  <HiddenSlides>0</HiddenSlides>
  <MMClips>0</MMClips>
  <ScaleCrop>false</ScaleCrop>
  <HeadingPairs>
    <vt:vector size="4" baseType="variant">
      <vt:variant>
        <vt:lpstr>Thème</vt:lpstr>
      </vt:variant>
      <vt:variant>
        <vt:i4>1</vt:i4>
      </vt:variant>
      <vt:variant>
        <vt:lpstr>Titres des diapositives</vt:lpstr>
      </vt:variant>
      <vt:variant>
        <vt:i4>35</vt:i4>
      </vt:variant>
    </vt:vector>
  </HeadingPairs>
  <TitlesOfParts>
    <vt:vector size="36" baseType="lpstr">
      <vt:lpstr>Essor</vt:lpstr>
      <vt:lpstr>Partie 2 : REUSSIR UN ENTRETIEN D’EMBAUCHE</vt:lpstr>
      <vt:lpstr>Le Contact téléphonique avant l’entretien d’embauche</vt:lpstr>
      <vt:lpstr>Exemples de situations </vt:lpstr>
      <vt:lpstr>Se préparer matériellement  </vt:lpstr>
      <vt:lpstr>Questions à se poser au préalable  </vt:lpstr>
      <vt:lpstr>Questions à ANTICIPER </vt:lpstr>
      <vt:lpstr>Canevas du contact téléphonique </vt:lpstr>
      <vt:lpstr> Pendant l’entretien téléphonique</vt:lpstr>
      <vt:lpstr>PREPARATION DE l’entretien d’embauche</vt:lpstr>
      <vt:lpstr>Informations à recueillir</vt:lpstr>
      <vt:lpstr>Documents à apporter</vt:lpstr>
      <vt:lpstr>RespecteZ l’horaire de l’entretien</vt:lpstr>
      <vt:lpstr>SOIGNEZ VOTRE APPARENCE</vt:lpstr>
      <vt:lpstr> Préparation sur le fond</vt:lpstr>
      <vt:lpstr> Quelques questions classiques -1-</vt:lpstr>
      <vt:lpstr> Quelques questions classiques -2-</vt:lpstr>
      <vt:lpstr> Quelques questions « pièges »</vt:lpstr>
      <vt:lpstr> Types de questions à poser</vt:lpstr>
      <vt:lpstr>Préparation mentale (1)</vt:lpstr>
      <vt:lpstr>Préparation mentale (2)</vt:lpstr>
      <vt:lpstr>Erreurs à EVITER à CE STADE</vt:lpstr>
      <vt:lpstr>Diapositive 22</vt:lpstr>
      <vt:lpstr>LE DEROULEMENT DE l’entretien d’embauche</vt:lpstr>
      <vt:lpstr>LES ATTITUDES (1)</vt:lpstr>
      <vt:lpstr>LES ATTITUDES (2)</vt:lpstr>
      <vt:lpstr>LES ATTITUDES (3)</vt:lpstr>
      <vt:lpstr>L’état d’esprit</vt:lpstr>
      <vt:lpstr>Attention à la manière de parler</vt:lpstr>
      <vt:lpstr>Attention à ce que vous dites (1)</vt:lpstr>
      <vt:lpstr>Attention à ce que vous dites (2)</vt:lpstr>
      <vt:lpstr>Diapositive 31</vt:lpstr>
      <vt:lpstr>Conclusion de l’entretien d’embauche</vt:lpstr>
      <vt:lpstr>Diapositive 33</vt:lpstr>
      <vt:lpstr>Après l’entretien </vt:lpstr>
      <vt:lpstr>Merci de votre attention </vt:lpstr>
    </vt:vector>
  </TitlesOfParts>
  <Company>Privé</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PREPARATION ENTRETIEN D'EMBAUCHE</dc:title>
  <dc:creator>JM +GS</dc:creator>
  <cp:lastModifiedBy>JMARTINON</cp:lastModifiedBy>
  <cp:revision>127</cp:revision>
  <dcterms:created xsi:type="dcterms:W3CDTF">2006-01-15T08:47:39Z</dcterms:created>
  <dcterms:modified xsi:type="dcterms:W3CDTF">2016-11-08T08:23:37Z</dcterms:modified>
</cp:coreProperties>
</file>