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E92A-C8F7-4DA3-A292-D061FC863F0D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71F3F-59F0-426A-8AAB-61F199D9E2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71F3F-59F0-426A-8AAB-61F199D9E25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00387-0841-4472-8134-8C3B13D20718}" type="datetimeFigureOut">
              <a:rPr lang="fr-FR" smtClean="0"/>
              <a:pPr/>
              <a:t>03/05/2009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BA82F8-A6E5-4E30-9928-0B03A4BC83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ft.canalblo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501122" cy="3071834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6000" i="1" dirty="0" smtClean="0">
                <a:latin typeface="Arial" pitchFamily="34" charset="0"/>
                <a:cs typeface="Arial" pitchFamily="34" charset="0"/>
              </a:rPr>
              <a:t>Créer et suivre un journal de classe en ligne</a:t>
            </a:r>
            <a:endParaRPr lang="fr-FR" sz="5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43570" y="5214950"/>
            <a:ext cx="3043214" cy="1252534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r"/>
            <a:endParaRPr lang="fr-FR" dirty="0" smtClean="0"/>
          </a:p>
          <a:p>
            <a:pPr algn="r"/>
            <a:r>
              <a:rPr lang="fr-FR" dirty="0" smtClean="0"/>
              <a:t>Jean BOUJONNIER</a:t>
            </a:r>
          </a:p>
          <a:p>
            <a:pPr algn="r"/>
            <a:r>
              <a:rPr lang="fr-FR" dirty="0" smtClean="0"/>
              <a:t>Lycée français de Toronto</a:t>
            </a:r>
          </a:p>
          <a:p>
            <a:pPr algn="r"/>
            <a:r>
              <a:rPr lang="fr-FR" dirty="0" smtClean="0"/>
              <a:t>4 et 5 mai 2009</a:t>
            </a:r>
            <a:endParaRPr lang="fr-FR" dirty="0"/>
          </a:p>
        </p:txBody>
      </p:sp>
      <p:pic>
        <p:nvPicPr>
          <p:cNvPr id="113666" name="Picture 2" descr="http://www.lfb.es/images/aef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14950"/>
            <a:ext cx="1500198" cy="137334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fr-FR" sz="3200" b="1" u="sng" dirty="0" smtClean="0"/>
              <a:t>Les avantages d’un journal de classe en ligne</a:t>
            </a:r>
            <a:endParaRPr lang="fr-FR" sz="32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p</a:t>
            </a:r>
            <a:r>
              <a:rPr lang="fr-FR" dirty="0" smtClean="0"/>
              <a:t>érennité, archivage, technologie actuelle</a:t>
            </a:r>
          </a:p>
          <a:p>
            <a:r>
              <a:rPr lang="fr-FR" dirty="0" smtClean="0"/>
              <a:t>économie de papier…mais électricité…</a:t>
            </a:r>
          </a:p>
          <a:p>
            <a:r>
              <a:rPr lang="fr-FR" dirty="0" smtClean="0"/>
              <a:t>pas de limites dans la quantité du contenu ni dans le nombre de </a:t>
            </a:r>
            <a:r>
              <a:rPr lang="fr-FR" i="1" dirty="0" err="1" smtClean="0"/>
              <a:t>jcl</a:t>
            </a:r>
            <a:endParaRPr lang="fr-FR" i="1" dirty="0" smtClean="0"/>
          </a:p>
          <a:p>
            <a:r>
              <a:rPr lang="fr-FR" dirty="0" smtClean="0"/>
              <a:t>facile à faire, à modifier, à supprimer</a:t>
            </a:r>
          </a:p>
          <a:p>
            <a:r>
              <a:rPr lang="fr-FR" dirty="0" smtClean="0"/>
              <a:t>facile d’accès (maison, travail) </a:t>
            </a:r>
          </a:p>
          <a:p>
            <a:r>
              <a:rPr lang="fr-FR" dirty="0" smtClean="0"/>
              <a:t>visibilité du travail (transparence)</a:t>
            </a:r>
          </a:p>
          <a:p>
            <a:r>
              <a:rPr lang="fr-FR" dirty="0" smtClean="0"/>
              <a:t>belle finition du travail de classe</a:t>
            </a:r>
          </a:p>
          <a:p>
            <a:r>
              <a:rPr lang="fr-FR" dirty="0" smtClean="0"/>
              <a:t>évolutions des élèves visibles jour après jour</a:t>
            </a:r>
          </a:p>
          <a:p>
            <a:r>
              <a:rPr lang="fr-FR" dirty="0" smtClean="0"/>
              <a:t>relations avec le monde, les familles, les autres écoles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fr-FR" sz="2800" b="1" u="sng" dirty="0" smtClean="0"/>
              <a:t>Les avantages d’un journal de classe en ligne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Motivation  du professeur  </a:t>
            </a:r>
          </a:p>
          <a:p>
            <a:r>
              <a:rPr lang="fr-FR" dirty="0" smtClean="0"/>
              <a:t>encouragements des élèves, des familles, des collègues, de la famille lointaine, du public</a:t>
            </a:r>
          </a:p>
          <a:p>
            <a:endParaRPr lang="fr-FR" b="1" u="sng" dirty="0"/>
          </a:p>
          <a:p>
            <a:pPr>
              <a:buNone/>
            </a:pPr>
            <a:r>
              <a:rPr lang="fr-FR" b="1" u="sng" dirty="0" smtClean="0"/>
              <a:t>Motivation des élèves </a:t>
            </a:r>
          </a:p>
          <a:p>
            <a:r>
              <a:rPr lang="fr-FR" dirty="0" smtClean="0"/>
              <a:t>encouragement de la famille, des camarades, du professeur, des correspondants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b="1" u="sng" dirty="0" smtClean="0"/>
              <a:t>Les avantages d’un journal de classe en ligne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i="1" u="sng" dirty="0" smtClean="0"/>
              <a:t>TOUJOURS UNE </a:t>
            </a:r>
            <a:r>
              <a:rPr lang="fr-FR" b="1" i="1" u="sng" dirty="0" err="1" smtClean="0"/>
              <a:t>FINALIT</a:t>
            </a:r>
            <a:r>
              <a:rPr lang="fr-FR" b="1" i="1" u="sng" cap="all" dirty="0" err="1" smtClean="0"/>
              <a:t>é</a:t>
            </a:r>
            <a:r>
              <a:rPr lang="fr-FR" b="1" i="1" u="sng" dirty="0" smtClean="0"/>
              <a:t>  ET UN BUT AU TRAVAIL FAIT EN CLASSE : </a:t>
            </a:r>
          </a:p>
          <a:p>
            <a:pPr algn="ctr">
              <a:buNone/>
            </a:pPr>
            <a:r>
              <a:rPr lang="fr-FR" sz="9600" i="1" dirty="0" smtClean="0">
                <a:solidFill>
                  <a:srgbClr val="00B0F0"/>
                </a:solidFill>
              </a:rPr>
              <a:t>ÊTRE SUR LE BLOG !!!</a:t>
            </a:r>
            <a:endParaRPr lang="fr-FR" sz="9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/>
          </a:bodyPr>
          <a:lstStyle/>
          <a:p>
            <a:r>
              <a:rPr lang="fr-FR" sz="2800" b="1" u="sng" dirty="0" smtClean="0"/>
              <a:t>Les inconvénients d’un journal de classe en ligne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 lnSpcReduction="10000"/>
          </a:bodyPr>
          <a:lstStyle/>
          <a:p>
            <a:r>
              <a:rPr lang="fr-FR" sz="3200" dirty="0" smtClean="0"/>
              <a:t>besoin d’internet, de matériel photo et informatique, à l’école, à la maison et dans les familles</a:t>
            </a:r>
          </a:p>
          <a:p>
            <a:r>
              <a:rPr lang="fr-FR" sz="3200" dirty="0" smtClean="0"/>
              <a:t>peur des parents, jalousie entre parents</a:t>
            </a:r>
          </a:p>
          <a:p>
            <a:r>
              <a:rPr lang="fr-FR" sz="3200" dirty="0" smtClean="0"/>
              <a:t>si perfectionnisme du professeur : trop de temps passé sur l’ordinateur à l’école et à la maison</a:t>
            </a:r>
          </a:p>
          <a:p>
            <a:r>
              <a:rPr lang="fr-FR" sz="3200" dirty="0" smtClean="0"/>
              <a:t>jalousie des collègues </a:t>
            </a:r>
            <a:r>
              <a:rPr lang="fr-FR" sz="3200" dirty="0"/>
              <a:t>q</a:t>
            </a:r>
            <a:r>
              <a:rPr lang="fr-FR" sz="3200" dirty="0" smtClean="0"/>
              <a:t>ui se sentent dépassés ou obligés de faire un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jcl</a:t>
            </a:r>
            <a:endParaRPr lang="fr-FR" sz="3200" dirty="0" smtClean="0"/>
          </a:p>
          <a:p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Question pour un travail en groupe après la pause 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525963"/>
          </a:xfrm>
        </p:spPr>
        <p:txBody>
          <a:bodyPr>
            <a:noAutofit/>
          </a:bodyPr>
          <a:lstStyle/>
          <a:p>
            <a:r>
              <a:rPr lang="fr-FR" sz="4400" dirty="0" smtClean="0"/>
              <a:t>Quelles sont les activités pédagogiques que va favoriser la mise en place d’un journal en ligne au sein de votre classe ?</a:t>
            </a:r>
          </a:p>
          <a:p>
            <a:pPr>
              <a:buNone/>
            </a:pPr>
            <a:endParaRPr lang="fr-FR" sz="4400" dirty="0" smtClean="0"/>
          </a:p>
          <a:p>
            <a:r>
              <a:rPr lang="fr-FR" sz="1800" dirty="0" smtClean="0"/>
              <a:t>travail par groupe de 4 / par niveau d’enseignement / affiche à réaliser et à expliquer / 20mn de préparation de l’affiche / 20mn de compte-rendu total pour l’ensemble des groupes / bilan 10mn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u="sng" dirty="0" smtClean="0"/>
              <a:t>Les contenus possibles d’un journal de classe en ligne</a:t>
            </a:r>
            <a:endParaRPr lang="fr-FR" sz="40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928802"/>
            <a:ext cx="7467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dirty="0"/>
              <a:t>t</a:t>
            </a:r>
            <a:r>
              <a:rPr lang="fr-FR" dirty="0" smtClean="0"/>
              <a:t>ravail de la classe (élèves, professeurs)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v</a:t>
            </a:r>
            <a:r>
              <a:rPr lang="fr-FR" dirty="0" smtClean="0"/>
              <a:t>ie de la classe 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p</a:t>
            </a:r>
            <a:r>
              <a:rPr lang="fr-FR" dirty="0" smtClean="0"/>
              <a:t>hotos, vidéos, bandes sons (des élèves et autres)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traces écrites des élèves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devoirs et exposés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informations pour les parents, vie de l’établissement, agenda, moments forts</a:t>
            </a: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contenus possibles d’un journal de classe en ligne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3050"/>
            <a:ext cx="8543956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u="sng" dirty="0" smtClean="0"/>
              <a:t>liens intéressants </a:t>
            </a:r>
            <a:r>
              <a:rPr lang="fr-FR" dirty="0" smtClean="0"/>
              <a:t>:  sites Internet, lieux (musée, exposition, cinéma…), personnes, jeux en ligne, sites de soutien scolaire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diaporama PowerPoint enregistré en images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u="sng" dirty="0"/>
              <a:t>c</a:t>
            </a:r>
            <a:r>
              <a:rPr lang="fr-FR" u="sng" dirty="0" smtClean="0"/>
              <a:t>omptes rendus </a:t>
            </a:r>
            <a:r>
              <a:rPr lang="fr-FR" dirty="0" smtClean="0"/>
              <a:t>: d’expériences, de sorties scolaires, de voyage de classe, de classe verte, de rencontres sportives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contenus possibles d’un journal de classe en ligne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9600" b="1" i="1" dirty="0" smtClean="0">
                <a:latin typeface="Arial" pitchFamily="34" charset="0"/>
                <a:cs typeface="Arial" pitchFamily="34" charset="0"/>
              </a:rPr>
              <a:t>Ce que vous voulez !!!</a:t>
            </a:r>
            <a:endParaRPr lang="fr-FR" sz="9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9787006" cy="1143000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Le suivi d’un journal de classe en ligne</a:t>
            </a:r>
            <a:endParaRPr lang="fr-FR" sz="36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7467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u="sng" dirty="0" smtClean="0"/>
              <a:t>P</a:t>
            </a:r>
            <a:r>
              <a:rPr lang="fr-FR" sz="2400" u="sng" dirty="0" smtClean="0"/>
              <a:t>ar </a:t>
            </a:r>
            <a:r>
              <a:rPr lang="fr-FR" sz="2400" u="sng" dirty="0" smtClean="0"/>
              <a:t>le professeur ou les professeurs :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b="1" u="sng" dirty="0" smtClean="0"/>
              <a:t>quotidien</a:t>
            </a:r>
            <a:r>
              <a:rPr lang="fr-FR" sz="2400" dirty="0" smtClean="0"/>
              <a:t> : habitude à prendre, efficacité </a:t>
            </a:r>
            <a:r>
              <a:rPr lang="fr-FR" sz="2400" dirty="0" smtClean="0"/>
              <a:t>augmentée, </a:t>
            </a:r>
            <a:r>
              <a:rPr lang="fr-FR" sz="2400" dirty="0" smtClean="0"/>
              <a:t>20 minutes maximum, le journal va donner une dynamique, le professeur a une vie après </a:t>
            </a:r>
            <a:r>
              <a:rPr lang="fr-FR" sz="2400" dirty="0" smtClean="0"/>
              <a:t>l’école, ne </a:t>
            </a:r>
            <a:r>
              <a:rPr lang="fr-FR" sz="2400" dirty="0" smtClean="0"/>
              <a:t>pas vouloir en faire </a:t>
            </a:r>
            <a:r>
              <a:rPr lang="fr-FR" sz="2400" dirty="0" smtClean="0"/>
              <a:t>trop, ne publier que si cel</a:t>
            </a:r>
            <a:r>
              <a:rPr lang="fr-FR" sz="2400" dirty="0" smtClean="0"/>
              <a:t>a en vaut la peine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b="1" u="sng" dirty="0" smtClean="0"/>
              <a:t>hebdomadaire</a:t>
            </a:r>
            <a:r>
              <a:rPr lang="fr-FR" sz="2400" u="sng" dirty="0" smtClean="0"/>
              <a:t> / </a:t>
            </a:r>
            <a:r>
              <a:rPr lang="fr-FR" sz="2400" b="1" u="sng" dirty="0" smtClean="0"/>
              <a:t>mensuel </a:t>
            </a:r>
            <a:r>
              <a:rPr lang="fr-FR" sz="2400" b="1" dirty="0" smtClean="0"/>
              <a:t>: </a:t>
            </a:r>
            <a:r>
              <a:rPr lang="fr-FR" sz="2400" dirty="0" smtClean="0"/>
              <a:t>moment fort attendu par le public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b="1" u="sng" dirty="0"/>
              <a:t>p</a:t>
            </a:r>
            <a:r>
              <a:rPr lang="fr-FR" sz="2400" b="1" u="sng" dirty="0" smtClean="0"/>
              <a:t>onctuel</a:t>
            </a:r>
            <a:r>
              <a:rPr lang="fr-FR" sz="2400" b="1" dirty="0" smtClean="0"/>
              <a:t> :</a:t>
            </a:r>
            <a:r>
              <a:rPr lang="fr-FR" sz="2400" dirty="0" smtClean="0"/>
              <a:t> pour un évènement court : un </a:t>
            </a:r>
            <a:r>
              <a:rPr lang="fr-FR" sz="2400" dirty="0" smtClean="0"/>
              <a:t>voyage, </a:t>
            </a:r>
            <a:r>
              <a:rPr lang="fr-FR" sz="2400" dirty="0" smtClean="0"/>
              <a:t>une visite, une correspondance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Le suivi d’un journal de classe en ligne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u="sng" dirty="0" smtClean="0"/>
              <a:t>P</a:t>
            </a:r>
            <a:r>
              <a:rPr lang="fr-FR" sz="2800" u="sng" dirty="0" smtClean="0"/>
              <a:t>ar </a:t>
            </a:r>
            <a:r>
              <a:rPr lang="fr-FR" sz="2800" u="sng" dirty="0" smtClean="0"/>
              <a:t>les élèves sous le contrôle du professeur : </a:t>
            </a:r>
          </a:p>
          <a:p>
            <a:endParaRPr lang="fr-FR" sz="2800" u="sng" dirty="0"/>
          </a:p>
          <a:p>
            <a:r>
              <a:rPr lang="fr-FR" sz="2800" dirty="0" smtClean="0"/>
              <a:t>Importance du contrôle par le professeur, censure, éducation à la liberté d’expression et à ses limites</a:t>
            </a:r>
          </a:p>
          <a:p>
            <a:r>
              <a:rPr lang="fr-FR" sz="2800" dirty="0" smtClean="0"/>
              <a:t>Vigilance mais pas de paranoïa</a:t>
            </a:r>
          </a:p>
          <a:p>
            <a:r>
              <a:rPr lang="fr-FR" sz="2800" dirty="0" smtClean="0"/>
              <a:t>Contrôle possible des parents : codes d’accès donnés aux parents, facilité de traçage et de censure</a:t>
            </a:r>
          </a:p>
          <a:p>
            <a:r>
              <a:rPr lang="fr-FR" sz="2800" dirty="0" smtClean="0"/>
              <a:t>Si trop gros problème : </a:t>
            </a:r>
            <a:r>
              <a:rPr lang="fr-FR" sz="4000" dirty="0" smtClean="0"/>
              <a:t>suppression du blog</a:t>
            </a:r>
          </a:p>
          <a:p>
            <a:pPr>
              <a:buNone/>
            </a:pP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15404" cy="1571636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Le suivi d’un journal de classe en ligne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lnSpcReduction="10000"/>
          </a:bodyPr>
          <a:lstStyle/>
          <a:p>
            <a:r>
              <a:rPr lang="fr-FR" sz="4000" i="1" dirty="0" smtClean="0"/>
              <a:t>statistiques</a:t>
            </a:r>
            <a:r>
              <a:rPr lang="fr-FR" sz="3200" dirty="0" smtClean="0"/>
              <a:t> qui encouragent les éditeurs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4000" i="1" dirty="0"/>
              <a:t>c</a:t>
            </a:r>
            <a:r>
              <a:rPr lang="fr-FR" sz="4000" i="1" dirty="0" smtClean="0"/>
              <a:t>ommentaires</a:t>
            </a:r>
            <a:r>
              <a:rPr lang="fr-FR" sz="3200" dirty="0" smtClean="0"/>
              <a:t> motivants des visiteurs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/>
              <a:t>p</a:t>
            </a:r>
            <a:r>
              <a:rPr lang="fr-FR" sz="3200" dirty="0" smtClean="0"/>
              <a:t>rovenances géographiques des visiteurs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/>
              <a:t>m</a:t>
            </a:r>
            <a:r>
              <a:rPr lang="fr-FR" sz="3200" dirty="0" smtClean="0"/>
              <a:t>ots clefs  sur les moteurs de recherche (Google, </a:t>
            </a:r>
            <a:r>
              <a:rPr lang="fr-FR" sz="3200" dirty="0"/>
              <a:t>Y</a:t>
            </a:r>
            <a:r>
              <a:rPr lang="fr-FR" sz="3200" dirty="0" smtClean="0"/>
              <a:t>ahoo…)</a:t>
            </a:r>
          </a:p>
          <a:p>
            <a:endParaRPr lang="fr-FR" sz="3600" dirty="0" smtClean="0"/>
          </a:p>
          <a:p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9858412" cy="1439850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Le suivi d’un journal de classe en ligne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5400" b="1" i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82600" dir="14700000" sx="125000" sy="125000" algn="ctr" rotWithShape="0">
                    <a:srgbClr val="000000">
                      <a:alpha val="18000"/>
                    </a:srgbClr>
                  </a:outerShdw>
                </a:effectLst>
              </a:rPr>
              <a:t>Le journal de classe est un</a:t>
            </a:r>
            <a:r>
              <a:rPr lang="fr-FR" sz="9500" b="1" i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82600" dir="14700000" sx="125000" sy="125000" algn="ctr" rotWithShape="0">
                    <a:srgbClr val="000000">
                      <a:alpha val="18000"/>
                    </a:srgbClr>
                  </a:outerShdw>
                </a:effectLst>
              </a:rPr>
              <a:t> plus </a:t>
            </a:r>
            <a:r>
              <a:rPr lang="fr-FR" sz="5400" b="1" i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82600" dir="14700000" sx="125000" sy="125000" algn="ctr" rotWithShape="0">
                    <a:srgbClr val="000000">
                      <a:alpha val="18000"/>
                    </a:srgbClr>
                  </a:outerShdw>
                </a:effectLst>
              </a:rPr>
              <a:t>dans votre pratique professionnelle, pas une obligation, encore </a:t>
            </a:r>
            <a:r>
              <a:rPr lang="fr-FR" sz="3500" b="1" i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82600" dir="14700000" sx="125000" sy="125000" algn="ctr" rotWithShape="0">
                    <a:srgbClr val="000000">
                      <a:alpha val="18000"/>
                    </a:srgbClr>
                  </a:outerShdw>
                </a:effectLst>
              </a:rPr>
              <a:t>moins</a:t>
            </a:r>
            <a:r>
              <a:rPr lang="fr-FR" sz="5400" b="1" i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82600" dir="14700000" sx="125000" sy="125000" algn="ctr" rotWithShape="0">
                    <a:srgbClr val="000000">
                      <a:alpha val="18000"/>
                    </a:srgbClr>
                  </a:outerShdw>
                </a:effectLst>
              </a:rPr>
              <a:t> une source de stress !!!</a:t>
            </a:r>
            <a:endParaRPr lang="fr-FR" sz="5400" b="1" i="1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82600" dir="14700000" sx="125000" sy="125000" algn="ctr" rotWithShape="0">
                  <a:srgbClr val="000000">
                    <a:alpha val="1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L’autorisation parentale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o</a:t>
            </a:r>
            <a:r>
              <a:rPr lang="fr-FR" b="1" dirty="0" smtClean="0"/>
              <a:t>bligatoire</a:t>
            </a:r>
            <a:r>
              <a:rPr lang="fr-FR" dirty="0" smtClean="0"/>
              <a:t>, importante, à conserver </a:t>
            </a:r>
          </a:p>
          <a:p>
            <a:r>
              <a:rPr lang="fr-FR" dirty="0"/>
              <a:t>l</a:t>
            </a:r>
            <a:r>
              <a:rPr lang="fr-FR" dirty="0" smtClean="0"/>
              <a:t>a demander après la réunion parents/professeurs (faire figurer : attente des autorisations parentales)</a:t>
            </a:r>
          </a:p>
          <a:p>
            <a:r>
              <a:rPr lang="fr-FR" dirty="0" smtClean="0"/>
              <a:t>J’autorise Mme/Mr…. à diffuser des photos, des textes, et des vidéos montrant mon enfant…… sur le site internet </a:t>
            </a:r>
            <a:r>
              <a:rPr lang="fr-FR" dirty="0" smtClean="0">
                <a:hlinkClick r:id="rId2"/>
              </a:rPr>
              <a:t>www.cplft.canalblog.com</a:t>
            </a:r>
            <a:r>
              <a:rPr lang="fr-FR" dirty="0" smtClean="0"/>
              <a:t> date, signature</a:t>
            </a:r>
          </a:p>
          <a:p>
            <a:r>
              <a:rPr lang="fr-FR" b="1" u="sng" dirty="0"/>
              <a:t>s</a:t>
            </a:r>
            <a:r>
              <a:rPr lang="fr-FR" b="1" u="sng" dirty="0" smtClean="0"/>
              <a:t>i problème </a:t>
            </a:r>
            <a:r>
              <a:rPr lang="fr-FR" dirty="0" smtClean="0"/>
              <a:t>: expliquer, montrer des blogs existants, possibilité de flouter les photos </a:t>
            </a:r>
          </a:p>
          <a:p>
            <a:r>
              <a:rPr lang="fr-FR" u="sng" dirty="0"/>
              <a:t>s</a:t>
            </a:r>
            <a:r>
              <a:rPr lang="fr-FR" u="sng" dirty="0" smtClean="0"/>
              <a:t>i gros problème </a:t>
            </a:r>
            <a:r>
              <a:rPr lang="fr-FR" dirty="0" smtClean="0"/>
              <a:t>: pas de photos, pas de vidéos, pas de noms, que du texte et des dessins</a:t>
            </a:r>
          </a:p>
          <a:p>
            <a:r>
              <a:rPr lang="fr-FR" u="sng" dirty="0"/>
              <a:t>s</a:t>
            </a:r>
            <a:r>
              <a:rPr lang="fr-FR" u="sng" dirty="0" smtClean="0"/>
              <a:t>i gros </a:t>
            </a:r>
            <a:r>
              <a:rPr lang="fr-FR" u="sng" dirty="0" err="1" smtClean="0"/>
              <a:t>gros</a:t>
            </a:r>
            <a:r>
              <a:rPr lang="fr-FR" u="sng" dirty="0" smtClean="0"/>
              <a:t> problème </a:t>
            </a:r>
            <a:r>
              <a:rPr lang="fr-FR" dirty="0" smtClean="0"/>
              <a:t>: pas de journal cette année…dommage…c’est la vie…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</TotalTime>
  <Words>703</Words>
  <Application>Microsoft Office PowerPoint</Application>
  <PresentationFormat>Affichage à l'écran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Technique</vt:lpstr>
      <vt:lpstr>Créer et suivre un journal de classe en ligne</vt:lpstr>
      <vt:lpstr>Les contenus possibles d’un journal de classe en ligne</vt:lpstr>
      <vt:lpstr>Les contenus possibles d’un journal de classe en ligne</vt:lpstr>
      <vt:lpstr>Les contenus possibles d’un journal de classe en ligne</vt:lpstr>
      <vt:lpstr>Le suivi d’un journal de classe en ligne</vt:lpstr>
      <vt:lpstr>Le suivi d’un journal de classe en ligne</vt:lpstr>
      <vt:lpstr>Le suivi d’un journal de classe en ligne</vt:lpstr>
      <vt:lpstr>Le suivi d’un journal de classe en ligne</vt:lpstr>
      <vt:lpstr>L’autorisation parentale</vt:lpstr>
      <vt:lpstr>Les avantages d’un journal de classe en ligne</vt:lpstr>
      <vt:lpstr>Les avantages d’un journal de classe en ligne</vt:lpstr>
      <vt:lpstr>Les avantages d’un journal de classe en ligne</vt:lpstr>
      <vt:lpstr>Les inconvénients d’un journal de classe en ligne</vt:lpstr>
      <vt:lpstr>Question pour un travail en groupe après la pause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AEFE  Créer et suivre un journal de classe en ligne</dc:title>
  <dc:creator>Jean</dc:creator>
  <cp:lastModifiedBy>Jean</cp:lastModifiedBy>
  <cp:revision>27</cp:revision>
  <dcterms:created xsi:type="dcterms:W3CDTF">2009-04-29T22:00:10Z</dcterms:created>
  <dcterms:modified xsi:type="dcterms:W3CDTF">2009-05-04T00:07:27Z</dcterms:modified>
</cp:coreProperties>
</file>