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4" r:id="rId5"/>
    <p:sldId id="265" r:id="rId6"/>
    <p:sldId id="266" r:id="rId7"/>
    <p:sldId id="268" r:id="rId8"/>
    <p:sldId id="269" r:id="rId9"/>
    <p:sldId id="270" r:id="rId10"/>
    <p:sldId id="263" r:id="rId11"/>
    <p:sldId id="259" r:id="rId12"/>
    <p:sldId id="25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07" d="100"/>
          <a:sy n="107" d="100"/>
        </p:scale>
        <p:origin x="-16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C44BB0EF-B8C6-4ECE-91FE-06DDC3BF6FE4}" type="datetimeFigureOut">
              <a:rPr lang="fr-FR" smtClean="0"/>
              <a:t>23/09/2023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207915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44BB0EF-B8C6-4ECE-91FE-06DDC3BF6FE4}" type="datetimeFigureOut">
              <a:rPr lang="fr-FR" smtClean="0"/>
              <a:t>23/09/2023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74196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44BB0EF-B8C6-4ECE-91FE-06DDC3BF6FE4}" type="datetimeFigureOut">
              <a:rPr lang="fr-FR" smtClean="0"/>
              <a:t>23/09/2023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124149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44BB0EF-B8C6-4ECE-91FE-06DDC3BF6FE4}" type="datetimeFigureOut">
              <a:rPr lang="fr-FR" smtClean="0"/>
              <a:t>23/09/2023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272097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BB0EF-B8C6-4ECE-91FE-06DDC3BF6FE4}" type="datetimeFigureOut">
              <a:rPr lang="fr-FR" smtClean="0"/>
              <a:t>23/09/2023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383980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C44BB0EF-B8C6-4ECE-91FE-06DDC3BF6FE4}" type="datetimeFigureOut">
              <a:rPr lang="fr-FR" smtClean="0"/>
              <a:t>23/09/2023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138480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C44BB0EF-B8C6-4ECE-91FE-06DDC3BF6FE4}" type="datetimeFigureOut">
              <a:rPr lang="fr-FR" smtClean="0"/>
              <a:t>23/09/2023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210078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C44BB0EF-B8C6-4ECE-91FE-06DDC3BF6FE4}" type="datetimeFigureOut">
              <a:rPr lang="fr-FR" smtClean="0"/>
              <a:t>23/09/2023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438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BB0EF-B8C6-4ECE-91FE-06DDC3BF6FE4}" type="datetimeFigureOut">
              <a:rPr lang="fr-FR" smtClean="0"/>
              <a:t>23/09/2023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215522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BB0EF-B8C6-4ECE-91FE-06DDC3BF6FE4}" type="datetimeFigureOut">
              <a:rPr lang="fr-FR" smtClean="0"/>
              <a:t>23/09/2023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153842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BB0EF-B8C6-4ECE-91FE-06DDC3BF6FE4}" type="datetimeFigureOut">
              <a:rPr lang="fr-FR" smtClean="0"/>
              <a:t>23/09/2023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636FCF-D3B1-4395-A341-6ABD9EB71F8E}" type="slidenum">
              <a:rPr lang="fr-FR" smtClean="0"/>
              <a:t>‹#›</a:t>
            </a:fld>
            <a:endParaRPr lang="fr-FR"/>
          </a:p>
        </p:txBody>
      </p:sp>
    </p:spTree>
    <p:extLst>
      <p:ext uri="{BB962C8B-B14F-4D97-AF65-F5344CB8AC3E}">
        <p14:creationId xmlns:p14="http://schemas.microsoft.com/office/powerpoint/2010/main" val="182951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BB0EF-B8C6-4ECE-91FE-06DDC3BF6FE4}" type="datetimeFigureOut">
              <a:rPr lang="fr-FR" smtClean="0"/>
              <a:t>23/09/2023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36FCF-D3B1-4395-A341-6ABD9EB71F8E}" type="slidenum">
              <a:rPr lang="fr-FR" smtClean="0"/>
              <a:t>‹#›</a:t>
            </a:fld>
            <a:endParaRPr lang="fr-FR"/>
          </a:p>
        </p:txBody>
      </p:sp>
    </p:spTree>
    <p:extLst>
      <p:ext uri="{BB962C8B-B14F-4D97-AF65-F5344CB8AC3E}">
        <p14:creationId xmlns:p14="http://schemas.microsoft.com/office/powerpoint/2010/main" val="85711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mailto:belmemorial@gmail.com" TargetMode="External"/><Relationship Id="rId4" Type="http://schemas.openxmlformats.org/officeDocument/2006/relationships/hyperlink" Target="https://bel-memoria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109985"/>
          </a:xfrm>
        </p:spPr>
        <p:txBody>
          <a:bodyPr/>
          <a:lstStyle/>
          <a:p>
            <a:r>
              <a:rPr lang="fr-FR" dirty="0" smtClean="0"/>
              <a:t>Bel-</a:t>
            </a:r>
            <a:r>
              <a:rPr lang="fr-FR" dirty="0" err="1" smtClean="0"/>
              <a:t>Memorial</a:t>
            </a:r>
            <a:endParaRPr lang="fr-FR" dirty="0"/>
          </a:p>
        </p:txBody>
      </p:sp>
      <p:pic>
        <p:nvPicPr>
          <p:cNvPr id="1027" name="Picture 3" descr="K:\Danny\Bel-Memorial\--- Contributeurs effectifs ou contactes pour collaboration\Territoires de la Memoire\BEL-MEMORIAL_logo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51"/>
            <a:ext cx="2771800" cy="2473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Danny\Bel-Memorial\--- Contributeurs effectifs ou contactes pour collaboration\Territoires de la Memoire\BEL-MEMORIAL_logo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062" y="46755"/>
            <a:ext cx="1507442" cy="2446141"/>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411760" y="6165304"/>
            <a:ext cx="4320480"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300" b="1" dirty="0">
                <a:solidFill>
                  <a:schemeClr val="tx1"/>
                </a:solidFill>
              </a:rPr>
              <a:t>Adresse du site :</a:t>
            </a:r>
            <a:r>
              <a:rPr lang="fr-FR" sz="1300" dirty="0">
                <a:solidFill>
                  <a:schemeClr val="tx1"/>
                </a:solidFill>
              </a:rPr>
              <a:t> </a:t>
            </a:r>
            <a:r>
              <a:rPr lang="fr-FR" sz="1300" dirty="0">
                <a:solidFill>
                  <a:schemeClr val="tx1"/>
                </a:solidFill>
                <a:hlinkClick r:id="rId4"/>
              </a:rPr>
              <a:t>https://bel-memorial.org</a:t>
            </a:r>
            <a:r>
              <a:rPr lang="fr-FR" sz="1300" dirty="0" smtClean="0">
                <a:solidFill>
                  <a:schemeClr val="tx1"/>
                </a:solidFill>
                <a:hlinkClick r:id="rId4"/>
              </a:rPr>
              <a:t>/</a:t>
            </a:r>
            <a:r>
              <a:rPr lang="fr-FR" sz="1300" dirty="0" smtClean="0">
                <a:solidFill>
                  <a:schemeClr val="tx1"/>
                </a:solidFill>
              </a:rPr>
              <a:t> </a:t>
            </a:r>
            <a:r>
              <a:rPr lang="fr-FR" sz="1300" dirty="0">
                <a:solidFill>
                  <a:schemeClr val="tx1"/>
                </a:solidFill>
              </a:rPr>
              <a:t/>
            </a:r>
            <a:br>
              <a:rPr lang="fr-FR" sz="1300" dirty="0">
                <a:solidFill>
                  <a:schemeClr val="tx1"/>
                </a:solidFill>
              </a:rPr>
            </a:br>
            <a:r>
              <a:rPr lang="fr-FR" sz="1300" b="1" dirty="0" smtClean="0">
                <a:solidFill>
                  <a:schemeClr val="tx1"/>
                </a:solidFill>
              </a:rPr>
              <a:t>Adresse de contact : </a:t>
            </a:r>
            <a:r>
              <a:rPr lang="fr-FR" sz="1300" u="sng" dirty="0">
                <a:hlinkClick r:id="rId5"/>
              </a:rPr>
              <a:t>belmemorial@gmail.com</a:t>
            </a:r>
            <a:endParaRPr lang="fr-FR" sz="1300" dirty="0"/>
          </a:p>
        </p:txBody>
      </p:sp>
      <p:pic>
        <p:nvPicPr>
          <p:cNvPr id="1026" name="Picture 2" descr="https://bel-memorial.org/n_oublions_jamai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112" y="2636912"/>
            <a:ext cx="7102159"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385900" y="1737304"/>
            <a:ext cx="6400800" cy="648072"/>
          </a:xfrm>
        </p:spPr>
        <p:txBody>
          <a:bodyPr/>
          <a:lstStyle/>
          <a:p>
            <a:r>
              <a:rPr lang="fr-FR" b="1" dirty="0" smtClean="0"/>
              <a:t>Présentation détaillée du site</a:t>
            </a:r>
            <a:endParaRPr lang="fr-FR" b="1" dirty="0"/>
          </a:p>
        </p:txBody>
      </p:sp>
      <p:sp>
        <p:nvSpPr>
          <p:cNvPr id="9" name="Subtitle 2"/>
          <p:cNvSpPr txBox="1">
            <a:spLocks/>
          </p:cNvSpPr>
          <p:nvPr/>
        </p:nvSpPr>
        <p:spPr>
          <a:xfrm>
            <a:off x="9846" y="6606722"/>
            <a:ext cx="2617938" cy="2520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900" b="1" dirty="0" smtClean="0">
                <a:solidFill>
                  <a:schemeClr val="tx1"/>
                </a:solidFill>
              </a:rPr>
              <a:t>Date de dernière mise à jour : </a:t>
            </a:r>
            <a:r>
              <a:rPr lang="fr-FR" sz="900" b="1" dirty="0" smtClean="0">
                <a:solidFill>
                  <a:schemeClr val="tx1"/>
                </a:solidFill>
              </a:rPr>
              <a:t>23 septembre </a:t>
            </a:r>
            <a:r>
              <a:rPr lang="fr-FR" sz="900" b="1" dirty="0" smtClean="0">
                <a:solidFill>
                  <a:schemeClr val="tx1"/>
                </a:solidFill>
              </a:rPr>
              <a:t>2023</a:t>
            </a:r>
            <a:endParaRPr lang="fr-FR" sz="900" dirty="0"/>
          </a:p>
        </p:txBody>
      </p:sp>
    </p:spTree>
    <p:extLst>
      <p:ext uri="{BB962C8B-B14F-4D97-AF65-F5344CB8AC3E}">
        <p14:creationId xmlns:p14="http://schemas.microsoft.com/office/powerpoint/2010/main" val="2460916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Danny\Bel-Memorial\--- Contributeurs effectifs ou contactes pour collaboration\Territoires de la Memoire\BEL-MEMORIAL_logo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51"/>
            <a:ext cx="2771800" cy="24732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92074" y="1535881"/>
            <a:ext cx="7812374" cy="1384995"/>
          </a:xfrm>
          <a:prstGeom prst="rect">
            <a:avLst/>
          </a:prstGeom>
          <a:noFill/>
        </p:spPr>
        <p:txBody>
          <a:bodyPr wrap="square" rtlCol="0">
            <a:spAutoFit/>
          </a:bodyPr>
          <a:lstStyle/>
          <a:p>
            <a:pPr algn="just"/>
            <a:r>
              <a:rPr lang="fr-FR" sz="1400" dirty="0" smtClean="0"/>
              <a:t>Le site s’intéresse non seulement aux monuments existants, mais aussi aux monuments </a:t>
            </a:r>
            <a:r>
              <a:rPr lang="fr-FR" sz="1400" dirty="0"/>
              <a:t>disparus (comme par exemple, les monuments éphémères installés à Bruxelles pour célébrer la Joyeuse entrée des souverains Albert I</a:t>
            </a:r>
            <a:r>
              <a:rPr lang="fr-FR" sz="1400" baseline="30000" dirty="0"/>
              <a:t>er</a:t>
            </a:r>
            <a:r>
              <a:rPr lang="fr-FR" sz="1400" dirty="0"/>
              <a:t> et Élisabeth le 22 novembre </a:t>
            </a:r>
            <a:r>
              <a:rPr lang="fr-FR" sz="1400" dirty="0" smtClean="0"/>
              <a:t>1918; voir les deux photos de gauche ci-dessous) </a:t>
            </a:r>
            <a:r>
              <a:rPr lang="fr-FR" sz="1400" dirty="0"/>
              <a:t>et </a:t>
            </a:r>
            <a:r>
              <a:rPr lang="fr-FR" sz="1400" dirty="0" smtClean="0"/>
              <a:t>même aux monuments qui n’ont jamais existé, notamment les projets présentés dans le cadre de concours d’architecture (comme par exemple le projet de monument de la Défense nationale à Liège; voir la photo de droite ci-dessous). </a:t>
            </a:r>
            <a:endParaRPr lang="fr-FR" sz="1400" dirty="0"/>
          </a:p>
        </p:txBody>
      </p:sp>
      <p:sp>
        <p:nvSpPr>
          <p:cNvPr id="11" name="Title 1"/>
          <p:cNvSpPr>
            <a:spLocks noGrp="1"/>
          </p:cNvSpPr>
          <p:nvPr>
            <p:ph type="ctrTitle"/>
          </p:nvPr>
        </p:nvSpPr>
        <p:spPr>
          <a:xfrm>
            <a:off x="683568" y="548681"/>
            <a:ext cx="7772400" cy="576063"/>
          </a:xfrm>
        </p:spPr>
        <p:txBody>
          <a:bodyPr>
            <a:noAutofit/>
          </a:bodyPr>
          <a:lstStyle/>
          <a:p>
            <a:r>
              <a:rPr lang="fr-FR" sz="3200" b="1" dirty="0" smtClean="0"/>
              <a:t>Divers (1/2)</a:t>
            </a:r>
            <a:endParaRPr lang="fr-FR" sz="3200" b="1" dirty="0"/>
          </a:p>
        </p:txBody>
      </p:sp>
      <p:pic>
        <p:nvPicPr>
          <p:cNvPr id="2050" name="Picture 2" descr="https://bel-memorial.org/cities/bruxelles-brussel/bruxelles/mon_ephemere_heros_Yser/bruxelles_mon_ephemere_aux_heros_Yser_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04" y="3067246"/>
            <a:ext cx="2342917" cy="36741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bel-memorial.org/cities/bruxelles-brussel/bruxelles/mon_ephemere_a_nos_blesses/bruxelles_mon_ephemere_a_nos_bless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016" y="3067247"/>
            <a:ext cx="2339080" cy="36741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bel-memorial.org/cities/liege/liege/liege_mon_comm_defense_nationale_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3067247"/>
            <a:ext cx="2153953" cy="367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51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92074" y="1553637"/>
            <a:ext cx="7812374" cy="4401205"/>
          </a:xfrm>
          <a:prstGeom prst="rect">
            <a:avLst/>
          </a:prstGeom>
          <a:noFill/>
        </p:spPr>
        <p:txBody>
          <a:bodyPr wrap="square" rtlCol="0">
            <a:spAutoFit/>
          </a:bodyPr>
          <a:lstStyle/>
          <a:p>
            <a:pPr algn="just"/>
            <a:r>
              <a:rPr lang="fr-FR" sz="1400" dirty="0" smtClean="0"/>
              <a:t>Le site est bilingue; cependant, les descriptions de monuments et biographies sont </a:t>
            </a:r>
            <a:r>
              <a:rPr lang="fr-FR" sz="1400" dirty="0" smtClean="0"/>
              <a:t>présentées </a:t>
            </a:r>
            <a:r>
              <a:rPr lang="fr-FR" sz="1400" dirty="0" smtClean="0"/>
              <a:t>dans la langue de la région concernée; pour Bruxelles, territoire bilingue, le choix de la langue s’effectue sur la base d’éventuels documents se rapportant à la victime (par exemple, faire-part de décès, souvenir pieux). En l’absence de tels éléments, la biographie est rédigée </a:t>
            </a:r>
            <a:r>
              <a:rPr lang="fr-FR" sz="1400" dirty="0" smtClean="0"/>
              <a:t>par convention en </a:t>
            </a:r>
            <a:r>
              <a:rPr lang="fr-FR" sz="1400" dirty="0" smtClean="0"/>
              <a:t>français (avec possibilité de modification ultérieure s’il s’avère que la personne est néerlandophone).</a:t>
            </a:r>
          </a:p>
          <a:p>
            <a:pPr algn="just"/>
            <a:endParaRPr lang="fr-FR" sz="1400" dirty="0"/>
          </a:p>
          <a:p>
            <a:pPr algn="just"/>
            <a:r>
              <a:rPr lang="fr-FR" sz="1400" dirty="0" smtClean="0"/>
              <a:t>La totalité du contenu de Bel-</a:t>
            </a:r>
            <a:r>
              <a:rPr lang="fr-FR" sz="1400" dirty="0" err="1" smtClean="0"/>
              <a:t>Memorial</a:t>
            </a:r>
            <a:r>
              <a:rPr lang="fr-FR" sz="1400" dirty="0" smtClean="0"/>
              <a:t> est indexé par les moteurs de recherche, ce qui signifie que si vous </a:t>
            </a:r>
            <a:r>
              <a:rPr lang="fr-FR" sz="1400" dirty="0"/>
              <a:t>recherchez "</a:t>
            </a:r>
            <a:r>
              <a:rPr lang="fr-FR" sz="1400" dirty="0" err="1"/>
              <a:t>Messelier</a:t>
            </a:r>
            <a:r>
              <a:rPr lang="fr-FR" sz="1400" dirty="0" smtClean="0"/>
              <a:t> </a:t>
            </a:r>
            <a:r>
              <a:rPr lang="fr-FR" sz="1400" dirty="0" err="1" smtClean="0"/>
              <a:t>Remigius</a:t>
            </a:r>
            <a:r>
              <a:rPr lang="fr-FR" sz="1400" dirty="0" smtClean="0"/>
              <a:t>" dans Google (n’oubliez pas les guillemets), vous allez être redirigé vers Bel-</a:t>
            </a:r>
            <a:r>
              <a:rPr lang="fr-FR" sz="1400" dirty="0" err="1" smtClean="0"/>
              <a:t>Memorial</a:t>
            </a:r>
            <a:r>
              <a:rPr lang="fr-FR" sz="1400" dirty="0" smtClean="0"/>
              <a:t>, ce qui ne sera pas le cas des deux grandes bases de données "In </a:t>
            </a:r>
            <a:r>
              <a:rPr lang="fr-FR" sz="1400" dirty="0" err="1" smtClean="0"/>
              <a:t>Flanders</a:t>
            </a:r>
            <a:r>
              <a:rPr lang="fr-FR" sz="1400" dirty="0" smtClean="0"/>
              <a:t> Fields" et "</a:t>
            </a:r>
            <a:r>
              <a:rPr lang="fr-FR" sz="1400" dirty="0" err="1" smtClean="0"/>
              <a:t>Belgian</a:t>
            </a:r>
            <a:r>
              <a:rPr lang="fr-FR" sz="1400" dirty="0" smtClean="0"/>
              <a:t> </a:t>
            </a:r>
            <a:r>
              <a:rPr lang="fr-FR" sz="1400" dirty="0" err="1" smtClean="0"/>
              <a:t>War</a:t>
            </a:r>
            <a:r>
              <a:rPr lang="fr-FR" sz="1400" dirty="0" smtClean="0"/>
              <a:t> Dead </a:t>
            </a:r>
            <a:r>
              <a:rPr lang="fr-FR" sz="1400" dirty="0" err="1" smtClean="0"/>
              <a:t>Register</a:t>
            </a:r>
            <a:r>
              <a:rPr lang="fr-FR" sz="1400" dirty="0" smtClean="0"/>
              <a:t>".  </a:t>
            </a:r>
          </a:p>
          <a:p>
            <a:pPr algn="just"/>
            <a:endParaRPr lang="fr-FR" sz="1400" dirty="0"/>
          </a:p>
          <a:p>
            <a:pPr algn="just"/>
            <a:r>
              <a:rPr lang="fr-FR" sz="1400" dirty="0" smtClean="0"/>
              <a:t>En principe, le site ne s’intéresse pas aux anciens combattants. Quand on travaille seul, il faut bien s’imposer des limites ! Cependant, si des anciens combattants sont mentionnés sur un monument, ils sont enregistrés dans la base de données, mais aucune biographie n’est </a:t>
            </a:r>
            <a:r>
              <a:rPr lang="fr-FR" sz="1400" dirty="0" smtClean="0"/>
              <a:t>en principe rédigée</a:t>
            </a:r>
            <a:r>
              <a:rPr lang="fr-FR" sz="1400" dirty="0" smtClean="0"/>
              <a:t>.</a:t>
            </a:r>
          </a:p>
          <a:p>
            <a:pPr algn="just"/>
            <a:endParaRPr lang="fr-FR" sz="1400" dirty="0"/>
          </a:p>
          <a:p>
            <a:pPr algn="just"/>
            <a:r>
              <a:rPr lang="fr-FR" sz="1400" dirty="0" smtClean="0"/>
              <a:t>On </a:t>
            </a:r>
            <a:r>
              <a:rPr lang="fr-FR" sz="1400" dirty="0"/>
              <a:t>trouvera sur le site diverses photos de coquelicots; un clic sur ces photos ouvrira une page présentant un poème en rapport avec la guerre.</a:t>
            </a:r>
          </a:p>
          <a:p>
            <a:pPr algn="just"/>
            <a:endParaRPr lang="fr-FR" sz="1400" dirty="0"/>
          </a:p>
          <a:p>
            <a:pPr algn="just"/>
            <a:r>
              <a:rPr lang="fr-FR" sz="1400" dirty="0"/>
              <a:t>Le responsable du site </a:t>
            </a:r>
            <a:r>
              <a:rPr lang="fr-FR" sz="1400" dirty="0" smtClean="0"/>
              <a:t>se tient </a:t>
            </a:r>
            <a:r>
              <a:rPr lang="fr-FR" sz="1400" dirty="0"/>
              <a:t>à la disposition des étudiants et chercheurs pour toute extraction ciblée de données. </a:t>
            </a:r>
          </a:p>
        </p:txBody>
      </p:sp>
      <p:sp>
        <p:nvSpPr>
          <p:cNvPr id="9" name="Title 1"/>
          <p:cNvSpPr>
            <a:spLocks noGrp="1"/>
          </p:cNvSpPr>
          <p:nvPr>
            <p:ph type="ctrTitle"/>
          </p:nvPr>
        </p:nvSpPr>
        <p:spPr>
          <a:xfrm>
            <a:off x="683568" y="548681"/>
            <a:ext cx="7772400" cy="576063"/>
          </a:xfrm>
        </p:spPr>
        <p:txBody>
          <a:bodyPr>
            <a:noAutofit/>
          </a:bodyPr>
          <a:lstStyle/>
          <a:p>
            <a:r>
              <a:rPr lang="fr-FR" sz="3200" b="1" dirty="0" smtClean="0"/>
              <a:t>Divers (2/2)</a:t>
            </a:r>
            <a:endParaRPr lang="fr-FR" sz="3200" b="1" dirty="0"/>
          </a:p>
        </p:txBody>
      </p:sp>
    </p:spTree>
    <p:extLst>
      <p:ext uri="{BB962C8B-B14F-4D97-AF65-F5344CB8AC3E}">
        <p14:creationId xmlns:p14="http://schemas.microsoft.com/office/powerpoint/2010/main" val="99657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3568" y="188641"/>
            <a:ext cx="7772400" cy="576063"/>
          </a:xfrm>
        </p:spPr>
        <p:txBody>
          <a:bodyPr>
            <a:noAutofit/>
          </a:bodyPr>
          <a:lstStyle/>
          <a:p>
            <a:r>
              <a:rPr lang="fr-FR" sz="3200" b="1" dirty="0" smtClean="0"/>
              <a:t>Architecture technique</a:t>
            </a:r>
            <a:endParaRPr lang="fr-FR" sz="3200" b="1" dirty="0"/>
          </a:p>
        </p:txBody>
      </p:sp>
      <p:cxnSp>
        <p:nvCxnSpPr>
          <p:cNvPr id="6" name="Straight Connector 5"/>
          <p:cNvCxnSpPr>
            <a:stCxn id="24" idx="2"/>
          </p:cNvCxnSpPr>
          <p:nvPr/>
        </p:nvCxnSpPr>
        <p:spPr>
          <a:xfrm>
            <a:off x="4550435" y="1700808"/>
            <a:ext cx="93573" cy="5157192"/>
          </a:xfrm>
          <a:prstGeom prst="line">
            <a:avLst/>
          </a:prstGeom>
          <a:ln w="3175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2050" name="Picture 2" descr="File:FileZilla 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358" y="2420960"/>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08790" y="3123212"/>
            <a:ext cx="1584176" cy="276999"/>
          </a:xfrm>
          <a:prstGeom prst="rect">
            <a:avLst/>
          </a:prstGeom>
          <a:noFill/>
        </p:spPr>
        <p:txBody>
          <a:bodyPr wrap="square" rtlCol="0">
            <a:spAutoFit/>
          </a:bodyPr>
          <a:lstStyle/>
          <a:p>
            <a:pPr algn="ctr"/>
            <a:r>
              <a:rPr lang="fr-FR" sz="1200" b="1" dirty="0" err="1" smtClean="0"/>
              <a:t>FileZilla</a:t>
            </a:r>
            <a:endParaRPr lang="fr-FR" sz="1400" b="1" dirty="0"/>
          </a:p>
        </p:txBody>
      </p:sp>
      <p:pic>
        <p:nvPicPr>
          <p:cNvPr id="2054" name="Picture 6" descr="Microsoft Office FrontPage (2000–03).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6264" y="2420960"/>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99592" y="3052188"/>
            <a:ext cx="1584176" cy="276999"/>
          </a:xfrm>
          <a:prstGeom prst="rect">
            <a:avLst/>
          </a:prstGeom>
          <a:noFill/>
        </p:spPr>
        <p:txBody>
          <a:bodyPr wrap="square" rtlCol="0">
            <a:spAutoFit/>
          </a:bodyPr>
          <a:lstStyle/>
          <a:p>
            <a:pPr algn="ctr"/>
            <a:r>
              <a:rPr lang="fr-FR" sz="1200" b="1" dirty="0" smtClean="0"/>
              <a:t>MS-FrontPage</a:t>
            </a:r>
            <a:endParaRPr lang="fr-FR" sz="1200" b="1" dirty="0"/>
          </a:p>
        </p:txBody>
      </p:sp>
      <p:pic>
        <p:nvPicPr>
          <p:cNvPr id="2056" name="Picture 8" descr="ODBC Logo - Download Driver ODBC - Master Jems Dri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4687" y="5479722"/>
            <a:ext cx="642837" cy="648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491880" y="6065678"/>
            <a:ext cx="2304256" cy="461665"/>
          </a:xfrm>
          <a:prstGeom prst="rect">
            <a:avLst/>
          </a:prstGeom>
          <a:noFill/>
        </p:spPr>
        <p:txBody>
          <a:bodyPr wrap="square" rtlCol="0">
            <a:spAutoFit/>
          </a:bodyPr>
          <a:lstStyle/>
          <a:p>
            <a:pPr algn="ctr"/>
            <a:r>
              <a:rPr lang="fr-FR" sz="1200" b="1" dirty="0" smtClean="0"/>
              <a:t>Open </a:t>
            </a:r>
            <a:r>
              <a:rPr lang="fr-FR" sz="1200" b="1" dirty="0" err="1" smtClean="0"/>
              <a:t>Database</a:t>
            </a:r>
            <a:r>
              <a:rPr lang="fr-FR" sz="1200" b="1" dirty="0" smtClean="0"/>
              <a:t/>
            </a:r>
            <a:br>
              <a:rPr lang="fr-FR" sz="1200" b="1" dirty="0" smtClean="0"/>
            </a:br>
            <a:r>
              <a:rPr lang="fr-FR" sz="1200" b="1" dirty="0" smtClean="0"/>
              <a:t> </a:t>
            </a:r>
            <a:r>
              <a:rPr lang="fr-FR" sz="1200" b="1" dirty="0" err="1" smtClean="0"/>
              <a:t>Connectivity</a:t>
            </a:r>
            <a:endParaRPr lang="fr-FR" sz="1200" b="1" dirty="0"/>
          </a:p>
        </p:txBody>
      </p:sp>
      <p:pic>
        <p:nvPicPr>
          <p:cNvPr id="2058" name="Picture 10" descr="Microsoft Access | Logopedia | Fand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8208" y="5482062"/>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65752" y="6120914"/>
            <a:ext cx="1654512" cy="276999"/>
          </a:xfrm>
          <a:prstGeom prst="rect">
            <a:avLst/>
          </a:prstGeom>
          <a:noFill/>
        </p:spPr>
        <p:txBody>
          <a:bodyPr wrap="square" rtlCol="0">
            <a:spAutoFit/>
          </a:bodyPr>
          <a:lstStyle/>
          <a:p>
            <a:pPr algn="ctr"/>
            <a:r>
              <a:rPr lang="fr-FR" sz="1200" b="1" dirty="0" smtClean="0"/>
              <a:t>MS-Access</a:t>
            </a:r>
            <a:endParaRPr lang="fr-FR" sz="1200" b="1" dirty="0"/>
          </a:p>
        </p:txBody>
      </p:sp>
      <p:pic>
        <p:nvPicPr>
          <p:cNvPr id="2060" name="Picture 12" descr="Load SQL file into MySQL in a few simple Step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5482062"/>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496405" y="3094589"/>
            <a:ext cx="1739891" cy="307777"/>
          </a:xfrm>
          <a:prstGeom prst="rect">
            <a:avLst/>
          </a:prstGeom>
          <a:noFill/>
        </p:spPr>
        <p:txBody>
          <a:bodyPr wrap="square" rtlCol="0">
            <a:spAutoFit/>
          </a:bodyPr>
          <a:lstStyle/>
          <a:p>
            <a:pPr algn="ctr"/>
            <a:r>
              <a:rPr lang="fr-FR" sz="1200" b="1" dirty="0" smtClean="0"/>
              <a:t>Système</a:t>
            </a:r>
            <a:r>
              <a:rPr lang="fr-FR" sz="1400" b="1" dirty="0" smtClean="0"/>
              <a:t> de fichiers</a:t>
            </a:r>
            <a:endParaRPr lang="fr-FR" sz="1400" b="1" dirty="0"/>
          </a:p>
        </p:txBody>
      </p:sp>
      <p:pic>
        <p:nvPicPr>
          <p:cNvPr id="2063" name="Picture 15" descr="K:\Danny\Bel-Memorial\--- Contributeurs effectifs ou contactes pour collaboration\Territoires de la Memoire\systeme_de_fichier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1892" y="2420960"/>
            <a:ext cx="740348" cy="64800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a:stCxn id="2054" idx="3"/>
            <a:endCxn id="2050" idx="1"/>
          </p:cNvCxnSpPr>
          <p:nvPr/>
        </p:nvCxnSpPr>
        <p:spPr>
          <a:xfrm>
            <a:off x="2014264" y="2744960"/>
            <a:ext cx="222309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050" idx="3"/>
            <a:endCxn id="2063" idx="1"/>
          </p:cNvCxnSpPr>
          <p:nvPr/>
        </p:nvCxnSpPr>
        <p:spPr>
          <a:xfrm>
            <a:off x="4885358" y="2744960"/>
            <a:ext cx="110653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81226" y="3673813"/>
            <a:ext cx="2002474" cy="292388"/>
          </a:xfrm>
          <a:prstGeom prst="rect">
            <a:avLst/>
          </a:prstGeom>
          <a:noFill/>
        </p:spPr>
        <p:txBody>
          <a:bodyPr wrap="square" rtlCol="0">
            <a:spAutoFit/>
          </a:bodyPr>
          <a:lstStyle/>
          <a:p>
            <a:pPr algn="ctr"/>
            <a:r>
              <a:rPr lang="fr-FR" sz="1300" b="1" dirty="0" smtClean="0">
                <a:solidFill>
                  <a:srgbClr val="0070C0"/>
                </a:solidFill>
              </a:rPr>
              <a:t>Fichiers statiques</a:t>
            </a:r>
            <a:endParaRPr lang="fr-FR" sz="1300" b="1" dirty="0">
              <a:solidFill>
                <a:srgbClr val="0070C0"/>
              </a:solidFill>
            </a:endParaRPr>
          </a:p>
        </p:txBody>
      </p:sp>
      <p:sp>
        <p:nvSpPr>
          <p:cNvPr id="46" name="TextBox 45"/>
          <p:cNvSpPr txBox="1"/>
          <p:nvPr/>
        </p:nvSpPr>
        <p:spPr>
          <a:xfrm>
            <a:off x="158319" y="5220322"/>
            <a:ext cx="3063285" cy="292388"/>
          </a:xfrm>
          <a:prstGeom prst="rect">
            <a:avLst/>
          </a:prstGeom>
          <a:noFill/>
        </p:spPr>
        <p:txBody>
          <a:bodyPr wrap="square" rtlCol="0">
            <a:spAutoFit/>
          </a:bodyPr>
          <a:lstStyle/>
          <a:p>
            <a:pPr algn="ctr"/>
            <a:r>
              <a:rPr lang="fr-FR" sz="1300" b="1" dirty="0" smtClean="0">
                <a:solidFill>
                  <a:srgbClr val="0070C0"/>
                </a:solidFill>
              </a:rPr>
              <a:t>Informations biographiques</a:t>
            </a:r>
            <a:endParaRPr lang="fr-FR" sz="1300" b="1" dirty="0">
              <a:solidFill>
                <a:srgbClr val="0070C0"/>
              </a:solidFill>
            </a:endParaRPr>
          </a:p>
        </p:txBody>
      </p:sp>
      <p:cxnSp>
        <p:nvCxnSpPr>
          <p:cNvPr id="47" name="Straight Arrow Connector 46"/>
          <p:cNvCxnSpPr>
            <a:stCxn id="2058" idx="3"/>
            <a:endCxn id="2056" idx="1"/>
          </p:cNvCxnSpPr>
          <p:nvPr/>
        </p:nvCxnSpPr>
        <p:spPr>
          <a:xfrm flipV="1">
            <a:off x="2016208" y="5803722"/>
            <a:ext cx="2278479" cy="23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056" idx="3"/>
            <a:endCxn id="2060" idx="1"/>
          </p:cNvCxnSpPr>
          <p:nvPr/>
        </p:nvCxnSpPr>
        <p:spPr>
          <a:xfrm>
            <a:off x="4937524" y="5803722"/>
            <a:ext cx="1290660" cy="23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2066" name="Picture 18" descr="K:\Danny\Bel-Memorial\--- Contributeurs effectifs ou contactes pour collaboration\Territoires de la Memoire\acrobat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565" y="3933056"/>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5508104" y="6058768"/>
            <a:ext cx="2027923" cy="276999"/>
          </a:xfrm>
          <a:prstGeom prst="rect">
            <a:avLst/>
          </a:prstGeom>
          <a:noFill/>
        </p:spPr>
        <p:txBody>
          <a:bodyPr wrap="square" rtlCol="0">
            <a:spAutoFit/>
          </a:bodyPr>
          <a:lstStyle/>
          <a:p>
            <a:pPr algn="ctr"/>
            <a:r>
              <a:rPr lang="fr-FR" sz="1200" b="1" dirty="0" smtClean="0"/>
              <a:t>Base de données MySQL</a:t>
            </a:r>
            <a:endParaRPr lang="fr-FR" sz="1200" b="1" dirty="0"/>
          </a:p>
        </p:txBody>
      </p:sp>
      <p:sp>
        <p:nvSpPr>
          <p:cNvPr id="29" name="TextBox 28"/>
          <p:cNvSpPr txBox="1"/>
          <p:nvPr/>
        </p:nvSpPr>
        <p:spPr>
          <a:xfrm>
            <a:off x="245445" y="1943466"/>
            <a:ext cx="2886395" cy="492443"/>
          </a:xfrm>
          <a:prstGeom prst="rect">
            <a:avLst/>
          </a:prstGeom>
          <a:noFill/>
        </p:spPr>
        <p:txBody>
          <a:bodyPr wrap="square" rtlCol="0">
            <a:spAutoFit/>
          </a:bodyPr>
          <a:lstStyle/>
          <a:p>
            <a:pPr algn="ctr"/>
            <a:r>
              <a:rPr lang="fr-FR" sz="1300" b="1" dirty="0" smtClean="0">
                <a:solidFill>
                  <a:srgbClr val="0070C0"/>
                </a:solidFill>
              </a:rPr>
              <a:t>Pages "Monuments",</a:t>
            </a:r>
            <a:br>
              <a:rPr lang="fr-FR" sz="1300" b="1" dirty="0" smtClean="0">
                <a:solidFill>
                  <a:srgbClr val="0070C0"/>
                </a:solidFill>
              </a:rPr>
            </a:br>
            <a:r>
              <a:rPr lang="fr-FR" sz="1300" b="1" dirty="0" smtClean="0">
                <a:solidFill>
                  <a:srgbClr val="0070C0"/>
                </a:solidFill>
              </a:rPr>
              <a:t> " </a:t>
            </a:r>
            <a:r>
              <a:rPr lang="fr-FR" sz="1300" b="1" dirty="0">
                <a:solidFill>
                  <a:srgbClr val="0070C0"/>
                </a:solidFill>
              </a:rPr>
              <a:t>Documents </a:t>
            </a:r>
            <a:r>
              <a:rPr lang="fr-FR" sz="1300" b="1" dirty="0" smtClean="0">
                <a:solidFill>
                  <a:srgbClr val="0070C0"/>
                </a:solidFill>
              </a:rPr>
              <a:t>et photos" </a:t>
            </a:r>
            <a:endParaRPr lang="fr-FR" sz="1300" b="1" dirty="0">
              <a:solidFill>
                <a:srgbClr val="0070C0"/>
              </a:solidFill>
            </a:endParaRPr>
          </a:p>
        </p:txBody>
      </p:sp>
      <p:pic>
        <p:nvPicPr>
          <p:cNvPr id="1026" name="Picture 2" descr="K:\Danny\Bel-Memorial\--- Contributeurs effectifs ou contactes pour collaboration\Territoires de la Memoire\MS-Word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48567" y="3933056"/>
            <a:ext cx="718918" cy="64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K:\Danny\Bel-Memorial\--- Contributeurs effectifs ou contactes pour collaboration\Territoires de la Memoire\MS-Excel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9533" y="3933056"/>
            <a:ext cx="694275" cy="648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843808" y="4085950"/>
            <a:ext cx="420458" cy="276999"/>
          </a:xfrm>
          <a:prstGeom prst="rect">
            <a:avLst/>
          </a:prstGeom>
          <a:noFill/>
        </p:spPr>
        <p:txBody>
          <a:bodyPr wrap="square" rtlCol="0">
            <a:spAutoFit/>
          </a:bodyPr>
          <a:lstStyle/>
          <a:p>
            <a:pPr algn="ctr"/>
            <a:r>
              <a:rPr lang="fr-FR" sz="1200" b="1" dirty="0" smtClean="0"/>
              <a:t>etc. </a:t>
            </a:r>
            <a:endParaRPr lang="fr-FR" sz="1200" b="1" dirty="0"/>
          </a:p>
        </p:txBody>
      </p:sp>
      <p:cxnSp>
        <p:nvCxnSpPr>
          <p:cNvPr id="33" name="Straight Arrow Connector 32"/>
          <p:cNvCxnSpPr>
            <a:stCxn id="32" idx="3"/>
          </p:cNvCxnSpPr>
          <p:nvPr/>
        </p:nvCxnSpPr>
        <p:spPr>
          <a:xfrm flipV="1">
            <a:off x="3264266" y="3123212"/>
            <a:ext cx="973092" cy="110123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08104" y="1772816"/>
            <a:ext cx="1440160" cy="338554"/>
          </a:xfrm>
          <a:prstGeom prst="rect">
            <a:avLst/>
          </a:prstGeom>
          <a:noFill/>
        </p:spPr>
        <p:txBody>
          <a:bodyPr wrap="square" rtlCol="0">
            <a:spAutoFit/>
          </a:bodyPr>
          <a:lstStyle/>
          <a:p>
            <a:pPr algn="ctr"/>
            <a:r>
              <a:rPr lang="fr-FR" sz="1600" b="1" dirty="0" smtClean="0"/>
              <a:t>Stockage</a:t>
            </a:r>
            <a:endParaRPr lang="fr-FR" b="1" dirty="0"/>
          </a:p>
        </p:txBody>
      </p:sp>
      <p:sp>
        <p:nvSpPr>
          <p:cNvPr id="40" name="TextBox 39"/>
          <p:cNvSpPr txBox="1"/>
          <p:nvPr/>
        </p:nvSpPr>
        <p:spPr>
          <a:xfrm>
            <a:off x="7452320" y="1794302"/>
            <a:ext cx="1440160" cy="338554"/>
          </a:xfrm>
          <a:prstGeom prst="rect">
            <a:avLst/>
          </a:prstGeom>
          <a:noFill/>
        </p:spPr>
        <p:txBody>
          <a:bodyPr wrap="square" rtlCol="0">
            <a:spAutoFit/>
          </a:bodyPr>
          <a:lstStyle/>
          <a:p>
            <a:pPr algn="ctr"/>
            <a:r>
              <a:rPr lang="fr-FR" sz="1600" b="1" dirty="0" smtClean="0"/>
              <a:t>Diffusion</a:t>
            </a:r>
            <a:endParaRPr lang="fr-FR" b="1" dirty="0"/>
          </a:p>
        </p:txBody>
      </p:sp>
      <p:pic>
        <p:nvPicPr>
          <p:cNvPr id="1028" name="Picture 4" descr="K:\Danny\Bel-Memorial\--- Contributeurs effectifs ou contactes pour collaboration\Territoires de la Memoire\php_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55493" y="3933056"/>
            <a:ext cx="1208995" cy="65271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a:stCxn id="2063" idx="3"/>
            <a:endCxn id="1028" idx="0"/>
          </p:cNvCxnSpPr>
          <p:nvPr/>
        </p:nvCxnSpPr>
        <p:spPr>
          <a:xfrm>
            <a:off x="6732240" y="2744960"/>
            <a:ext cx="1627751" cy="118809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060" idx="3"/>
            <a:endCxn id="1028" idx="2"/>
          </p:cNvCxnSpPr>
          <p:nvPr/>
        </p:nvCxnSpPr>
        <p:spPr>
          <a:xfrm flipV="1">
            <a:off x="6876184" y="4585768"/>
            <a:ext cx="1483807" cy="122029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055" name="TextBox 2054"/>
          <p:cNvSpPr txBox="1"/>
          <p:nvPr/>
        </p:nvSpPr>
        <p:spPr>
          <a:xfrm>
            <a:off x="2573532" y="2528408"/>
            <a:ext cx="1115632" cy="246221"/>
          </a:xfrm>
          <a:prstGeom prst="rect">
            <a:avLst/>
          </a:prstGeom>
          <a:noFill/>
        </p:spPr>
        <p:txBody>
          <a:bodyPr wrap="square" rtlCol="0">
            <a:spAutoFit/>
          </a:bodyPr>
          <a:lstStyle/>
          <a:p>
            <a:r>
              <a:rPr lang="fr-FR" sz="1000" b="1" dirty="0" smtClean="0"/>
              <a:t>Format HTML</a:t>
            </a:r>
            <a:endParaRPr lang="fr-FR" sz="1000" b="1" dirty="0"/>
          </a:p>
        </p:txBody>
      </p:sp>
      <p:sp>
        <p:nvSpPr>
          <p:cNvPr id="71" name="TextBox 70"/>
          <p:cNvSpPr txBox="1"/>
          <p:nvPr/>
        </p:nvSpPr>
        <p:spPr>
          <a:xfrm>
            <a:off x="919020" y="4559789"/>
            <a:ext cx="1654512" cy="276999"/>
          </a:xfrm>
          <a:prstGeom prst="rect">
            <a:avLst/>
          </a:prstGeom>
          <a:noFill/>
        </p:spPr>
        <p:txBody>
          <a:bodyPr wrap="square" rtlCol="0">
            <a:spAutoFit/>
          </a:bodyPr>
          <a:lstStyle/>
          <a:p>
            <a:pPr algn="ctr"/>
            <a:r>
              <a:rPr lang="fr-FR" sz="1200" b="1" dirty="0" smtClean="0"/>
              <a:t>N’importe quel format</a:t>
            </a:r>
            <a:endParaRPr lang="fr-FR" sz="1200" b="1" dirty="0"/>
          </a:p>
        </p:txBody>
      </p:sp>
      <p:cxnSp>
        <p:nvCxnSpPr>
          <p:cNvPr id="70" name="Straight Connector 69"/>
          <p:cNvCxnSpPr/>
          <p:nvPr/>
        </p:nvCxnSpPr>
        <p:spPr>
          <a:xfrm>
            <a:off x="-9878" y="1054891"/>
            <a:ext cx="9144000" cy="6985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p:cNvCxnSpPr/>
          <p:nvPr/>
        </p:nvCxnSpPr>
        <p:spPr>
          <a:xfrm>
            <a:off x="0" y="1628800"/>
            <a:ext cx="9144000" cy="6985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90679" y="1189615"/>
            <a:ext cx="1588373" cy="369332"/>
          </a:xfrm>
          <a:prstGeom prst="rect">
            <a:avLst/>
          </a:prstGeom>
          <a:noFill/>
        </p:spPr>
        <p:txBody>
          <a:bodyPr wrap="square" rtlCol="0">
            <a:spAutoFit/>
          </a:bodyPr>
          <a:lstStyle/>
          <a:p>
            <a:pPr algn="ctr"/>
            <a:r>
              <a:rPr lang="fr-FR" b="1" dirty="0" smtClean="0">
                <a:solidFill>
                  <a:schemeClr val="accent6">
                    <a:lumMod val="50000"/>
                  </a:schemeClr>
                </a:solidFill>
              </a:rPr>
              <a:t>Site internet</a:t>
            </a:r>
            <a:endParaRPr lang="fr-FR" b="1" dirty="0">
              <a:solidFill>
                <a:schemeClr val="accent6">
                  <a:lumMod val="50000"/>
                </a:schemeClr>
              </a:solidFill>
            </a:endParaRPr>
          </a:p>
        </p:txBody>
      </p:sp>
      <p:sp>
        <p:nvSpPr>
          <p:cNvPr id="12" name="TextBox 11"/>
          <p:cNvSpPr txBox="1"/>
          <p:nvPr/>
        </p:nvSpPr>
        <p:spPr>
          <a:xfrm>
            <a:off x="539553" y="1189615"/>
            <a:ext cx="2244148" cy="369332"/>
          </a:xfrm>
          <a:prstGeom prst="rect">
            <a:avLst/>
          </a:prstGeom>
          <a:noFill/>
        </p:spPr>
        <p:txBody>
          <a:bodyPr wrap="square" rtlCol="0">
            <a:spAutoFit/>
          </a:bodyPr>
          <a:lstStyle/>
          <a:p>
            <a:pPr algn="ctr"/>
            <a:r>
              <a:rPr lang="fr-FR" b="1" dirty="0" smtClean="0">
                <a:solidFill>
                  <a:schemeClr val="accent6">
                    <a:lumMod val="50000"/>
                  </a:schemeClr>
                </a:solidFill>
              </a:rPr>
              <a:t>Ordinateur personnel</a:t>
            </a:r>
            <a:endParaRPr lang="fr-FR" b="1" dirty="0">
              <a:solidFill>
                <a:schemeClr val="accent6">
                  <a:lumMod val="50000"/>
                </a:schemeClr>
              </a:solidFill>
            </a:endParaRPr>
          </a:p>
        </p:txBody>
      </p:sp>
      <p:sp>
        <p:nvSpPr>
          <p:cNvPr id="24" name="TextBox 23"/>
          <p:cNvSpPr txBox="1"/>
          <p:nvPr/>
        </p:nvSpPr>
        <p:spPr>
          <a:xfrm>
            <a:off x="3808790" y="1054477"/>
            <a:ext cx="1483289" cy="646331"/>
          </a:xfrm>
          <a:prstGeom prst="rect">
            <a:avLst/>
          </a:prstGeom>
          <a:noFill/>
        </p:spPr>
        <p:txBody>
          <a:bodyPr wrap="square" rtlCol="0">
            <a:spAutoFit/>
          </a:bodyPr>
          <a:lstStyle/>
          <a:p>
            <a:pPr algn="ctr"/>
            <a:r>
              <a:rPr lang="fr-FR" b="1" dirty="0" smtClean="0">
                <a:solidFill>
                  <a:schemeClr val="accent6">
                    <a:lumMod val="50000"/>
                  </a:schemeClr>
                </a:solidFill>
              </a:rPr>
              <a:t>Outil de</a:t>
            </a:r>
            <a:br>
              <a:rPr lang="fr-FR" b="1" dirty="0" smtClean="0">
                <a:solidFill>
                  <a:schemeClr val="accent6">
                    <a:lumMod val="50000"/>
                  </a:schemeClr>
                </a:solidFill>
              </a:rPr>
            </a:br>
            <a:r>
              <a:rPr lang="fr-FR" b="1" dirty="0" smtClean="0">
                <a:solidFill>
                  <a:schemeClr val="accent6">
                    <a:lumMod val="50000"/>
                  </a:schemeClr>
                </a:solidFill>
              </a:rPr>
              <a:t>transfert</a:t>
            </a:r>
            <a:endParaRPr lang="fr-FR" b="1" dirty="0">
              <a:solidFill>
                <a:schemeClr val="accent6">
                  <a:lumMod val="50000"/>
                </a:schemeClr>
              </a:solidFill>
            </a:endParaRPr>
          </a:p>
        </p:txBody>
      </p:sp>
      <p:cxnSp>
        <p:nvCxnSpPr>
          <p:cNvPr id="16" name="Straight Arrow Connector 15"/>
          <p:cNvCxnSpPr>
            <a:stCxn id="12" idx="3"/>
            <a:endCxn id="24" idx="1"/>
          </p:cNvCxnSpPr>
          <p:nvPr/>
        </p:nvCxnSpPr>
        <p:spPr>
          <a:xfrm>
            <a:off x="2783701" y="1374281"/>
            <a:ext cx="1025089" cy="3362"/>
          </a:xfrm>
          <a:prstGeom prst="straightConnector1">
            <a:avLst/>
          </a:prstGeom>
          <a:ln w="317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4" idx="3"/>
            <a:endCxn id="8" idx="1"/>
          </p:cNvCxnSpPr>
          <p:nvPr/>
        </p:nvCxnSpPr>
        <p:spPr>
          <a:xfrm flipV="1">
            <a:off x="5292079" y="1374281"/>
            <a:ext cx="1098600" cy="3362"/>
          </a:xfrm>
          <a:prstGeom prst="straightConnector1">
            <a:avLst/>
          </a:prstGeom>
          <a:ln w="317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52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94055"/>
            <a:ext cx="7772400" cy="576063"/>
          </a:xfrm>
        </p:spPr>
        <p:txBody>
          <a:bodyPr>
            <a:noAutofit/>
          </a:bodyPr>
          <a:lstStyle/>
          <a:p>
            <a:r>
              <a:rPr lang="fr-FR" sz="3200" b="1" dirty="0" smtClean="0"/>
              <a:t>Introduction</a:t>
            </a:r>
            <a:endParaRPr lang="fr-FR" sz="3200" b="1" dirty="0"/>
          </a:p>
        </p:txBody>
      </p:sp>
      <p:pic>
        <p:nvPicPr>
          <p:cNvPr id="1027"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074" y="1556792"/>
            <a:ext cx="7812374" cy="4201150"/>
          </a:xfrm>
          <a:prstGeom prst="rect">
            <a:avLst/>
          </a:prstGeom>
          <a:noFill/>
        </p:spPr>
        <p:txBody>
          <a:bodyPr wrap="square" rtlCol="0">
            <a:spAutoFit/>
          </a:bodyPr>
          <a:lstStyle/>
          <a:p>
            <a:pPr algn="just"/>
            <a:r>
              <a:rPr lang="fr-FR" sz="1400" dirty="0" smtClean="0"/>
              <a:t>Les pages qui suivent ont pour objectif de présenter de manière détaillée les objectifs ainsi que le contenu du site Bel-</a:t>
            </a:r>
            <a:r>
              <a:rPr lang="fr-FR" sz="1400" dirty="0" err="1" smtClean="0"/>
              <a:t>Memorial</a:t>
            </a:r>
            <a:r>
              <a:rPr lang="fr-FR" sz="1400" dirty="0" smtClean="0"/>
              <a:t>.</a:t>
            </a:r>
          </a:p>
          <a:p>
            <a:pPr algn="just"/>
            <a:endParaRPr lang="fr-FR" sz="1400" dirty="0" smtClean="0"/>
          </a:p>
          <a:p>
            <a:pPr algn="just">
              <a:spcAft>
                <a:spcPts val="600"/>
              </a:spcAft>
            </a:pPr>
            <a:r>
              <a:rPr lang="fr-FR" sz="1400" dirty="0" smtClean="0"/>
              <a:t>Le site Bel-</a:t>
            </a:r>
            <a:r>
              <a:rPr lang="fr-FR" sz="1400" dirty="0" err="1" smtClean="0"/>
              <a:t>memorial</a:t>
            </a:r>
            <a:r>
              <a:rPr lang="fr-FR" sz="1400" dirty="0" smtClean="0"/>
              <a:t>  poursuit deux objectifs majeurs: </a:t>
            </a:r>
          </a:p>
          <a:p>
            <a:pPr marL="285750" indent="-285750" algn="just">
              <a:spcAft>
                <a:spcPts val="600"/>
              </a:spcAft>
              <a:buFont typeface="Arial" pitchFamily="34" charset="0"/>
              <a:buChar char="•"/>
            </a:pPr>
            <a:r>
              <a:rPr lang="fr-FR" sz="1400" dirty="0" smtClean="0"/>
              <a:t>d’une part, rendre un </a:t>
            </a:r>
            <a:r>
              <a:rPr lang="fr-FR" sz="1400" dirty="0"/>
              <a:t>modeste hommage </a:t>
            </a:r>
            <a:r>
              <a:rPr lang="fr-FR" sz="1400" dirty="0" smtClean="0"/>
              <a:t>a) à </a:t>
            </a:r>
            <a:r>
              <a:rPr lang="fr-FR" sz="1400" dirty="0"/>
              <a:t>tous </a:t>
            </a:r>
            <a:r>
              <a:rPr lang="fr-FR" sz="1400" dirty="0" smtClean="0"/>
              <a:t>ceux, civils ou militaires, Belges ou membres des armées alliées, </a:t>
            </a:r>
            <a:r>
              <a:rPr lang="fr-FR" sz="1400" dirty="0"/>
              <a:t>qui sont morts </a:t>
            </a:r>
            <a:r>
              <a:rPr lang="fr-FR" sz="1400" dirty="0" smtClean="0"/>
              <a:t>sur le territoire belge durant les </a:t>
            </a:r>
            <a:r>
              <a:rPr lang="fr-FR" sz="1400" dirty="0"/>
              <a:t>conflits armés dans lesquels la Belgique </a:t>
            </a:r>
            <a:r>
              <a:rPr lang="fr-FR" sz="1400" dirty="0" smtClean="0"/>
              <a:t>a </a:t>
            </a:r>
            <a:r>
              <a:rPr lang="fr-FR" sz="1400" dirty="0"/>
              <a:t>été </a:t>
            </a:r>
            <a:r>
              <a:rPr lang="fr-FR" sz="1400" dirty="0" smtClean="0"/>
              <a:t>impliquée et b) aux Belges morts à l’étranger durant ces mêmes conflits;</a:t>
            </a:r>
          </a:p>
          <a:p>
            <a:pPr marL="285750" indent="-285750" algn="just">
              <a:buFont typeface="Arial" pitchFamily="34" charset="0"/>
              <a:buChar char="•"/>
            </a:pPr>
            <a:r>
              <a:rPr lang="fr-FR" sz="1400" dirty="0" smtClean="0"/>
              <a:t>d’autre part, présenter les monuments et autres éléments de patrimoine qui rendent hommage aux victimes de guerre ou se rapportent à des faits de guerre (par exemple</a:t>
            </a:r>
            <a:r>
              <a:rPr lang="fr-FR" sz="1400" dirty="0"/>
              <a:t>, </a:t>
            </a:r>
            <a:r>
              <a:rPr lang="fr-FR" sz="1400" dirty="0" smtClean="0"/>
              <a:t>la croix </a:t>
            </a:r>
            <a:r>
              <a:rPr lang="fr-FR" sz="1400" dirty="0"/>
              <a:t>à la mémoire des victimes de la première attaque par </a:t>
            </a:r>
            <a:r>
              <a:rPr lang="fr-FR" sz="1400" dirty="0" smtClean="0"/>
              <a:t>gaz érigée à Ypres).</a:t>
            </a:r>
          </a:p>
          <a:p>
            <a:pPr algn="just"/>
            <a:endParaRPr lang="fr-FR" sz="1400" dirty="0"/>
          </a:p>
          <a:p>
            <a:pPr algn="just">
              <a:spcAft>
                <a:spcPts val="600"/>
              </a:spcAft>
            </a:pPr>
            <a:r>
              <a:rPr lang="fr-FR" sz="1400" dirty="0" smtClean="0"/>
              <a:t>Les principales particularités du site sont les suivantes : </a:t>
            </a:r>
          </a:p>
          <a:p>
            <a:pPr marL="285750" indent="-285750" algn="just">
              <a:buFont typeface="Arial" pitchFamily="34" charset="0"/>
              <a:buChar char="•"/>
            </a:pPr>
            <a:r>
              <a:rPr lang="fr-FR" sz="1400" dirty="0" smtClean="0"/>
              <a:t>tout d’abord et avant tout, il place l’humain au centre de la recherche, l’objectif étant d’associer un visage et une biographie aux noms de toutes les victimes; </a:t>
            </a:r>
          </a:p>
          <a:p>
            <a:pPr marL="285750" indent="-285750" algn="just">
              <a:buFont typeface="Arial" pitchFamily="34" charset="0"/>
              <a:buChar char="•"/>
            </a:pPr>
            <a:r>
              <a:rPr lang="fr-FR" sz="1400" dirty="0" smtClean="0"/>
              <a:t>ensuite, il s’intéresse à toutes les catégories de victimes: civils, </a:t>
            </a:r>
            <a:r>
              <a:rPr lang="fr-FR" sz="1400" dirty="0"/>
              <a:t>déportés, réfractaires, résistants, militaires, sans accorder de priorité à l’une ou l’autre de ces </a:t>
            </a:r>
            <a:r>
              <a:rPr lang="fr-FR" sz="1400" dirty="0" smtClean="0"/>
              <a:t>catégories;</a:t>
            </a:r>
          </a:p>
          <a:p>
            <a:pPr marL="285750" indent="-285750" algn="just">
              <a:buFont typeface="Arial" pitchFamily="34" charset="0"/>
              <a:buChar char="•"/>
            </a:pPr>
            <a:r>
              <a:rPr lang="fr-FR" sz="1400" dirty="0" smtClean="0"/>
              <a:t>enfin, il s’intéresse à tous les conflits dans lesquels des Belges ont été impliqués.</a:t>
            </a:r>
          </a:p>
          <a:p>
            <a:pPr marL="285750" indent="-285750" algn="just">
              <a:buFont typeface="Arial" pitchFamily="34" charset="0"/>
              <a:buChar char="•"/>
            </a:pPr>
            <a:endParaRPr lang="fr-FR" sz="1400" dirty="0" smtClean="0"/>
          </a:p>
        </p:txBody>
      </p:sp>
    </p:spTree>
    <p:extLst>
      <p:ext uri="{BB962C8B-B14F-4D97-AF65-F5344CB8AC3E}">
        <p14:creationId xmlns:p14="http://schemas.microsoft.com/office/powerpoint/2010/main" val="107957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074" y="1556792"/>
            <a:ext cx="7812374" cy="4478149"/>
          </a:xfrm>
          <a:prstGeom prst="rect">
            <a:avLst/>
          </a:prstGeom>
          <a:noFill/>
        </p:spPr>
        <p:txBody>
          <a:bodyPr wrap="square" rtlCol="0">
            <a:spAutoFit/>
          </a:bodyPr>
          <a:lstStyle/>
          <a:p>
            <a:pPr algn="just">
              <a:spcAft>
                <a:spcPts val="600"/>
              </a:spcAft>
            </a:pPr>
            <a:r>
              <a:rPr lang="fr-FR" sz="1400" dirty="0" smtClean="0"/>
              <a:t>Le concept de "monument" est ici utilisé de façon générique et recouvre de nombreuses catégories d’objets qui ont, tous, pour fonction principale de rendre hommage, d’une manière ou d’une autre, aux victimes de guerre. On trouvera ci-dessous une liste de ces catégories </a:t>
            </a:r>
            <a:r>
              <a:rPr lang="fr-FR" sz="1400" dirty="0"/>
              <a:t>de "</a:t>
            </a:r>
            <a:r>
              <a:rPr lang="fr-FR" sz="1400" dirty="0" smtClean="0"/>
              <a:t>monuments" :</a:t>
            </a:r>
          </a:p>
          <a:p>
            <a:pPr marL="285750" indent="-285750" algn="just">
              <a:buFont typeface="Arial" pitchFamily="34" charset="0"/>
              <a:buChar char="•"/>
            </a:pPr>
            <a:r>
              <a:rPr lang="fr-FR" sz="1400" dirty="0" smtClean="0"/>
              <a:t>monuments aux morts traditionnels, tels qu’on les retrouve dans pratiquement toutes les communes de Belgique;</a:t>
            </a:r>
          </a:p>
          <a:p>
            <a:pPr marL="285750" indent="-285750" algn="just">
              <a:buFont typeface="Arial" pitchFamily="34" charset="0"/>
              <a:buChar char="•"/>
            </a:pPr>
            <a:r>
              <a:rPr lang="fr-FR" sz="1400" dirty="0" smtClean="0"/>
              <a:t>stèles, plaques et dalles commémoratives en toutes matières; </a:t>
            </a:r>
          </a:p>
          <a:p>
            <a:pPr marL="285750" indent="-285750" algn="just">
              <a:buFont typeface="Arial" pitchFamily="34" charset="0"/>
              <a:buChar char="•"/>
            </a:pPr>
            <a:r>
              <a:rPr lang="fr-FR" sz="1400" dirty="0" smtClean="0"/>
              <a:t>pavés de mémoire </a:t>
            </a:r>
            <a:r>
              <a:rPr lang="fr-FR" sz="1400" dirty="0" smtClean="0"/>
              <a:t>(</a:t>
            </a:r>
            <a:r>
              <a:rPr lang="fr-FR" sz="1400" dirty="0"/>
              <a:t>"</a:t>
            </a:r>
            <a:r>
              <a:rPr lang="fr-FR" sz="1400" dirty="0" err="1" smtClean="0"/>
              <a:t>Stolpersteine</a:t>
            </a:r>
            <a:r>
              <a:rPr lang="fr-FR" sz="1400" dirty="0" smtClean="0"/>
              <a:t>") </a:t>
            </a:r>
            <a:r>
              <a:rPr lang="fr-FR" sz="1400" dirty="0"/>
              <a:t>réalisés </a:t>
            </a:r>
            <a:r>
              <a:rPr lang="fr-FR" sz="1400" dirty="0" smtClean="0"/>
              <a:t>par l’artiste berlinois </a:t>
            </a:r>
            <a:r>
              <a:rPr lang="fr-FR" sz="1400" dirty="0" err="1" smtClean="0"/>
              <a:t>Gunter</a:t>
            </a:r>
            <a:r>
              <a:rPr lang="fr-FR" sz="1400" dirty="0" smtClean="0"/>
              <a:t> DEMNIG;</a:t>
            </a:r>
          </a:p>
          <a:p>
            <a:pPr marL="285750" indent="-285750" algn="just">
              <a:buFont typeface="Arial" pitchFamily="34" charset="0"/>
              <a:buChar char="•"/>
            </a:pPr>
            <a:r>
              <a:rPr lang="fr-FR" sz="1400" dirty="0" smtClean="0"/>
              <a:t>chapelles,</a:t>
            </a:r>
            <a:r>
              <a:rPr lang="fr-FR" sz="1400" dirty="0"/>
              <a:t> </a:t>
            </a:r>
            <a:r>
              <a:rPr lang="fr-FR" sz="1400" dirty="0" err="1" smtClean="0"/>
              <a:t>potales</a:t>
            </a:r>
            <a:r>
              <a:rPr lang="fr-FR" sz="1400" dirty="0" smtClean="0"/>
              <a:t>, niches </a:t>
            </a:r>
            <a:r>
              <a:rPr lang="fr-FR" sz="1400" dirty="0" smtClean="0"/>
              <a:t>et petites </a:t>
            </a:r>
            <a:r>
              <a:rPr lang="fr-FR" sz="1400" dirty="0" smtClean="0"/>
              <a:t>constructions </a:t>
            </a:r>
            <a:r>
              <a:rPr lang="fr-FR" sz="1400" dirty="0" smtClean="0"/>
              <a:t>similaires à connotation religieuse;</a:t>
            </a:r>
          </a:p>
          <a:p>
            <a:pPr marL="285750" indent="-285750" algn="just">
              <a:buFont typeface="Arial" pitchFamily="34" charset="0"/>
              <a:buChar char="•"/>
            </a:pPr>
            <a:r>
              <a:rPr lang="fr-FR" sz="1400" dirty="0"/>
              <a:t>cimetières militaires;</a:t>
            </a:r>
          </a:p>
          <a:p>
            <a:pPr marL="285750" indent="-285750" algn="just">
              <a:buFont typeface="Arial" pitchFamily="34" charset="0"/>
              <a:buChar char="•"/>
            </a:pPr>
            <a:r>
              <a:rPr lang="fr-FR" sz="1400" dirty="0" smtClean="0"/>
              <a:t>fontaines commémoratives;</a:t>
            </a:r>
          </a:p>
          <a:p>
            <a:pPr marL="285750" indent="-285750" algn="just">
              <a:buFont typeface="Arial" pitchFamily="34" charset="0"/>
              <a:buChar char="•"/>
            </a:pPr>
            <a:r>
              <a:rPr lang="fr-FR" sz="1400" dirty="0" smtClean="0"/>
              <a:t>mémentos et souvenirs pieux collectifs;</a:t>
            </a:r>
          </a:p>
          <a:p>
            <a:pPr marL="285750" indent="-285750" algn="just">
              <a:buFont typeface="Arial" pitchFamily="34" charset="0"/>
              <a:buChar char="•"/>
            </a:pPr>
            <a:r>
              <a:rPr lang="fr-FR" sz="1400" dirty="0" smtClean="0"/>
              <a:t>objets à caractère un peu plus insolite, tels que :</a:t>
            </a:r>
          </a:p>
          <a:p>
            <a:pPr marL="742950" lvl="1" indent="-285750" algn="just">
              <a:buFont typeface="Wingdings" pitchFamily="2" charset="2"/>
              <a:buChar char="v"/>
            </a:pPr>
            <a:r>
              <a:rPr lang="fr-FR" sz="1400" dirty="0" smtClean="0"/>
              <a:t>bornes de ligne de front;</a:t>
            </a:r>
          </a:p>
          <a:p>
            <a:pPr marL="742950" lvl="1" indent="-285750" algn="just">
              <a:buFont typeface="Wingdings" pitchFamily="2" charset="2"/>
              <a:buChar char="v"/>
            </a:pPr>
            <a:r>
              <a:rPr lang="fr-FR" sz="1400" dirty="0" smtClean="0"/>
              <a:t>médailles commémoratives, affiches (par exemple, pour la Marche européenne du Souvenir et de l’Amitié - MESA);</a:t>
            </a:r>
          </a:p>
          <a:p>
            <a:pPr marL="742950" lvl="1" indent="-285750" algn="just">
              <a:buFont typeface="Wingdings" pitchFamily="2" charset="2"/>
              <a:buChar char="v"/>
            </a:pPr>
            <a:r>
              <a:rPr lang="fr-FR" sz="1400" dirty="0" smtClean="0"/>
              <a:t>obus sculptés;</a:t>
            </a:r>
          </a:p>
          <a:p>
            <a:pPr marL="742950" lvl="1" indent="-285750" algn="just">
              <a:buFont typeface="Wingdings" pitchFamily="2" charset="2"/>
              <a:buChar char="v"/>
            </a:pPr>
            <a:r>
              <a:rPr lang="fr-FR" sz="1400" dirty="0" smtClean="0"/>
              <a:t>évocations de la guerre dans la numismatique, la peinture, la philatélie et la bande dessinée;</a:t>
            </a:r>
          </a:p>
          <a:p>
            <a:pPr marL="742950" lvl="1" indent="-285750" algn="just">
              <a:buFont typeface="Wingdings" pitchFamily="2" charset="2"/>
              <a:buChar char="v"/>
            </a:pPr>
            <a:r>
              <a:rPr lang="fr-FR" sz="1400" dirty="0" smtClean="0"/>
              <a:t>bières à la mémoire de héros de guerre;</a:t>
            </a:r>
          </a:p>
          <a:p>
            <a:pPr marL="742950" lvl="1" indent="-285750" algn="just">
              <a:buFont typeface="Wingdings" pitchFamily="2" charset="2"/>
              <a:buChar char="v"/>
            </a:pPr>
            <a:r>
              <a:rPr lang="fr-FR" sz="1400" dirty="0" smtClean="0"/>
              <a:t>billets de banque à </a:t>
            </a:r>
            <a:r>
              <a:rPr lang="fr-FR" sz="1400" dirty="0"/>
              <a:t>la mémoire de héros de </a:t>
            </a:r>
            <a:r>
              <a:rPr lang="fr-FR" sz="1400" dirty="0" smtClean="0"/>
              <a:t>guerre</a:t>
            </a:r>
          </a:p>
          <a:p>
            <a:pPr marL="742950" lvl="1" indent="-285750" algn="just">
              <a:buFont typeface="Wingdings" pitchFamily="2" charset="2"/>
              <a:buChar char="v"/>
            </a:pPr>
            <a:r>
              <a:rPr lang="fr-FR" sz="1400" dirty="0" smtClean="0"/>
              <a:t>etc.</a:t>
            </a:r>
          </a:p>
        </p:txBody>
      </p:sp>
      <p:sp>
        <p:nvSpPr>
          <p:cNvPr id="5" name="Title 1"/>
          <p:cNvSpPr txBox="1">
            <a:spLocks/>
          </p:cNvSpPr>
          <p:nvPr/>
        </p:nvSpPr>
        <p:spPr>
          <a:xfrm>
            <a:off x="683568" y="585177"/>
            <a:ext cx="777240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Définition du monument</a:t>
            </a:r>
          </a:p>
        </p:txBody>
      </p:sp>
    </p:spTree>
    <p:extLst>
      <p:ext uri="{BB962C8B-B14F-4D97-AF65-F5344CB8AC3E}">
        <p14:creationId xmlns:p14="http://schemas.microsoft.com/office/powerpoint/2010/main" val="181596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074" y="1556792"/>
            <a:ext cx="7812374" cy="3616375"/>
          </a:xfrm>
          <a:prstGeom prst="rect">
            <a:avLst/>
          </a:prstGeom>
          <a:noFill/>
        </p:spPr>
        <p:txBody>
          <a:bodyPr wrap="square" rtlCol="0">
            <a:spAutoFit/>
          </a:bodyPr>
          <a:lstStyle/>
          <a:p>
            <a:pPr algn="just"/>
            <a:r>
              <a:rPr lang="fr-FR" sz="1400" dirty="0" smtClean="0"/>
              <a:t>La première étape consiste à créer une page consacrée à un </a:t>
            </a:r>
            <a:r>
              <a:rPr lang="fr-FR" sz="1400" dirty="0"/>
              <a:t>"</a:t>
            </a:r>
            <a:r>
              <a:rPr lang="fr-FR" sz="1400" dirty="0" smtClean="0"/>
              <a:t>monument".</a:t>
            </a:r>
          </a:p>
          <a:p>
            <a:pPr algn="just"/>
            <a:endParaRPr lang="fr-FR" sz="1400" dirty="0"/>
          </a:p>
          <a:p>
            <a:pPr algn="just"/>
            <a:r>
              <a:rPr lang="fr-FR" sz="1400" dirty="0" smtClean="0"/>
              <a:t>Cette page est divisée en deux parties, l’une textuelle, l’autre visuelle. </a:t>
            </a:r>
          </a:p>
          <a:p>
            <a:pPr algn="just"/>
            <a:endParaRPr lang="fr-FR" sz="1400" dirty="0"/>
          </a:p>
          <a:p>
            <a:pPr algn="just">
              <a:spcAft>
                <a:spcPts val="600"/>
              </a:spcAft>
            </a:pPr>
            <a:r>
              <a:rPr lang="fr-FR" sz="1400" dirty="0" smtClean="0"/>
              <a:t>La partie textuelle vise à fournir une présentation aussi détaillée que possible du </a:t>
            </a:r>
            <a:r>
              <a:rPr lang="fr-FR" sz="1400" dirty="0"/>
              <a:t>"</a:t>
            </a:r>
            <a:r>
              <a:rPr lang="fr-FR" sz="1400" dirty="0" smtClean="0"/>
              <a:t>monument". On trouvera ci-dessous la liste des informations recherchées pour </a:t>
            </a:r>
            <a:r>
              <a:rPr lang="fr-FR" sz="1400" dirty="0"/>
              <a:t>un "</a:t>
            </a:r>
            <a:r>
              <a:rPr lang="fr-FR" sz="1400" dirty="0" smtClean="0"/>
              <a:t>monument", étant entendu que toutes ces informations ne sont généralement pas disponibles pour </a:t>
            </a:r>
            <a:r>
              <a:rPr lang="fr-FR" sz="1400" dirty="0"/>
              <a:t>un "</a:t>
            </a:r>
            <a:r>
              <a:rPr lang="fr-FR" sz="1400" dirty="0" smtClean="0"/>
              <a:t>monument</a:t>
            </a:r>
            <a:r>
              <a:rPr lang="fr-FR" sz="1400" dirty="0"/>
              <a:t>"</a:t>
            </a:r>
            <a:r>
              <a:rPr lang="fr-FR" sz="1400" dirty="0" smtClean="0"/>
              <a:t> donné :</a:t>
            </a:r>
          </a:p>
          <a:p>
            <a:pPr marL="285750" indent="-285750" algn="just">
              <a:buFont typeface="Arial" pitchFamily="34" charset="0"/>
              <a:buChar char="•"/>
            </a:pPr>
            <a:r>
              <a:rPr lang="fr-FR" sz="1400" dirty="0" smtClean="0"/>
              <a:t>Localisation (adresse);</a:t>
            </a:r>
          </a:p>
          <a:p>
            <a:pPr marL="285750" indent="-285750" algn="just">
              <a:buFont typeface="Arial" pitchFamily="34" charset="0"/>
              <a:buChar char="•"/>
            </a:pPr>
            <a:r>
              <a:rPr lang="fr-FR" sz="1400" dirty="0" smtClean="0"/>
              <a:t>Coordonnées GPS;</a:t>
            </a:r>
          </a:p>
          <a:p>
            <a:pPr marL="285750" indent="-285750" algn="just">
              <a:buFont typeface="Arial" pitchFamily="34" charset="0"/>
              <a:buChar char="•"/>
            </a:pPr>
            <a:r>
              <a:rPr lang="fr-FR" sz="1400" dirty="0" smtClean="0"/>
              <a:t>Inscriptions figurant sur </a:t>
            </a:r>
            <a:r>
              <a:rPr lang="fr-FR" sz="1400" dirty="0"/>
              <a:t>le </a:t>
            </a:r>
            <a:r>
              <a:rPr lang="fr-FR" sz="1400" dirty="0" smtClean="0"/>
              <a:t>monument; </a:t>
            </a:r>
          </a:p>
          <a:p>
            <a:pPr marL="285750" indent="-285750" algn="just">
              <a:buFont typeface="Arial" pitchFamily="34" charset="0"/>
              <a:buChar char="•"/>
            </a:pPr>
            <a:r>
              <a:rPr lang="fr-FR" sz="1400" dirty="0" smtClean="0"/>
              <a:t>Description générale du monument d’un point de vue architectural;</a:t>
            </a:r>
          </a:p>
          <a:p>
            <a:pPr marL="285750" indent="-285750" algn="just">
              <a:buFont typeface="Arial" pitchFamily="34" charset="0"/>
              <a:buChar char="•"/>
            </a:pPr>
            <a:r>
              <a:rPr lang="fr-FR" sz="1400" dirty="0" smtClean="0"/>
              <a:t>Noms des personnes ayant réalisé </a:t>
            </a:r>
            <a:r>
              <a:rPr lang="fr-FR" sz="1400" dirty="0"/>
              <a:t>le </a:t>
            </a:r>
            <a:r>
              <a:rPr lang="fr-FR" sz="1400" dirty="0" smtClean="0"/>
              <a:t>monument </a:t>
            </a:r>
            <a:r>
              <a:rPr lang="fr-FR" sz="1400" dirty="0"/>
              <a:t>(sculpteur</a:t>
            </a:r>
            <a:r>
              <a:rPr lang="fr-FR" sz="1400" dirty="0" smtClean="0"/>
              <a:t>, architecte, etc.);</a:t>
            </a:r>
          </a:p>
          <a:p>
            <a:pPr marL="285750" indent="-285750" algn="just">
              <a:buFont typeface="Arial" pitchFamily="34" charset="0"/>
              <a:buChar char="•"/>
            </a:pPr>
            <a:r>
              <a:rPr lang="fr-FR" sz="1400" dirty="0" smtClean="0"/>
              <a:t>Date d’inauguration;</a:t>
            </a:r>
          </a:p>
          <a:p>
            <a:pPr marL="285750" indent="-285750" algn="just">
              <a:buFont typeface="Arial" pitchFamily="34" charset="0"/>
              <a:buChar char="•"/>
            </a:pPr>
            <a:r>
              <a:rPr lang="fr-FR" sz="1400" dirty="0" smtClean="0"/>
              <a:t>Informations complémentaires; </a:t>
            </a:r>
          </a:p>
          <a:p>
            <a:pPr marL="285750" indent="-285750" algn="just">
              <a:buFont typeface="Arial" pitchFamily="34" charset="0"/>
              <a:buChar char="•"/>
            </a:pPr>
            <a:r>
              <a:rPr lang="fr-FR" sz="1400" dirty="0" smtClean="0"/>
              <a:t>Suggestions de lecture;</a:t>
            </a:r>
          </a:p>
          <a:p>
            <a:pPr marL="285750" indent="-285750" algn="just">
              <a:buFont typeface="Arial" pitchFamily="34" charset="0"/>
              <a:buChar char="•"/>
            </a:pPr>
            <a:r>
              <a:rPr lang="fr-FR" sz="1400" dirty="0" smtClean="0"/>
              <a:t>Toute autre information utile se rapportant à l’objet en question.</a:t>
            </a:r>
          </a:p>
        </p:txBody>
      </p:sp>
      <p:sp>
        <p:nvSpPr>
          <p:cNvPr id="5" name="Title 1"/>
          <p:cNvSpPr txBox="1">
            <a:spLocks/>
          </p:cNvSpPr>
          <p:nvPr/>
        </p:nvSpPr>
        <p:spPr>
          <a:xfrm>
            <a:off x="683568" y="590097"/>
            <a:ext cx="777240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Méthode de travail (</a:t>
            </a:r>
            <a:r>
              <a:rPr lang="fr-FR" sz="3200" b="1" dirty="0" smtClean="0"/>
              <a:t>1/6)</a:t>
            </a:r>
            <a:endParaRPr lang="fr-FR" sz="3200" b="1" dirty="0"/>
          </a:p>
        </p:txBody>
      </p:sp>
    </p:spTree>
    <p:extLst>
      <p:ext uri="{BB962C8B-B14F-4D97-AF65-F5344CB8AC3E}">
        <p14:creationId xmlns:p14="http://schemas.microsoft.com/office/powerpoint/2010/main" val="222937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3568" y="584193"/>
            <a:ext cx="777240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Méthode de travail </a:t>
            </a:r>
            <a:r>
              <a:rPr lang="fr-FR" sz="3200" b="1" dirty="0" smtClean="0"/>
              <a:t>(2/6)</a:t>
            </a:r>
            <a:endParaRPr lang="fr-FR" sz="3200" b="1" dirty="0"/>
          </a:p>
        </p:txBody>
      </p:sp>
      <p:sp>
        <p:nvSpPr>
          <p:cNvPr id="6" name="TextBox 5"/>
          <p:cNvSpPr txBox="1"/>
          <p:nvPr/>
        </p:nvSpPr>
        <p:spPr>
          <a:xfrm>
            <a:off x="971600" y="1104999"/>
            <a:ext cx="7200800" cy="307777"/>
          </a:xfrm>
          <a:prstGeom prst="rect">
            <a:avLst/>
          </a:prstGeom>
          <a:noFill/>
        </p:spPr>
        <p:txBody>
          <a:bodyPr wrap="square" rtlCol="0">
            <a:spAutoFit/>
          </a:bodyPr>
          <a:lstStyle/>
          <a:p>
            <a:pPr algn="ctr"/>
            <a:r>
              <a:rPr lang="fr-FR" sz="1400" b="1" dirty="0" smtClean="0"/>
              <a:t>Exemple de description générale </a:t>
            </a:r>
            <a:r>
              <a:rPr lang="fr-FR" sz="1400" b="1" dirty="0"/>
              <a:t>d’un "</a:t>
            </a:r>
            <a:r>
              <a:rPr lang="fr-FR" sz="1400" b="1" dirty="0" smtClean="0"/>
              <a:t>monument"</a:t>
            </a:r>
          </a:p>
        </p:txBody>
      </p:sp>
      <p:pic>
        <p:nvPicPr>
          <p:cNvPr id="2" name="Picture 3" descr="K:\Danny\Bel-Memorial\--- Contributeurs effectifs ou contactes pour collaboration\Territoires de la Memoire\description_genera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388" y="1553142"/>
            <a:ext cx="6579362" cy="522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1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074" y="1556792"/>
            <a:ext cx="7812374" cy="3323987"/>
          </a:xfrm>
          <a:prstGeom prst="rect">
            <a:avLst/>
          </a:prstGeom>
          <a:noFill/>
        </p:spPr>
        <p:txBody>
          <a:bodyPr wrap="square" rtlCol="0">
            <a:spAutoFit/>
          </a:bodyPr>
          <a:lstStyle/>
          <a:p>
            <a:pPr algn="just"/>
            <a:r>
              <a:rPr lang="fr-FR" sz="1400" dirty="0" smtClean="0"/>
              <a:t>La partie visuelle est consacrée aux photos, récentes et anciennes, du monument. Les photos anciennes ont pour but de montrer les éventuelles transformations ou déménagements du </a:t>
            </a:r>
            <a:r>
              <a:rPr lang="fr-FR" sz="1400" dirty="0" smtClean="0"/>
              <a:t>monument au fil du temps. </a:t>
            </a:r>
            <a:r>
              <a:rPr lang="fr-FR" sz="1400" dirty="0" smtClean="0"/>
              <a:t>Au titre des transformations, on peut citer les ajouts (par exemple, ajout sur le monument de 1914-1918 ou à côté de celui-ci, des noms des victimes de 1940-1945), l’ajout ou la suppression de murs d’enceinte, la présence ou la disparition de canons pris à l’ennemi en 1914-1918, etc. Pour ce qui est des déménagements, les monuments sont parfois transportés d’un endroit à l’autre, au gré des aménagements urbains.</a:t>
            </a:r>
          </a:p>
          <a:p>
            <a:pPr algn="just"/>
            <a:endParaRPr lang="fr-FR" sz="1400" dirty="0"/>
          </a:p>
          <a:p>
            <a:pPr algn="just"/>
            <a:r>
              <a:rPr lang="fr-FR" sz="1400" dirty="0"/>
              <a:t>Une grande attention est portée </a:t>
            </a:r>
            <a:r>
              <a:rPr lang="fr-FR" sz="1400" dirty="0" smtClean="0"/>
              <a:t>à la qualité des </a:t>
            </a:r>
            <a:r>
              <a:rPr lang="fr-FR" sz="1400" dirty="0"/>
              <a:t>photos des monuments: celles-ci doivent être prises par temps ensoleillé et lorsque la végétation est en pleine croissance. Rien de plus triste en effet qu'un monument dans la grisaille entouré d'arbres décharnés. De belles photos constituent en effet le premier hommage que l'on puisse rendre aux victimes des guerres. Vous trouverez certes sur le site des pages qui ne répondent pas à ces critères, mais il s'agit en général des premières pages créées un peu dans l'ivresse du moment avant que leur faible qualité ne saute aux yeux. L’intention est de les remplacer petit à petit, mais le temps est compté, surtout que la création des pages du site repose sur une seule personne</a:t>
            </a:r>
            <a:r>
              <a:rPr lang="fr-FR" sz="1400" dirty="0" smtClean="0"/>
              <a:t>...</a:t>
            </a:r>
            <a:endParaRPr lang="fr-FR" sz="1400" dirty="0"/>
          </a:p>
        </p:txBody>
      </p:sp>
      <p:sp>
        <p:nvSpPr>
          <p:cNvPr id="5" name="Title 1"/>
          <p:cNvSpPr txBox="1">
            <a:spLocks/>
          </p:cNvSpPr>
          <p:nvPr/>
        </p:nvSpPr>
        <p:spPr>
          <a:xfrm>
            <a:off x="683568" y="585176"/>
            <a:ext cx="777240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Méthode de travail </a:t>
            </a:r>
            <a:r>
              <a:rPr lang="fr-FR" sz="3200" b="1" dirty="0" smtClean="0"/>
              <a:t>(3/6)</a:t>
            </a:r>
            <a:endParaRPr lang="fr-FR" sz="3200" b="1" dirty="0"/>
          </a:p>
        </p:txBody>
      </p:sp>
    </p:spTree>
    <p:extLst>
      <p:ext uri="{BB962C8B-B14F-4D97-AF65-F5344CB8AC3E}">
        <p14:creationId xmlns:p14="http://schemas.microsoft.com/office/powerpoint/2010/main" val="117422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2074" y="1557776"/>
            <a:ext cx="7812374" cy="4047262"/>
          </a:xfrm>
          <a:prstGeom prst="rect">
            <a:avLst/>
          </a:prstGeom>
          <a:noFill/>
        </p:spPr>
        <p:txBody>
          <a:bodyPr wrap="square" rtlCol="0">
            <a:spAutoFit/>
          </a:bodyPr>
          <a:lstStyle/>
          <a:p>
            <a:pPr algn="just">
              <a:spcAft>
                <a:spcPts val="600"/>
              </a:spcAft>
            </a:pPr>
            <a:r>
              <a:rPr lang="fr-FR" sz="1400" dirty="0"/>
              <a:t>Lorsque la page consacrée à un monument est terminée, les éventuels noms y figurant sont alors enregistrés dans une base de données MS-Access qui contient les champs suivants: </a:t>
            </a:r>
            <a:endParaRPr lang="fr-FR" sz="1400" dirty="0" smtClean="0"/>
          </a:p>
          <a:p>
            <a:pPr marL="285750" indent="-285750" algn="just">
              <a:buFont typeface="Arial" pitchFamily="34" charset="0"/>
              <a:buChar char="•"/>
            </a:pPr>
            <a:r>
              <a:rPr lang="fr-FR" sz="1400" dirty="0" smtClean="0"/>
              <a:t>Nom;</a:t>
            </a:r>
          </a:p>
          <a:p>
            <a:pPr marL="285750" indent="-285750" algn="just">
              <a:buFont typeface="Arial" pitchFamily="34" charset="0"/>
              <a:buChar char="•"/>
            </a:pPr>
            <a:r>
              <a:rPr lang="fr-FR" sz="1400" dirty="0" smtClean="0"/>
              <a:t>Prénom;</a:t>
            </a:r>
          </a:p>
          <a:p>
            <a:pPr marL="285750" indent="-285750" algn="just">
              <a:buFont typeface="Arial" pitchFamily="34" charset="0"/>
              <a:buChar char="•"/>
            </a:pPr>
            <a:r>
              <a:rPr lang="fr-FR" sz="1400" dirty="0"/>
              <a:t>Nationalité de la victime si celle-ci n’est pas de nationalité belge;</a:t>
            </a:r>
          </a:p>
          <a:p>
            <a:pPr marL="285750" indent="-285750" algn="just">
              <a:buFont typeface="Arial" pitchFamily="34" charset="0"/>
              <a:buChar char="•"/>
            </a:pPr>
            <a:r>
              <a:rPr lang="fr-FR" sz="1400" dirty="0" smtClean="0"/>
              <a:t>Conflit;</a:t>
            </a:r>
          </a:p>
          <a:p>
            <a:pPr marL="285750" indent="-285750" algn="just">
              <a:buFont typeface="Arial" pitchFamily="34" charset="0"/>
              <a:buChar char="•"/>
            </a:pPr>
            <a:r>
              <a:rPr lang="fr-FR" sz="1400" dirty="0" smtClean="0"/>
              <a:t>Statut </a:t>
            </a:r>
            <a:r>
              <a:rPr lang="fr-FR" sz="1400" dirty="0"/>
              <a:t>(par exemple, "Prisonnier politique mort en déportation", "Tombé au Champ d’Honneur</a:t>
            </a:r>
            <a:r>
              <a:rPr lang="fr-FR" sz="1400" dirty="0" smtClean="0"/>
              <a:t>"), ce qui permet </a:t>
            </a:r>
            <a:r>
              <a:rPr lang="fr-FR" sz="1400" dirty="0" smtClean="0"/>
              <a:t>de regrouper </a:t>
            </a:r>
            <a:r>
              <a:rPr lang="fr-FR" sz="1400" dirty="0" smtClean="0"/>
              <a:t>les victimes par grandes catégories;</a:t>
            </a:r>
          </a:p>
          <a:p>
            <a:pPr marL="285750" indent="-285750" algn="just">
              <a:buFont typeface="Arial" pitchFamily="34" charset="0"/>
              <a:buChar char="•"/>
            </a:pPr>
            <a:r>
              <a:rPr lang="fr-FR" sz="1400" dirty="0" smtClean="0"/>
              <a:t>Lieu </a:t>
            </a:r>
            <a:r>
              <a:rPr lang="fr-FR" sz="1400" dirty="0"/>
              <a:t>de </a:t>
            </a:r>
            <a:r>
              <a:rPr lang="fr-FR" sz="1400" dirty="0" smtClean="0"/>
              <a:t>naissance;</a:t>
            </a:r>
          </a:p>
          <a:p>
            <a:pPr marL="285750" indent="-285750" algn="just">
              <a:buFont typeface="Arial" pitchFamily="34" charset="0"/>
              <a:buChar char="•"/>
            </a:pPr>
            <a:r>
              <a:rPr lang="fr-FR" sz="1400" dirty="0" smtClean="0"/>
              <a:t>Date </a:t>
            </a:r>
            <a:r>
              <a:rPr lang="fr-FR" sz="1400" dirty="0"/>
              <a:t>de naissance ou Année de naissance (si la date exacte n’est pas connue</a:t>
            </a:r>
            <a:r>
              <a:rPr lang="fr-FR" sz="1400" dirty="0" smtClean="0"/>
              <a:t>);</a:t>
            </a:r>
          </a:p>
          <a:p>
            <a:pPr marL="285750" indent="-285750" algn="just">
              <a:buFont typeface="Arial" pitchFamily="34" charset="0"/>
              <a:buChar char="•"/>
            </a:pPr>
            <a:r>
              <a:rPr lang="fr-FR" sz="1400" dirty="0" smtClean="0"/>
              <a:t>Lieu </a:t>
            </a:r>
            <a:r>
              <a:rPr lang="fr-FR" sz="1400" dirty="0"/>
              <a:t>de </a:t>
            </a:r>
            <a:r>
              <a:rPr lang="fr-FR" sz="1400" dirty="0" smtClean="0"/>
              <a:t>décès;</a:t>
            </a:r>
          </a:p>
          <a:p>
            <a:pPr marL="285750" indent="-285750" algn="just">
              <a:buFont typeface="Arial" pitchFamily="34" charset="0"/>
              <a:buChar char="•"/>
            </a:pPr>
            <a:r>
              <a:rPr lang="fr-FR" sz="1400" dirty="0" smtClean="0"/>
              <a:t>Date </a:t>
            </a:r>
            <a:r>
              <a:rPr lang="fr-FR" sz="1400" dirty="0"/>
              <a:t>de décès ou Année de Décès (si la date exacte n’est pas connue</a:t>
            </a:r>
            <a:r>
              <a:rPr lang="fr-FR" sz="1400" dirty="0" smtClean="0"/>
              <a:t>)</a:t>
            </a:r>
          </a:p>
          <a:p>
            <a:pPr marL="285750" indent="-285750" algn="just">
              <a:buFont typeface="Arial" pitchFamily="34" charset="0"/>
              <a:buChar char="•"/>
            </a:pPr>
            <a:r>
              <a:rPr lang="fr-FR" sz="1400" dirty="0" smtClean="0"/>
              <a:t>Pour </a:t>
            </a:r>
            <a:r>
              <a:rPr lang="fr-FR" sz="1400" dirty="0"/>
              <a:t>les militaires</a:t>
            </a:r>
            <a:r>
              <a:rPr lang="fr-FR" sz="1400" dirty="0" smtClean="0"/>
              <a:t>:</a:t>
            </a:r>
          </a:p>
          <a:p>
            <a:pPr marL="742950" lvl="1" indent="-285750" algn="just">
              <a:buFont typeface="Arial" pitchFamily="34" charset="0"/>
              <a:buChar char="•"/>
            </a:pPr>
            <a:r>
              <a:rPr lang="fr-FR" sz="1400" dirty="0" smtClean="0"/>
              <a:t>Numéro </a:t>
            </a:r>
            <a:r>
              <a:rPr lang="fr-FR" sz="1400" dirty="0"/>
              <a:t>de </a:t>
            </a:r>
            <a:r>
              <a:rPr lang="fr-FR" sz="1400" dirty="0" smtClean="0"/>
              <a:t>régiment;</a:t>
            </a:r>
          </a:p>
          <a:p>
            <a:pPr marL="742950" lvl="1" indent="-285750" algn="just">
              <a:buFont typeface="Arial" pitchFamily="34" charset="0"/>
              <a:buChar char="•"/>
            </a:pPr>
            <a:r>
              <a:rPr lang="fr-FR" sz="1400" dirty="0" smtClean="0"/>
              <a:t>Régiment;</a:t>
            </a:r>
          </a:p>
          <a:p>
            <a:pPr marL="742950" lvl="1" indent="-285750" algn="just">
              <a:buFont typeface="Arial" pitchFamily="34" charset="0"/>
              <a:buChar char="•"/>
            </a:pPr>
            <a:r>
              <a:rPr lang="fr-FR" sz="1400" dirty="0" smtClean="0"/>
              <a:t>Bataillon, compagnie, </a:t>
            </a:r>
            <a:r>
              <a:rPr lang="fr-FR" sz="1400" dirty="0"/>
              <a:t>etc</a:t>
            </a:r>
            <a:r>
              <a:rPr lang="fr-FR" sz="1400" dirty="0" smtClean="0"/>
              <a:t>.;</a:t>
            </a:r>
          </a:p>
          <a:p>
            <a:pPr marL="742950" lvl="1" indent="-285750" algn="just">
              <a:buFont typeface="Arial" pitchFamily="34" charset="0"/>
              <a:buChar char="•"/>
            </a:pPr>
            <a:r>
              <a:rPr lang="fr-FR" sz="1400" dirty="0" smtClean="0"/>
              <a:t>Grade</a:t>
            </a:r>
          </a:p>
          <a:p>
            <a:pPr marL="285750" indent="-285750" algn="just">
              <a:buFont typeface="Arial" pitchFamily="34" charset="0"/>
              <a:buChar char="•"/>
            </a:pPr>
            <a:r>
              <a:rPr lang="fr-FR" sz="1400" dirty="0" smtClean="0"/>
              <a:t>Informations </a:t>
            </a:r>
            <a:r>
              <a:rPr lang="fr-FR" sz="1400" dirty="0"/>
              <a:t>complémentaires </a:t>
            </a:r>
            <a:r>
              <a:rPr lang="fr-FR" sz="1400" dirty="0" smtClean="0"/>
              <a:t>(ce </a:t>
            </a:r>
            <a:r>
              <a:rPr lang="fr-FR" sz="1400" dirty="0"/>
              <a:t>champ </a:t>
            </a:r>
            <a:r>
              <a:rPr lang="fr-FR" sz="1400" dirty="0" smtClean="0"/>
              <a:t>présente </a:t>
            </a:r>
            <a:r>
              <a:rPr lang="fr-FR" sz="1400" dirty="0"/>
              <a:t>la biographie détaillée de la victime</a:t>
            </a:r>
            <a:r>
              <a:rPr lang="fr-FR" sz="1400" dirty="0" smtClean="0"/>
              <a:t>).</a:t>
            </a:r>
            <a:endParaRPr lang="fr-FR" sz="1400" dirty="0"/>
          </a:p>
        </p:txBody>
      </p:sp>
      <p:sp>
        <p:nvSpPr>
          <p:cNvPr id="5" name="Title 1"/>
          <p:cNvSpPr txBox="1">
            <a:spLocks/>
          </p:cNvSpPr>
          <p:nvPr/>
        </p:nvSpPr>
        <p:spPr>
          <a:xfrm>
            <a:off x="683568" y="590097"/>
            <a:ext cx="777240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Méthode de travail </a:t>
            </a:r>
            <a:r>
              <a:rPr lang="fr-FR" sz="3200" b="1" dirty="0" smtClean="0"/>
              <a:t>(4/6)</a:t>
            </a:r>
            <a:endParaRPr lang="fr-FR" sz="3200" b="1" dirty="0"/>
          </a:p>
        </p:txBody>
      </p:sp>
    </p:spTree>
    <p:extLst>
      <p:ext uri="{BB962C8B-B14F-4D97-AF65-F5344CB8AC3E}">
        <p14:creationId xmlns:p14="http://schemas.microsoft.com/office/powerpoint/2010/main" val="228079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3568" y="584192"/>
            <a:ext cx="777240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Méthode de travail </a:t>
            </a:r>
            <a:r>
              <a:rPr lang="fr-FR" sz="3200" b="1" dirty="0" smtClean="0"/>
              <a:t>(5/6)</a:t>
            </a:r>
            <a:endParaRPr lang="fr-FR" sz="3200" b="1" dirty="0"/>
          </a:p>
        </p:txBody>
      </p:sp>
      <p:sp>
        <p:nvSpPr>
          <p:cNvPr id="6" name="TextBox 5"/>
          <p:cNvSpPr txBox="1"/>
          <p:nvPr/>
        </p:nvSpPr>
        <p:spPr>
          <a:xfrm>
            <a:off x="792074" y="1556792"/>
            <a:ext cx="7812374" cy="3908762"/>
          </a:xfrm>
          <a:prstGeom prst="rect">
            <a:avLst/>
          </a:prstGeom>
          <a:noFill/>
        </p:spPr>
        <p:txBody>
          <a:bodyPr wrap="square" rtlCol="0">
            <a:spAutoFit/>
          </a:bodyPr>
          <a:lstStyle/>
          <a:p>
            <a:pPr algn="just"/>
            <a:r>
              <a:rPr lang="fr-FR" sz="1400" dirty="0"/>
              <a:t>Pour rédiger la biographie d’une victime, le site s’appuie sur un vaste éventail de sources (quelque 700 au </a:t>
            </a:r>
            <a:r>
              <a:rPr lang="fr-FR" sz="1400" dirty="0" smtClean="0"/>
              <a:t>23 septembre </a:t>
            </a:r>
            <a:r>
              <a:rPr lang="fr-FR" sz="1400" dirty="0"/>
              <a:t>2023). Ces sources peuvent être généralistes ou spécialisées. </a:t>
            </a:r>
          </a:p>
          <a:p>
            <a:pPr algn="just"/>
            <a:endParaRPr lang="fr-FR" sz="1400" dirty="0" smtClean="0"/>
          </a:p>
          <a:p>
            <a:pPr algn="just">
              <a:spcAft>
                <a:spcPts val="600"/>
              </a:spcAft>
            </a:pPr>
            <a:r>
              <a:rPr lang="fr-FR" sz="1400" dirty="0" smtClean="0"/>
              <a:t>Au </a:t>
            </a:r>
            <a:r>
              <a:rPr lang="fr-FR" sz="1400" dirty="0"/>
              <a:t>titre des entrées généralistes, on peut citer </a:t>
            </a:r>
            <a:r>
              <a:rPr lang="fr-FR" sz="1400" dirty="0" smtClean="0"/>
              <a:t>:</a:t>
            </a:r>
          </a:p>
          <a:p>
            <a:pPr marL="285750" lvl="0" indent="-285750" algn="just">
              <a:buFont typeface="Arial" pitchFamily="34" charset="0"/>
              <a:buChar char="•"/>
            </a:pPr>
            <a:r>
              <a:rPr lang="fr-FR" sz="1400" dirty="0" smtClean="0"/>
              <a:t>les </a:t>
            </a:r>
            <a:r>
              <a:rPr lang="fr-FR" sz="1400" dirty="0"/>
              <a:t>sites axés sur la généalogie comme le site des Mormons ou le site </a:t>
            </a:r>
            <a:r>
              <a:rPr lang="fr-FR" sz="1400" dirty="0" err="1" smtClean="0"/>
              <a:t>Geneanet</a:t>
            </a:r>
            <a:r>
              <a:rPr lang="fr-FR" sz="1400" dirty="0" smtClean="0"/>
              <a:t>;</a:t>
            </a:r>
            <a:endParaRPr lang="fr-FR" sz="1400" dirty="0" smtClean="0"/>
          </a:p>
          <a:p>
            <a:pPr marL="285750" indent="-285750" algn="just">
              <a:buFont typeface="Arial" pitchFamily="34" charset="0"/>
              <a:buChar char="•"/>
            </a:pPr>
            <a:r>
              <a:rPr lang="fr-FR" sz="1400" dirty="0"/>
              <a:t>les sites de ventes aux enchères sur lesquels on peut télécharger des documents tels que faire-part de décès, souvenirs pieux, photos anciennes de monuments, etc</a:t>
            </a:r>
            <a:r>
              <a:rPr lang="fr-FR" sz="1400" dirty="0" smtClean="0"/>
              <a:t>.;</a:t>
            </a:r>
            <a:endParaRPr lang="fr-FR" sz="1400" dirty="0"/>
          </a:p>
          <a:p>
            <a:pPr marL="285750" lvl="0" indent="-285750" algn="just">
              <a:buFont typeface="Arial" pitchFamily="34" charset="0"/>
              <a:buChar char="•"/>
            </a:pPr>
            <a:r>
              <a:rPr lang="fr-FR" sz="1400" dirty="0"/>
              <a:t>les banques d’images mises en ligne par diverses villes de </a:t>
            </a:r>
            <a:r>
              <a:rPr lang="fr-FR" sz="1400" dirty="0" smtClean="0"/>
              <a:t>Belgique.</a:t>
            </a:r>
            <a:endParaRPr lang="fr-FR" sz="1400" dirty="0" smtClean="0"/>
          </a:p>
          <a:p>
            <a:pPr marL="285750" lvl="0" indent="-285750" algn="just">
              <a:buFont typeface="Arial" pitchFamily="34" charset="0"/>
              <a:buChar char="•"/>
            </a:pPr>
            <a:endParaRPr lang="fr-FR" sz="1400" dirty="0"/>
          </a:p>
          <a:p>
            <a:pPr algn="just">
              <a:spcAft>
                <a:spcPts val="600"/>
              </a:spcAft>
            </a:pPr>
            <a:r>
              <a:rPr lang="fr-FR" sz="1400" dirty="0"/>
              <a:t>Au titre des sites spécialisés, on peut citer :</a:t>
            </a:r>
          </a:p>
          <a:p>
            <a:pPr marL="285750" lvl="0" indent="-285750" algn="just">
              <a:buFont typeface="Arial" pitchFamily="34" charset="0"/>
              <a:buChar char="•"/>
            </a:pPr>
            <a:r>
              <a:rPr lang="fr-FR" sz="1400" dirty="0"/>
              <a:t>l’Institut des Vétérans qui concerne les victimes militaires des deux guerres (en français et néerlandais</a:t>
            </a:r>
            <a:r>
              <a:rPr lang="fr-FR" sz="1400" dirty="0" smtClean="0"/>
              <a:t>);</a:t>
            </a:r>
            <a:endParaRPr lang="fr-FR" sz="1400" dirty="0"/>
          </a:p>
          <a:p>
            <a:pPr marL="285750" lvl="0" indent="-285750" algn="just">
              <a:buFont typeface="Arial" pitchFamily="34" charset="0"/>
              <a:buChar char="•"/>
            </a:pPr>
            <a:r>
              <a:rPr lang="fr-FR" sz="1400" dirty="0"/>
              <a:t>le site allemand "</a:t>
            </a:r>
            <a:r>
              <a:rPr lang="fr-FR" sz="1400" dirty="0" err="1"/>
              <a:t>Arolsen</a:t>
            </a:r>
            <a:r>
              <a:rPr lang="fr-FR" sz="1400" dirty="0"/>
              <a:t> Archives" qui présente des millions de documents se rapportant aux prisonniers de guerre et prisonniers politiques morts dans les camps du régime nazi (en </a:t>
            </a:r>
            <a:r>
              <a:rPr lang="fr-FR" sz="1400" dirty="0" smtClean="0"/>
              <a:t>allemand, anglais, français</a:t>
            </a:r>
            <a:r>
              <a:rPr lang="fr-FR" sz="1400" dirty="0" smtClean="0"/>
              <a:t>);</a:t>
            </a:r>
            <a:endParaRPr lang="fr-FR" sz="1400" dirty="0"/>
          </a:p>
          <a:p>
            <a:pPr marL="285750" lvl="0" indent="-285750" algn="just">
              <a:buFont typeface="Arial" pitchFamily="34" charset="0"/>
              <a:buChar char="•"/>
            </a:pPr>
            <a:r>
              <a:rPr lang="fr-FR" sz="1400" dirty="0"/>
              <a:t>le site </a:t>
            </a:r>
            <a:r>
              <a:rPr lang="fr-FR" sz="1400" dirty="0" err="1"/>
              <a:t>Yad</a:t>
            </a:r>
            <a:r>
              <a:rPr lang="fr-FR" sz="1400" dirty="0"/>
              <a:t> </a:t>
            </a:r>
            <a:r>
              <a:rPr lang="fr-FR" sz="1400" dirty="0" err="1"/>
              <a:t>Vashem</a:t>
            </a:r>
            <a:r>
              <a:rPr lang="fr-FR" sz="1400" dirty="0"/>
              <a:t> qui essaie de recenser les Juifs victimes de la Shoah dont </a:t>
            </a:r>
            <a:r>
              <a:rPr lang="fr-FR" sz="1400" dirty="0" smtClean="0"/>
              <a:t>certains étaient originaires de </a:t>
            </a:r>
            <a:r>
              <a:rPr lang="fr-FR" sz="1400" dirty="0"/>
              <a:t>Belgique (en anglais et hébreu</a:t>
            </a:r>
            <a:r>
              <a:rPr lang="fr-FR" sz="1400" dirty="0" smtClean="0"/>
              <a:t>).</a:t>
            </a:r>
            <a:endParaRPr lang="fr-FR" sz="1400" dirty="0"/>
          </a:p>
        </p:txBody>
      </p:sp>
    </p:spTree>
    <p:extLst>
      <p:ext uri="{BB962C8B-B14F-4D97-AF65-F5344CB8AC3E}">
        <p14:creationId xmlns:p14="http://schemas.microsoft.com/office/powerpoint/2010/main" val="2882288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Danny\Bel-Memorial\--- Contributeurs effectifs ou contactes pour collaboration\Territoires de la Memoire\BEL-MEMORIAL_logo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751"/>
            <a:ext cx="2452272" cy="218811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3568" y="584192"/>
            <a:ext cx="7772400" cy="5760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Méthode de travail </a:t>
            </a:r>
            <a:r>
              <a:rPr lang="fr-FR" sz="3200" b="1" dirty="0" smtClean="0"/>
              <a:t>(6/6)</a:t>
            </a:r>
            <a:endParaRPr lang="fr-FR" sz="3200" b="1" dirty="0"/>
          </a:p>
        </p:txBody>
      </p:sp>
      <p:sp>
        <p:nvSpPr>
          <p:cNvPr id="6" name="TextBox 5"/>
          <p:cNvSpPr txBox="1"/>
          <p:nvPr/>
        </p:nvSpPr>
        <p:spPr>
          <a:xfrm>
            <a:off x="792074" y="1556792"/>
            <a:ext cx="7812374" cy="4262705"/>
          </a:xfrm>
          <a:prstGeom prst="rect">
            <a:avLst/>
          </a:prstGeom>
          <a:noFill/>
        </p:spPr>
        <p:txBody>
          <a:bodyPr wrap="square" rtlCol="0">
            <a:spAutoFit/>
          </a:bodyPr>
          <a:lstStyle/>
          <a:p>
            <a:pPr algn="just">
              <a:spcAft>
                <a:spcPts val="600"/>
              </a:spcAft>
            </a:pPr>
            <a:r>
              <a:rPr lang="fr-FR" sz="1400" dirty="0" smtClean="0"/>
              <a:t>Lorsque les biographies sont terminées et mises en ligne, un petit réseau de correspondants actifs et dévoués </a:t>
            </a:r>
            <a:r>
              <a:rPr lang="fr-FR" sz="1400" dirty="0" smtClean="0"/>
              <a:t>envoient au gestionnaire du site les </a:t>
            </a:r>
            <a:r>
              <a:rPr lang="fr-FR" sz="1400" dirty="0" smtClean="0"/>
              <a:t>documents qu’ils possèdent concernant les victimes. Ces documents peuvent prendre de nombreuses formes :</a:t>
            </a:r>
          </a:p>
          <a:p>
            <a:pPr marL="285750" indent="-285750" algn="just">
              <a:buFont typeface="Arial" pitchFamily="34" charset="0"/>
              <a:buChar char="•"/>
            </a:pPr>
            <a:r>
              <a:rPr lang="fr-FR" sz="1400" dirty="0" smtClean="0"/>
              <a:t>Photos des victimes;</a:t>
            </a:r>
          </a:p>
          <a:p>
            <a:pPr marL="285750" indent="-285750" algn="just">
              <a:buFont typeface="Arial" pitchFamily="34" charset="0"/>
              <a:buChar char="•"/>
            </a:pPr>
            <a:r>
              <a:rPr lang="fr-FR" sz="1400" dirty="0" smtClean="0"/>
              <a:t>Photos des tombes des victimes;</a:t>
            </a:r>
          </a:p>
          <a:p>
            <a:pPr marL="285750" indent="-285750" algn="just">
              <a:buFont typeface="Arial" pitchFamily="34" charset="0"/>
              <a:buChar char="•"/>
            </a:pPr>
            <a:r>
              <a:rPr lang="fr-FR" sz="1400" dirty="0" smtClean="0"/>
              <a:t>Photos de cérémonies officielles;</a:t>
            </a:r>
          </a:p>
          <a:p>
            <a:pPr marL="285750" indent="-285750" algn="just">
              <a:buFont typeface="Arial" pitchFamily="34" charset="0"/>
              <a:buChar char="•"/>
            </a:pPr>
            <a:r>
              <a:rPr lang="fr-FR" sz="1400" dirty="0" smtClean="0"/>
              <a:t>Faire-part de décès; souvenirs pieux;</a:t>
            </a:r>
          </a:p>
          <a:p>
            <a:pPr marL="285750" indent="-285750" algn="just">
              <a:buFont typeface="Arial" pitchFamily="34" charset="0"/>
              <a:buChar char="•"/>
            </a:pPr>
            <a:r>
              <a:rPr lang="fr-FR" sz="1400" dirty="0" smtClean="0"/>
              <a:t>Actes de naissance et/ou de décès;</a:t>
            </a:r>
          </a:p>
          <a:p>
            <a:pPr marL="285750" indent="-285750" algn="just">
              <a:buFont typeface="Arial" pitchFamily="34" charset="0"/>
              <a:buChar char="•"/>
            </a:pPr>
            <a:r>
              <a:rPr lang="fr-FR" sz="1400" dirty="0" smtClean="0"/>
              <a:t>Extraits du Moniteur belge (par </a:t>
            </a:r>
            <a:r>
              <a:rPr lang="fr-FR" sz="1400" dirty="0"/>
              <a:t>exemple, pour les </a:t>
            </a:r>
            <a:r>
              <a:rPr lang="fr-FR" sz="1400" dirty="0" smtClean="0"/>
              <a:t>jugements déclaratifs </a:t>
            </a:r>
            <a:r>
              <a:rPr lang="fr-FR" sz="1400" dirty="0"/>
              <a:t>de </a:t>
            </a:r>
            <a:r>
              <a:rPr lang="fr-FR" sz="1400" dirty="0" smtClean="0"/>
              <a:t>décès, dans le cas où le décès n’a pas été enregistré officiellement);</a:t>
            </a:r>
          </a:p>
          <a:p>
            <a:pPr marL="285750" indent="-285750" algn="just">
              <a:buFont typeface="Arial" pitchFamily="34" charset="0"/>
              <a:buChar char="•"/>
            </a:pPr>
            <a:r>
              <a:rPr lang="fr-FR" sz="1400" dirty="0" smtClean="0"/>
              <a:t>Copies d’articles de journaux;</a:t>
            </a:r>
          </a:p>
          <a:p>
            <a:pPr marL="285750" indent="-285750" algn="just">
              <a:buFont typeface="Arial" pitchFamily="34" charset="0"/>
              <a:buChar char="•"/>
            </a:pPr>
            <a:r>
              <a:rPr lang="fr-FR" sz="1400" dirty="0" smtClean="0"/>
              <a:t>Photos de médailles, timbres commémoratifs et similaires;</a:t>
            </a:r>
          </a:p>
          <a:p>
            <a:pPr marL="285750" indent="-285750" algn="just">
              <a:buFont typeface="Arial" pitchFamily="34" charset="0"/>
              <a:buChar char="•"/>
            </a:pPr>
            <a:r>
              <a:rPr lang="fr-FR" sz="1400" dirty="0" smtClean="0"/>
              <a:t>Tout autre document se rapportant à une victime.</a:t>
            </a:r>
          </a:p>
          <a:p>
            <a:pPr marL="285750" indent="-285750" algn="just">
              <a:buFont typeface="Arial" pitchFamily="34" charset="0"/>
              <a:buChar char="•"/>
            </a:pPr>
            <a:endParaRPr lang="fr-FR" sz="1400" dirty="0"/>
          </a:p>
          <a:p>
            <a:pPr algn="just"/>
            <a:r>
              <a:rPr lang="fr-FR" sz="1400" dirty="0"/>
              <a:t>Quelle que soit la recherche que l’on souhaite effectuer, le meilleur conseil à donner est de ne pas tomber dans le piège de la précipitation. Certaines sources peuvent prêter à confusion, certaines sont incomplètes voire contradictoires. Nous parlons ici d’une quête qui exige sérieux, patience et parfois obstination.</a:t>
            </a:r>
          </a:p>
          <a:p>
            <a:pPr marL="285750" indent="-285750" algn="just">
              <a:buFont typeface="Arial" pitchFamily="34" charset="0"/>
              <a:buChar char="•"/>
            </a:pPr>
            <a:endParaRPr lang="fr-FR" sz="1400" dirty="0"/>
          </a:p>
        </p:txBody>
      </p:sp>
    </p:spTree>
    <p:extLst>
      <p:ext uri="{BB962C8B-B14F-4D97-AF65-F5344CB8AC3E}">
        <p14:creationId xmlns:p14="http://schemas.microsoft.com/office/powerpoint/2010/main" val="1770212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1215</Words>
  <Application>Microsoft Office PowerPoint</Application>
  <PresentationFormat>On-screen Show (4:3)</PresentationFormat>
  <Paragraphs>125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Bel-Memorial</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 (1/2)</vt:lpstr>
      <vt:lpstr>Divers (2/2)</vt:lpstr>
      <vt:lpstr>Architecture technique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Bel-Memorial</dc:title>
  <dc:creator>Danny</dc:creator>
  <cp:lastModifiedBy>Danny</cp:lastModifiedBy>
  <cp:revision>76</cp:revision>
  <dcterms:created xsi:type="dcterms:W3CDTF">2023-05-06T11:22:46Z</dcterms:created>
  <dcterms:modified xsi:type="dcterms:W3CDTF">2023-09-23T12:21:03Z</dcterms:modified>
</cp:coreProperties>
</file>