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22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43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265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686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08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529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949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371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EA73B"/>
    <a:srgbClr val="FEC011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3" d="100"/>
          <a:sy n="33" d="100"/>
        </p:scale>
        <p:origin x="-2752" y="-10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E6EAD-402C-FC45-8DC1-445FDBDC7683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66374-54E9-934E-87E2-3CBAE70529A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071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422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843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265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686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108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529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949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371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66374-54E9-934E-87E2-3CBAE70529A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81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5" y="3320409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9" y="6056897"/>
            <a:ext cx="5293995" cy="2731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20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20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299" y="571547"/>
            <a:ext cx="1276231" cy="12158326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607" y="571547"/>
            <a:ext cx="3702646" cy="1215832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1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3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3" cy="2338138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2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4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642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5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9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3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93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607" y="3325356"/>
            <a:ext cx="2489438" cy="940451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9093" y="3325356"/>
            <a:ext cx="2489438" cy="940451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61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4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4"/>
            <a:ext cx="3341572" cy="99711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22" indent="0">
              <a:buNone/>
              <a:defRPr sz="2300" b="1"/>
            </a:lvl2pPr>
            <a:lvl3pPr marL="1042843" indent="0">
              <a:buNone/>
              <a:defRPr sz="2100" b="1"/>
            </a:lvl3pPr>
            <a:lvl4pPr marL="1564265" indent="0">
              <a:buNone/>
              <a:defRPr sz="1900" b="1"/>
            </a:lvl4pPr>
            <a:lvl5pPr marL="2085686" indent="0">
              <a:buNone/>
              <a:defRPr sz="1900" b="1"/>
            </a:lvl5pPr>
            <a:lvl6pPr marL="2607108" indent="0">
              <a:buNone/>
              <a:defRPr sz="1900" b="1"/>
            </a:lvl6pPr>
            <a:lvl7pPr marL="3128529" indent="0">
              <a:buNone/>
              <a:defRPr sz="1900" b="1"/>
            </a:lvl7pPr>
            <a:lvl8pPr marL="3649949" indent="0">
              <a:buNone/>
              <a:defRPr sz="1900" b="1"/>
            </a:lvl8pPr>
            <a:lvl9pPr marL="4171371" indent="0">
              <a:buNone/>
              <a:defRPr sz="1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5" y="2392574"/>
            <a:ext cx="3342884" cy="99711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22" indent="0">
              <a:buNone/>
              <a:defRPr sz="2300" b="1"/>
            </a:lvl2pPr>
            <a:lvl3pPr marL="1042843" indent="0">
              <a:buNone/>
              <a:defRPr sz="2100" b="1"/>
            </a:lvl3pPr>
            <a:lvl4pPr marL="1564265" indent="0">
              <a:buNone/>
              <a:defRPr sz="1900" b="1"/>
            </a:lvl4pPr>
            <a:lvl5pPr marL="2085686" indent="0">
              <a:buNone/>
              <a:defRPr sz="1900" b="1"/>
            </a:lvl5pPr>
            <a:lvl6pPr marL="2607108" indent="0">
              <a:buNone/>
              <a:defRPr sz="1900" b="1"/>
            </a:lvl6pPr>
            <a:lvl7pPr marL="3128529" indent="0">
              <a:buNone/>
              <a:defRPr sz="1900" b="1"/>
            </a:lvl7pPr>
            <a:lvl8pPr marL="3649949" indent="0">
              <a:buNone/>
              <a:defRPr sz="1900" b="1"/>
            </a:lvl8pPr>
            <a:lvl9pPr marL="4171371" indent="0">
              <a:buNone/>
              <a:defRPr sz="1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5" y="3389684"/>
            <a:ext cx="3342884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58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14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17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4" y="425568"/>
            <a:ext cx="2488126" cy="181113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8"/>
            <a:ext cx="4227844" cy="912245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4" y="2236698"/>
            <a:ext cx="2488126" cy="7311326"/>
          </a:xfrm>
        </p:spPr>
        <p:txBody>
          <a:bodyPr/>
          <a:lstStyle>
            <a:lvl1pPr marL="0" indent="0">
              <a:buNone/>
              <a:defRPr sz="1600"/>
            </a:lvl1pPr>
            <a:lvl2pPr marL="521422" indent="0">
              <a:buNone/>
              <a:defRPr sz="1400"/>
            </a:lvl2pPr>
            <a:lvl3pPr marL="1042843" indent="0">
              <a:buNone/>
              <a:defRPr sz="1100"/>
            </a:lvl3pPr>
            <a:lvl4pPr marL="1564265" indent="0">
              <a:buNone/>
              <a:defRPr sz="1000"/>
            </a:lvl4pPr>
            <a:lvl5pPr marL="2085686" indent="0">
              <a:buNone/>
              <a:defRPr sz="1000"/>
            </a:lvl5pPr>
            <a:lvl6pPr marL="2607108" indent="0">
              <a:buNone/>
              <a:defRPr sz="1000"/>
            </a:lvl6pPr>
            <a:lvl7pPr marL="3128529" indent="0">
              <a:buNone/>
              <a:defRPr sz="1000"/>
            </a:lvl7pPr>
            <a:lvl8pPr marL="3649949" indent="0">
              <a:buNone/>
              <a:defRPr sz="1000"/>
            </a:lvl8pPr>
            <a:lvl9pPr marL="4171371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4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600"/>
            </a:lvl1pPr>
            <a:lvl2pPr marL="521422" indent="0">
              <a:buNone/>
              <a:defRPr sz="3200"/>
            </a:lvl2pPr>
            <a:lvl3pPr marL="1042843" indent="0">
              <a:buNone/>
              <a:defRPr sz="2700"/>
            </a:lvl3pPr>
            <a:lvl4pPr marL="1564265" indent="0">
              <a:buNone/>
              <a:defRPr sz="2300"/>
            </a:lvl4pPr>
            <a:lvl5pPr marL="2085686" indent="0">
              <a:buNone/>
              <a:defRPr sz="2300"/>
            </a:lvl5pPr>
            <a:lvl6pPr marL="2607108" indent="0">
              <a:buNone/>
              <a:defRPr sz="2300"/>
            </a:lvl6pPr>
            <a:lvl7pPr marL="3128529" indent="0">
              <a:buNone/>
              <a:defRPr sz="2300"/>
            </a:lvl7pPr>
            <a:lvl8pPr marL="3649949" indent="0">
              <a:buNone/>
              <a:defRPr sz="2300"/>
            </a:lvl8pPr>
            <a:lvl9pPr marL="4171371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6"/>
            <a:ext cx="4537710" cy="1254429"/>
          </a:xfrm>
        </p:spPr>
        <p:txBody>
          <a:bodyPr/>
          <a:lstStyle>
            <a:lvl1pPr marL="0" indent="0">
              <a:buNone/>
              <a:defRPr sz="1600"/>
            </a:lvl1pPr>
            <a:lvl2pPr marL="521422" indent="0">
              <a:buNone/>
              <a:defRPr sz="1400"/>
            </a:lvl2pPr>
            <a:lvl3pPr marL="1042843" indent="0">
              <a:buNone/>
              <a:defRPr sz="1100"/>
            </a:lvl3pPr>
            <a:lvl4pPr marL="1564265" indent="0">
              <a:buNone/>
              <a:defRPr sz="1000"/>
            </a:lvl4pPr>
            <a:lvl5pPr marL="2085686" indent="0">
              <a:buNone/>
              <a:defRPr sz="1000"/>
            </a:lvl5pPr>
            <a:lvl6pPr marL="2607108" indent="0">
              <a:buNone/>
              <a:defRPr sz="1000"/>
            </a:lvl6pPr>
            <a:lvl7pPr marL="3128529" indent="0">
              <a:buNone/>
              <a:defRPr sz="1000"/>
            </a:lvl7pPr>
            <a:lvl8pPr marL="3649949" indent="0">
              <a:buNone/>
              <a:defRPr sz="1000"/>
            </a:lvl8pPr>
            <a:lvl9pPr marL="4171371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61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4" y="428041"/>
            <a:ext cx="6806565" cy="1781440"/>
          </a:xfrm>
          <a:prstGeom prst="rect">
            <a:avLst/>
          </a:prstGeom>
        </p:spPr>
        <p:txBody>
          <a:bodyPr vert="horz" lIns="104284" tIns="52142" rIns="104284" bIns="52142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4" y="2494018"/>
            <a:ext cx="6806565" cy="7054007"/>
          </a:xfrm>
          <a:prstGeom prst="rect">
            <a:avLst/>
          </a:prstGeom>
        </p:spPr>
        <p:txBody>
          <a:bodyPr vert="horz" lIns="104284" tIns="52142" rIns="104284" bIns="5214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4" y="9906786"/>
            <a:ext cx="1764665" cy="569071"/>
          </a:xfrm>
          <a:prstGeom prst="rect">
            <a:avLst/>
          </a:prstGeom>
        </p:spPr>
        <p:txBody>
          <a:bodyPr vert="horz" lIns="104284" tIns="52142" rIns="104284" bIns="5214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5" y="9906786"/>
            <a:ext cx="2394903" cy="569071"/>
          </a:xfrm>
          <a:prstGeom prst="rect">
            <a:avLst/>
          </a:prstGeom>
        </p:spPr>
        <p:txBody>
          <a:bodyPr vert="horz" lIns="104284" tIns="52142" rIns="104284" bIns="5214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4" y="9906786"/>
            <a:ext cx="1764665" cy="569071"/>
          </a:xfrm>
          <a:prstGeom prst="rect">
            <a:avLst/>
          </a:prstGeom>
        </p:spPr>
        <p:txBody>
          <a:bodyPr vert="horz" lIns="104284" tIns="52142" rIns="104284" bIns="5214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08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2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65" indent="-391065" algn="l" defTabSz="521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09" indent="-325888" algn="l" defTabSz="521422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54" indent="-260710" algn="l" defTabSz="52142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975" indent="-260710" algn="l" defTabSz="521422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97" indent="-260710" algn="l" defTabSz="521422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818" indent="-260710" algn="l" defTabSz="52142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240" indent="-260710" algn="l" defTabSz="52142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662" indent="-260710" algn="l" defTabSz="52142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082" indent="-260710" algn="l" defTabSz="52142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22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43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265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686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08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529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949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371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6" Type="http://schemas.openxmlformats.org/officeDocument/2006/relationships/image" Target="../media/image3.png"/><Relationship Id="rId7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1910553" y="664744"/>
            <a:ext cx="3741746" cy="1600373"/>
            <a:chOff x="575397" y="568679"/>
            <a:chExt cx="3393019" cy="1369099"/>
          </a:xfrm>
        </p:grpSpPr>
        <p:sp>
          <p:nvSpPr>
            <p:cNvPr id="4" name="Rectangle 3"/>
            <p:cNvSpPr/>
            <p:nvPr/>
          </p:nvSpPr>
          <p:spPr>
            <a:xfrm>
              <a:off x="575397" y="568679"/>
              <a:ext cx="999403" cy="434443"/>
            </a:xfrm>
            <a:prstGeom prst="rect">
              <a:avLst/>
            </a:prstGeom>
            <a:blipFill rotWithShape="1">
              <a:blip r:embed="rId3"/>
              <a:stretch>
                <a:fillRect/>
              </a:stretch>
            </a:blipFill>
          </p:spPr>
          <p:txBody>
            <a:bodyPr wrap="square">
              <a:spAutoFit/>
            </a:bodyPr>
            <a:lstStyle/>
            <a:p>
              <a:r>
                <a:rPr lang="fr-FR" sz="27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pple Chancery"/>
                </a:rPr>
                <a:t>B</a:t>
              </a:r>
              <a:r>
                <a:rPr lang="fr-FR" sz="27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pple Chancery"/>
                </a:rPr>
                <a:t>revet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70697" y="871246"/>
              <a:ext cx="1786803" cy="434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27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pple Chancery"/>
                </a:rPr>
                <a:t>U</a:t>
              </a:r>
              <a:r>
                <a:rPr lang="fr-FR" sz="27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pple Chancery"/>
                </a:rPr>
                <a:t>niversel de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648547" y="1182396"/>
              <a:ext cx="1450253" cy="434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27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pple Chancery"/>
                </a:rPr>
                <a:t>S</a:t>
              </a:r>
              <a:r>
                <a:rPr lang="fr-FR" sz="27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pple Chancery"/>
                </a:rPr>
                <a:t>orcellerie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086696" y="1497421"/>
              <a:ext cx="1881720" cy="4403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27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pple Chancery"/>
                </a:rPr>
                <a:t>E</a:t>
              </a:r>
              <a:r>
                <a:rPr lang="fr-FR" sz="27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pple Chancery"/>
                </a:rPr>
                <a:t>lémentaire</a:t>
              </a:r>
            </a:p>
          </p:txBody>
        </p:sp>
      </p:grpSp>
      <p:grpSp>
        <p:nvGrpSpPr>
          <p:cNvPr id="18" name="Grouper 17"/>
          <p:cNvGrpSpPr/>
          <p:nvPr/>
        </p:nvGrpSpPr>
        <p:grpSpPr>
          <a:xfrm>
            <a:off x="281092" y="830948"/>
            <a:ext cx="1031721" cy="1195309"/>
            <a:chOff x="1295400" y="3223204"/>
            <a:chExt cx="935566" cy="1022573"/>
          </a:xfrm>
        </p:grpSpPr>
        <p:sp>
          <p:nvSpPr>
            <p:cNvPr id="19" name="ZoneTexte 18"/>
            <p:cNvSpPr txBox="1"/>
            <p:nvPr/>
          </p:nvSpPr>
          <p:spPr>
            <a:xfrm>
              <a:off x="1295400" y="3276600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1447800" y="3429000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1625600" y="3521333"/>
              <a:ext cx="355600" cy="326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900" dirty="0">
                <a:solidFill>
                  <a:srgbClr val="FEA73B"/>
                </a:solidFill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295400" y="3678971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875366" y="3473678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1778000" y="3786693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468967" y="4048303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1752600" y="3223204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1519766" y="3763610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</p:grpSp>
      <p:grpSp>
        <p:nvGrpSpPr>
          <p:cNvPr id="28" name="Grouper 27"/>
          <p:cNvGrpSpPr/>
          <p:nvPr/>
        </p:nvGrpSpPr>
        <p:grpSpPr>
          <a:xfrm>
            <a:off x="1008013" y="1254243"/>
            <a:ext cx="1031721" cy="1195309"/>
            <a:chOff x="1295400" y="3223204"/>
            <a:chExt cx="935566" cy="1022573"/>
          </a:xfrm>
        </p:grpSpPr>
        <p:sp>
          <p:nvSpPr>
            <p:cNvPr id="29" name="ZoneTexte 28"/>
            <p:cNvSpPr txBox="1"/>
            <p:nvPr/>
          </p:nvSpPr>
          <p:spPr>
            <a:xfrm>
              <a:off x="1295400" y="3276600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47800" y="3429000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625600" y="3521333"/>
              <a:ext cx="355600" cy="326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900" dirty="0">
                <a:solidFill>
                  <a:srgbClr val="FEA73B"/>
                </a:solidFill>
              </a:endParaRP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1295400" y="3678971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1875366" y="3473678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778000" y="3786693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1468967" y="4048303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1752600" y="3223204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1519766" y="3763610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</p:grpSp>
      <p:grpSp>
        <p:nvGrpSpPr>
          <p:cNvPr id="38" name="Grouper 37"/>
          <p:cNvGrpSpPr/>
          <p:nvPr/>
        </p:nvGrpSpPr>
        <p:grpSpPr>
          <a:xfrm>
            <a:off x="5575088" y="828533"/>
            <a:ext cx="1031721" cy="1195309"/>
            <a:chOff x="1295400" y="3223204"/>
            <a:chExt cx="935566" cy="1022573"/>
          </a:xfrm>
        </p:grpSpPr>
        <p:sp>
          <p:nvSpPr>
            <p:cNvPr id="39" name="ZoneTexte 38"/>
            <p:cNvSpPr txBox="1"/>
            <p:nvPr/>
          </p:nvSpPr>
          <p:spPr>
            <a:xfrm>
              <a:off x="1295400" y="3276600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1447800" y="3429000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1625600" y="3521333"/>
              <a:ext cx="355600" cy="326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900" dirty="0">
                <a:solidFill>
                  <a:srgbClr val="FEA73B"/>
                </a:solidFill>
              </a:endParaRP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1295400" y="3678971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1875366" y="3473678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1778000" y="3786693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1468967" y="4048303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1752600" y="3223204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1519766" y="3763610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</p:grpSp>
      <p:grpSp>
        <p:nvGrpSpPr>
          <p:cNvPr id="48" name="Grouper 47"/>
          <p:cNvGrpSpPr/>
          <p:nvPr/>
        </p:nvGrpSpPr>
        <p:grpSpPr>
          <a:xfrm>
            <a:off x="6302009" y="1251828"/>
            <a:ext cx="1031721" cy="1195309"/>
            <a:chOff x="1295400" y="3223204"/>
            <a:chExt cx="935566" cy="1022573"/>
          </a:xfrm>
        </p:grpSpPr>
        <p:sp>
          <p:nvSpPr>
            <p:cNvPr id="49" name="ZoneTexte 48"/>
            <p:cNvSpPr txBox="1"/>
            <p:nvPr/>
          </p:nvSpPr>
          <p:spPr>
            <a:xfrm>
              <a:off x="1295400" y="3276600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1447800" y="3429000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1625600" y="3521333"/>
              <a:ext cx="355600" cy="326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900" dirty="0">
                <a:solidFill>
                  <a:srgbClr val="FEA73B"/>
                </a:solidFill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1295400" y="3678971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1875366" y="3473678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1778000" y="3786693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1468967" y="4048303"/>
              <a:ext cx="355600" cy="19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900" dirty="0">
                <a:solidFill>
                  <a:srgbClr val="FEA73B"/>
                </a:solidFill>
              </a:endParaRP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1752600" y="3223204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1519766" y="3763610"/>
              <a:ext cx="355600" cy="25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>
                  <a:solidFill>
                    <a:srgbClr val="FEA73B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★</a:t>
              </a:r>
              <a:endParaRPr lang="fr-FR" sz="1300" dirty="0">
                <a:solidFill>
                  <a:srgbClr val="FEA73B"/>
                </a:solidFill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0" y="2969244"/>
            <a:ext cx="7562850" cy="7615050"/>
          </a:xfrm>
          <a:prstGeom prst="rect">
            <a:avLst/>
          </a:prstGeom>
        </p:spPr>
        <p:txBody>
          <a:bodyPr wrap="square" lIns="104284" tIns="52142" rIns="104284" bIns="52142">
            <a:spAutoFit/>
          </a:bodyPr>
          <a:lstStyle/>
          <a:p>
            <a:r>
              <a:rPr lang="fr-FR" b="1" i="1" dirty="0" smtClean="0">
                <a:latin typeface="Apple Chancery"/>
                <a:cs typeface="Apple Chancery"/>
              </a:rPr>
              <a:t>	</a:t>
            </a:r>
            <a:r>
              <a:rPr lang="fr-FR" sz="1800" b="1" i="1" dirty="0" smtClean="0">
                <a:latin typeface="Apple Chancery"/>
                <a:cs typeface="Apple Chancery"/>
              </a:rPr>
              <a:t>Attribué à :</a:t>
            </a:r>
          </a:p>
          <a:p>
            <a:r>
              <a:rPr lang="fr-FR" sz="1800" b="1" i="1" dirty="0" smtClean="0">
                <a:latin typeface="Apple Chancery"/>
                <a:cs typeface="Apple Chancery"/>
              </a:rPr>
              <a:t>	Elève de la maison :</a:t>
            </a:r>
          </a:p>
          <a:p>
            <a:pPr algn="ctr"/>
            <a:endParaRPr lang="fr-FR" b="1" i="1" dirty="0" smtClean="0">
              <a:latin typeface="Apple Chancery"/>
              <a:cs typeface="Apple Chancery"/>
            </a:endParaRPr>
          </a:p>
          <a:p>
            <a:pPr algn="ctr"/>
            <a:endParaRPr lang="fr-FR" b="1" i="1" dirty="0">
              <a:latin typeface="Apple Chancery"/>
              <a:cs typeface="Apple Chancery"/>
            </a:endParaRPr>
          </a:p>
          <a:p>
            <a:pPr algn="ctr"/>
            <a:r>
              <a:rPr lang="fr-FR" b="1" i="1" dirty="0" smtClean="0">
                <a:latin typeface="Apple Chancery"/>
                <a:cs typeface="Apple Chancery"/>
              </a:rPr>
              <a:t>Par le ministère de la Magie et l’Ecole de Sorcellerie de </a:t>
            </a:r>
            <a:r>
              <a:rPr lang="fr-FR" b="1" i="1" dirty="0" err="1" smtClean="0">
                <a:latin typeface="Apple Chancery"/>
                <a:cs typeface="Apple Chancery"/>
              </a:rPr>
              <a:t>Poudlard</a:t>
            </a:r>
            <a:endParaRPr lang="fr-FR" b="1" i="1" dirty="0">
              <a:latin typeface="Apple Chancery"/>
              <a:cs typeface="Apple Chancery"/>
            </a:endParaRPr>
          </a:p>
          <a:p>
            <a:endParaRPr lang="fr-FR" b="1" i="1" dirty="0" smtClean="0">
              <a:latin typeface="Apple Chancery"/>
              <a:cs typeface="Apple Chancery"/>
            </a:endParaRPr>
          </a:p>
          <a:p>
            <a:endParaRPr lang="fr-FR" b="1" i="1" dirty="0" smtClean="0">
              <a:latin typeface="Apple Chancery"/>
              <a:cs typeface="Apple Chancery"/>
            </a:endParaRPr>
          </a:p>
          <a:p>
            <a:r>
              <a:rPr lang="fr-FR" sz="1800" i="1" dirty="0" smtClean="0">
                <a:latin typeface="Apple Chancery"/>
                <a:cs typeface="Apple Chancery"/>
              </a:rPr>
              <a:t>Avec les résultats suivants :</a:t>
            </a:r>
          </a:p>
          <a:p>
            <a:endParaRPr lang="fr-FR" sz="1800" i="1" dirty="0">
              <a:latin typeface="Apple Chancery"/>
              <a:cs typeface="Apple Chancery"/>
            </a:endParaRPr>
          </a:p>
          <a:p>
            <a:pPr algn="just"/>
            <a:r>
              <a:rPr lang="fr-FR" sz="1600" dirty="0" smtClean="0">
                <a:latin typeface="Apple Chancery"/>
                <a:cs typeface="Apple Chancery"/>
              </a:rPr>
              <a:t>	Soin aux créatures </a:t>
            </a:r>
            <a:r>
              <a:rPr lang="mr-IN" sz="1600" dirty="0" smtClean="0">
                <a:latin typeface="Apple Chancery"/>
                <a:cs typeface="Apple Chancery"/>
              </a:rPr>
              <a:t>………………………………………</a:t>
            </a:r>
            <a:endParaRPr lang="fr-FR" sz="1600" dirty="0" smtClean="0">
              <a:latin typeface="Apple Chancery"/>
              <a:cs typeface="Apple Chancery"/>
            </a:endParaRPr>
          </a:p>
          <a:p>
            <a:pPr algn="just"/>
            <a:endParaRPr lang="fr-FR" sz="1600" dirty="0" smtClean="0">
              <a:latin typeface="Apple Chancery"/>
              <a:cs typeface="Apple Chancery"/>
            </a:endParaRPr>
          </a:p>
          <a:p>
            <a:pPr algn="just"/>
            <a:r>
              <a:rPr lang="fr-FR" sz="1600" dirty="0" smtClean="0">
                <a:latin typeface="Apple Chancery"/>
                <a:cs typeface="Apple Chancery"/>
              </a:rPr>
              <a:t>	Botanique </a:t>
            </a:r>
            <a:r>
              <a:rPr lang="mr-IN" sz="1600" dirty="0" smtClean="0">
                <a:latin typeface="Apple Chancery"/>
                <a:cs typeface="Apple Chancery"/>
              </a:rPr>
              <a:t>………………………………………………</a:t>
            </a:r>
            <a:r>
              <a:rPr lang="fr-FR" sz="1600" dirty="0" smtClean="0">
                <a:latin typeface="Apple Chancery"/>
                <a:cs typeface="Apple Chancery"/>
              </a:rPr>
              <a:t>...</a:t>
            </a:r>
          </a:p>
          <a:p>
            <a:pPr algn="just"/>
            <a:endParaRPr lang="fr-FR" sz="1600" dirty="0" smtClean="0">
              <a:latin typeface="Apple Chancery"/>
              <a:cs typeface="Apple Chancery"/>
            </a:endParaRPr>
          </a:p>
          <a:p>
            <a:pPr algn="just"/>
            <a:r>
              <a:rPr lang="fr-FR" sz="1600" dirty="0" smtClean="0">
                <a:latin typeface="Apple Chancery"/>
                <a:cs typeface="Apple Chancery"/>
              </a:rPr>
              <a:t>	Potions </a:t>
            </a:r>
            <a:r>
              <a:rPr lang="mr-IN" sz="1600" dirty="0" smtClean="0">
                <a:latin typeface="Apple Chancery"/>
                <a:cs typeface="Apple Chancery"/>
              </a:rPr>
              <a:t>……………………………………………………</a:t>
            </a:r>
            <a:r>
              <a:rPr lang="fr-FR" sz="1600" dirty="0" smtClean="0">
                <a:latin typeface="Apple Chancery"/>
                <a:cs typeface="Apple Chancery"/>
              </a:rPr>
              <a:t>.</a:t>
            </a:r>
          </a:p>
          <a:p>
            <a:pPr algn="just"/>
            <a:endParaRPr lang="fr-FR" sz="1600" dirty="0" smtClean="0">
              <a:latin typeface="Apple Chancery"/>
              <a:cs typeface="Apple Chancery"/>
            </a:endParaRPr>
          </a:p>
          <a:p>
            <a:pPr algn="just"/>
            <a:r>
              <a:rPr lang="fr-FR" sz="1600" dirty="0" smtClean="0">
                <a:latin typeface="Apple Chancery"/>
                <a:cs typeface="Apple Chancery"/>
              </a:rPr>
              <a:t>	Sortilèges </a:t>
            </a:r>
            <a:r>
              <a:rPr lang="mr-IN" sz="1600" dirty="0" smtClean="0">
                <a:latin typeface="Apple Chancery"/>
                <a:cs typeface="Apple Chancery"/>
              </a:rPr>
              <a:t>…………………………………………………</a:t>
            </a:r>
            <a:r>
              <a:rPr lang="fr-FR" sz="1600" dirty="0" smtClean="0">
                <a:latin typeface="Apple Chancery"/>
                <a:cs typeface="Apple Chancery"/>
              </a:rPr>
              <a:t>.</a:t>
            </a:r>
            <a:endParaRPr lang="fr-FR" sz="1600" dirty="0">
              <a:latin typeface="Apple Chancery"/>
              <a:cs typeface="Apple Chancery"/>
            </a:endParaRPr>
          </a:p>
          <a:p>
            <a:pPr algn="just"/>
            <a:endParaRPr lang="fr-FR" sz="1400" dirty="0">
              <a:latin typeface="Apple Chancery"/>
              <a:cs typeface="Apple Chancery"/>
            </a:endParaRPr>
          </a:p>
          <a:p>
            <a:pPr algn="just"/>
            <a:endParaRPr lang="fr-FR" sz="1400" dirty="0">
              <a:latin typeface="Apple Chancery"/>
              <a:cs typeface="Apple Chancery"/>
            </a:endParaRPr>
          </a:p>
          <a:p>
            <a:endParaRPr lang="fr-FR" sz="1400" dirty="0" smtClean="0">
              <a:latin typeface="Apple Chancery"/>
              <a:cs typeface="Apple Chancery"/>
            </a:endParaRPr>
          </a:p>
          <a:p>
            <a:endParaRPr lang="fr-FR" sz="1400" dirty="0">
              <a:latin typeface="Apple Chancery"/>
              <a:cs typeface="Apple Chancery"/>
            </a:endParaRPr>
          </a:p>
          <a:p>
            <a:endParaRPr lang="fr-FR" sz="1400" dirty="0" smtClean="0">
              <a:latin typeface="Apple Chancery"/>
              <a:cs typeface="Apple Chancery"/>
            </a:endParaRPr>
          </a:p>
          <a:p>
            <a:endParaRPr lang="fr-FR" sz="1400" dirty="0">
              <a:latin typeface="Apple Chancery"/>
              <a:cs typeface="Apple Chancery"/>
            </a:endParaRPr>
          </a:p>
          <a:p>
            <a:endParaRPr lang="fr-FR" sz="1400" dirty="0" smtClean="0">
              <a:latin typeface="Apple Chancery"/>
              <a:cs typeface="Apple Chancery"/>
            </a:endParaRPr>
          </a:p>
          <a:p>
            <a:endParaRPr lang="fr-FR" sz="1400" dirty="0">
              <a:latin typeface="Apple Chancery"/>
              <a:cs typeface="Apple Chancery"/>
            </a:endParaRPr>
          </a:p>
          <a:p>
            <a:endParaRPr lang="fr-FR" sz="1400" dirty="0">
              <a:latin typeface="Apple Chancery"/>
              <a:cs typeface="Apple Chancery"/>
            </a:endParaRPr>
          </a:p>
          <a:p>
            <a:endParaRPr lang="fr-FR" sz="1400" dirty="0">
              <a:latin typeface="Apple Chancery"/>
              <a:cs typeface="Apple Chancery"/>
            </a:endParaRPr>
          </a:p>
          <a:p>
            <a:endParaRPr lang="fr-FR" sz="1400" dirty="0">
              <a:latin typeface="Apple Chancery"/>
              <a:cs typeface="Apple Chancery"/>
            </a:endParaRPr>
          </a:p>
          <a:p>
            <a:endParaRPr lang="fr-FR" sz="1400" dirty="0">
              <a:latin typeface="Apple Chancery"/>
              <a:cs typeface="Apple Chancery"/>
            </a:endParaRPr>
          </a:p>
          <a:p>
            <a:r>
              <a:rPr lang="fr-FR" sz="1400" dirty="0" err="1">
                <a:latin typeface="Apple Chancery"/>
                <a:cs typeface="Apple Chancery"/>
              </a:rPr>
              <a:t>Albus</a:t>
            </a:r>
            <a:r>
              <a:rPr lang="fr-FR" sz="1400" dirty="0">
                <a:latin typeface="Apple Chancery"/>
                <a:cs typeface="Apple Chancery"/>
              </a:rPr>
              <a:t> </a:t>
            </a:r>
            <a:r>
              <a:rPr lang="fr-FR" sz="1400" dirty="0" err="1">
                <a:latin typeface="Apple Chancery"/>
                <a:cs typeface="Apple Chancery"/>
              </a:rPr>
              <a:t>Dumbledore</a:t>
            </a:r>
            <a:r>
              <a:rPr lang="fr-FR" sz="1400" dirty="0">
                <a:latin typeface="Apple Chancery"/>
                <a:cs typeface="Apple Chancery"/>
              </a:rPr>
              <a:t>,							       La Puce Mac </a:t>
            </a:r>
            <a:r>
              <a:rPr lang="fr-FR" sz="1400" dirty="0" err="1">
                <a:latin typeface="Apple Chancery"/>
                <a:cs typeface="Apple Chancery"/>
              </a:rPr>
              <a:t>Gonagall</a:t>
            </a:r>
            <a:endParaRPr lang="fr-FR" sz="1400" dirty="0">
              <a:latin typeface="Apple Chancery"/>
              <a:cs typeface="Apple Chancery"/>
            </a:endParaRPr>
          </a:p>
          <a:p>
            <a:r>
              <a:rPr lang="fr-FR" sz="1400" dirty="0" smtClean="0">
                <a:latin typeface="Apple Chancery"/>
                <a:cs typeface="Apple Chancery"/>
              </a:rPr>
              <a:t>Directeur </a:t>
            </a:r>
            <a:r>
              <a:rPr lang="fr-FR" sz="1400" dirty="0">
                <a:latin typeface="Apple Chancery"/>
                <a:cs typeface="Apple Chancery"/>
              </a:rPr>
              <a:t>du collège </a:t>
            </a:r>
            <a:r>
              <a:rPr lang="fr-FR" sz="1400" dirty="0" err="1">
                <a:latin typeface="Apple Chancery"/>
                <a:cs typeface="Apple Chancery"/>
              </a:rPr>
              <a:t>Poudlard</a:t>
            </a:r>
            <a:r>
              <a:rPr lang="fr-FR" sz="1400" dirty="0">
                <a:latin typeface="Apple Chancery"/>
                <a:cs typeface="Apple Chancery"/>
              </a:rPr>
              <a:t>					       Examinatrice</a:t>
            </a:r>
          </a:p>
        </p:txBody>
      </p:sp>
      <p:grpSp>
        <p:nvGrpSpPr>
          <p:cNvPr id="8" name="Grouper 7"/>
          <p:cNvGrpSpPr/>
          <p:nvPr/>
        </p:nvGrpSpPr>
        <p:grpSpPr>
          <a:xfrm>
            <a:off x="2515604" y="8215497"/>
            <a:ext cx="2531643" cy="1244600"/>
            <a:chOff x="1808594" y="8215497"/>
            <a:chExt cx="2531643" cy="1244600"/>
          </a:xfrm>
        </p:grpSpPr>
        <p:pic>
          <p:nvPicPr>
            <p:cNvPr id="60" name="Image 59"/>
            <p:cNvPicPr/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2616" y="8245469"/>
              <a:ext cx="1117621" cy="1184657"/>
            </a:xfrm>
            <a:prstGeom prst="rect">
              <a:avLst/>
            </a:prstGeom>
          </p:spPr>
        </p:pic>
        <p:pic>
          <p:nvPicPr>
            <p:cNvPr id="3" name="Image 2" descr="poudlard.gif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0" b="100000" l="0" r="100000">
                          <a14:foregroundMark x1="13462" y1="47907" x2="13462" y2="47907"/>
                          <a14:foregroundMark x1="15865" y1="49767" x2="15865" y2="49767"/>
                          <a14:foregroundMark x1="14423" y1="51163" x2="14423" y2="51163"/>
                          <a14:foregroundMark x1="17308" y1="49767" x2="17308" y2="49767"/>
                          <a14:foregroundMark x1="15865" y1="51163" x2="15865" y2="51163"/>
                          <a14:foregroundMark x1="10577" y1="48837" x2="10577" y2="48837"/>
                          <a14:foregroundMark x1="7692" y1="47907" x2="7692" y2="47907"/>
                          <a14:foregroundMark x1="10577" y1="50698" x2="10577" y2="50698"/>
                          <a14:foregroundMark x1="12500" y1="52558" x2="12500" y2="52558"/>
                          <a14:foregroundMark x1="81731" y1="49302" x2="81731" y2="49302"/>
                          <a14:foregroundMark x1="87981" y1="50698" x2="87981" y2="50698"/>
                          <a14:foregroundMark x1="86058" y1="51163" x2="86058" y2="51163"/>
                          <a14:foregroundMark x1="84135" y1="51163" x2="84135" y2="51163"/>
                          <a14:foregroundMark x1="90385" y1="50698" x2="90385" y2="50698"/>
                          <a14:foregroundMark x1="92308" y1="49302" x2="92308" y2="49302"/>
                          <a14:foregroundMark x1="95673" y1="44651" x2="95673" y2="44651"/>
                          <a14:foregroundMark x1="95673" y1="46047" x2="95673" y2="46047"/>
                          <a14:foregroundMark x1="96635" y1="42326" x2="96635" y2="42326"/>
                          <a14:foregroundMark x1="96154" y1="38140" x2="96154" y2="38140"/>
                          <a14:foregroundMark x1="87981" y1="39535" x2="87981" y2="39535"/>
                          <a14:foregroundMark x1="84135" y1="40000" x2="84135" y2="40000"/>
                          <a14:foregroundMark x1="81250" y1="39070" x2="81250" y2="39070"/>
                          <a14:foregroundMark x1="78846" y1="37209" x2="78846" y2="37209"/>
                          <a14:foregroundMark x1="95673" y1="32093" x2="95673" y2="32093"/>
                          <a14:foregroundMark x1="96635" y1="29302" x2="96635" y2="29302"/>
                          <a14:foregroundMark x1="94712" y1="22791" x2="94712" y2="22791"/>
                          <a14:foregroundMark x1="79808" y1="65116" x2="79808" y2="65116"/>
                          <a14:foregroundMark x1="77404" y1="67442" x2="77404" y2="67442"/>
                          <a14:foregroundMark x1="75962" y1="69767" x2="75962" y2="69767"/>
                          <a14:foregroundMark x1="74519" y1="71628" x2="74519" y2="71628"/>
                          <a14:foregroundMark x1="73077" y1="74419" x2="73077" y2="74419"/>
                          <a14:foregroundMark x1="70673" y1="74884" x2="70673" y2="74884"/>
                          <a14:foregroundMark x1="68269" y1="73488" x2="68269" y2="73488"/>
                          <a14:foregroundMark x1="66346" y1="75814" x2="66346" y2="75814"/>
                          <a14:foregroundMark x1="64904" y1="77674" x2="64904" y2="77674"/>
                          <a14:foregroundMark x1="62019" y1="78605" x2="62019" y2="78605"/>
                          <a14:foregroundMark x1="58654" y1="80000" x2="58654" y2="80000"/>
                          <a14:foregroundMark x1="57212" y1="81860" x2="57212" y2="81860"/>
                          <a14:foregroundMark x1="54808" y1="81860" x2="54808" y2="81860"/>
                          <a14:foregroundMark x1="53846" y1="84186" x2="53846" y2="84186"/>
                          <a14:foregroundMark x1="51923" y1="86977" x2="51923" y2="86977"/>
                          <a14:foregroundMark x1="47596" y1="82326" x2="47596" y2="82326"/>
                          <a14:foregroundMark x1="48558" y1="83721" x2="48558" y2="83721"/>
                          <a14:foregroundMark x1="44231" y1="80465" x2="44231" y2="80465"/>
                          <a14:foregroundMark x1="40865" y1="79535" x2="40865" y2="79535"/>
                          <a14:foregroundMark x1="37500" y1="78140" x2="37500" y2="78140"/>
                          <a14:foregroundMark x1="35096" y1="76279" x2="35096" y2="76279"/>
                          <a14:foregroundMark x1="33173" y1="74884" x2="33173" y2="74884"/>
                          <a14:foregroundMark x1="25481" y1="69302" x2="25481" y2="69302"/>
                          <a14:foregroundMark x1="23558" y1="67442" x2="23558" y2="67442"/>
                          <a14:foregroundMark x1="10577" y1="61860" x2="10577" y2="61860"/>
                          <a14:foregroundMark x1="13462" y1="60930" x2="13462" y2="60930"/>
                          <a14:foregroundMark x1="14423" y1="68837" x2="14423" y2="68837"/>
                          <a14:foregroundMark x1="17308" y1="71628" x2="17308" y2="71628"/>
                          <a14:foregroundMark x1="14904" y1="63721" x2="14904" y2="63721"/>
                          <a14:foregroundMark x1="15865" y1="66512" x2="15865" y2="66512"/>
                          <a14:foregroundMark x1="16346" y1="68372" x2="16346" y2="68372"/>
                          <a14:foregroundMark x1="12500" y1="73023" x2="12500" y2="73023"/>
                          <a14:foregroundMark x1="14423" y1="74884" x2="14423" y2="74884"/>
                          <a14:foregroundMark x1="15385" y1="76744" x2="15385" y2="76744"/>
                          <a14:foregroundMark x1="16827" y1="78140" x2="16827" y2="78140"/>
                          <a14:foregroundMark x1="18750" y1="79535" x2="18750" y2="79535"/>
                          <a14:foregroundMark x1="21154" y1="80930" x2="21154" y2="80930"/>
                          <a14:foregroundMark x1="22596" y1="82326" x2="22596" y2="82326"/>
                          <a14:foregroundMark x1="30769" y1="90698" x2="30769" y2="90698"/>
                          <a14:foregroundMark x1="28365" y1="90233" x2="28365" y2="90233"/>
                          <a14:foregroundMark x1="32212" y1="92558" x2="32212" y2="92558"/>
                          <a14:foregroundMark x1="35096" y1="94419" x2="35096" y2="94419"/>
                          <a14:foregroundMark x1="37019" y1="95349" x2="37019" y2="95349"/>
                          <a14:foregroundMark x1="40865" y1="96279" x2="40865" y2="96279"/>
                          <a14:foregroundMark x1="43750" y1="97209" x2="43750" y2="97209"/>
                          <a14:foregroundMark x1="47115" y1="98140" x2="47115" y2="98140"/>
                          <a14:foregroundMark x1="54327" y1="97674" x2="54327" y2="97674"/>
                          <a14:foregroundMark x1="59135" y1="96279" x2="59135" y2="96279"/>
                          <a14:foregroundMark x1="50481" y1="97674" x2="50481" y2="97674"/>
                          <a14:foregroundMark x1="57212" y1="97209" x2="57212" y2="97209"/>
                          <a14:foregroundMark x1="61538" y1="96279" x2="61538" y2="96279"/>
                          <a14:foregroundMark x1="64423" y1="94884" x2="64423" y2="94884"/>
                          <a14:foregroundMark x1="68750" y1="93023" x2="68750" y2="93023"/>
                          <a14:foregroundMark x1="73077" y1="90698" x2="73077" y2="90698"/>
                          <a14:foregroundMark x1="75000" y1="88837" x2="75000" y2="88837"/>
                          <a14:foregroundMark x1="76923" y1="86512" x2="76923" y2="86512"/>
                          <a14:foregroundMark x1="74038" y1="86512" x2="74038" y2="86512"/>
                          <a14:foregroundMark x1="76442" y1="84651" x2="76442" y2="84651"/>
                          <a14:foregroundMark x1="79327" y1="82791" x2="79327" y2="82791"/>
                          <a14:foregroundMark x1="83654" y1="79070" x2="83654" y2="79070"/>
                          <a14:foregroundMark x1="87019" y1="75814" x2="87019" y2="75814"/>
                          <a14:foregroundMark x1="87981" y1="73488" x2="87981" y2="73488"/>
                          <a14:foregroundMark x1="90385" y1="69767" x2="90385" y2="69767"/>
                          <a14:foregroundMark x1="91346" y1="65581" x2="91346" y2="65581"/>
                          <a14:foregroundMark x1="91827" y1="62326" x2="91827" y2="62326"/>
                          <a14:foregroundMark x1="92788" y1="60930" x2="92788" y2="60930"/>
                          <a14:backgroundMark x1="28846" y1="73023" x2="28846" y2="73023"/>
                          <a14:backgroundMark x1="42308" y1="98605" x2="42308" y2="98605"/>
                          <a14:backgroundMark x1="45192" y1="98605" x2="45192" y2="98605"/>
                          <a14:backgroundMark x1="48077" y1="98605" x2="48077" y2="98605"/>
                          <a14:backgroundMark x1="57692" y1="99070" x2="57692" y2="99070"/>
                          <a14:backgroundMark x1="54808" y1="99070" x2="54808" y2="99070"/>
                          <a14:backgroundMark x1="50481" y1="99070" x2="50481" y2="99070"/>
                          <a14:backgroundMark x1="96154" y1="34884" x2="96154" y2="34884"/>
                          <a14:backgroundMark x1="89423" y1="33953" x2="89423" y2="33953"/>
                          <a14:backgroundMark x1="10577" y1="34884" x2="10577" y2="34884"/>
                          <a14:backgroundMark x1="9615" y1="34419" x2="9615" y2="34419"/>
                          <a14:backgroundMark x1="12019" y1="34419" x2="12019" y2="3441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8594" y="8215497"/>
              <a:ext cx="1204078" cy="1244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89431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42</Words>
  <Application>Microsoft Macintosh PowerPoint</Application>
  <PresentationFormat>Personnalisé</PresentationFormat>
  <Paragraphs>71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Augé-Rochereau Frédérika</dc:creator>
  <cp:lastModifiedBy>Augé-Rochereau Frédérika</cp:lastModifiedBy>
  <cp:revision>26</cp:revision>
  <cp:lastPrinted>2017-06-23T07:49:57Z</cp:lastPrinted>
  <dcterms:created xsi:type="dcterms:W3CDTF">2017-06-21T08:29:47Z</dcterms:created>
  <dcterms:modified xsi:type="dcterms:W3CDTF">2017-07-06T15:05:05Z</dcterms:modified>
</cp:coreProperties>
</file>