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3" r:id="rId2"/>
    <p:sldId id="258" r:id="rId3"/>
    <p:sldId id="266" r:id="rId4"/>
    <p:sldId id="269" r:id="rId5"/>
    <p:sldId id="264" r:id="rId6"/>
    <p:sldId id="270" r:id="rId7"/>
    <p:sldId id="271" r:id="rId8"/>
    <p:sldId id="272" r:id="rId9"/>
    <p:sldId id="273" r:id="rId10"/>
    <p:sldId id="274" r:id="rId11"/>
  </p:sldIdLst>
  <p:sldSz cx="7200900" cy="10440988"/>
  <p:notesSz cx="6858000" cy="9144000"/>
  <p:defaultTextStyle>
    <a:defPPr>
      <a:defRPr lang="fr-FR"/>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289">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93" autoAdjust="0"/>
    <p:restoredTop sz="94660"/>
  </p:normalViewPr>
  <p:slideViewPr>
    <p:cSldViewPr>
      <p:cViewPr>
        <p:scale>
          <a:sx n="112" d="100"/>
          <a:sy n="112" d="100"/>
        </p:scale>
        <p:origin x="-720" y="1560"/>
      </p:cViewPr>
      <p:guideLst>
        <p:guide orient="horz" pos="3289"/>
        <p:guide pos="2268"/>
      </p:guideLst>
    </p:cSldViewPr>
  </p:slideViewPr>
  <p:notesTextViewPr>
    <p:cViewPr>
      <p:scale>
        <a:sx n="300" d="100"/>
        <a:sy n="3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B4557-46BA-4190-9BFA-067F61746BA4}" type="datetimeFigureOut">
              <a:rPr lang="fr-FR" smtClean="0"/>
              <a:pPr/>
              <a:t>23/04/2018</a:t>
            </a:fld>
            <a:endParaRPr lang="fr-FR"/>
          </a:p>
        </p:txBody>
      </p:sp>
      <p:sp>
        <p:nvSpPr>
          <p:cNvPr id="4" name="Espace réservé de l'image des diapositives 3"/>
          <p:cNvSpPr>
            <a:spLocks noGrp="1" noRot="1" noChangeAspect="1"/>
          </p:cNvSpPr>
          <p:nvPr>
            <p:ph type="sldImg" idx="2"/>
          </p:nvPr>
        </p:nvSpPr>
        <p:spPr>
          <a:xfrm>
            <a:off x="2246313" y="685800"/>
            <a:ext cx="236537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3DC9CC-6A91-452F-A368-21A18995CB6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7</a:t>
            </a:fld>
            <a:endParaRPr lang="fr-FR"/>
          </a:p>
        </p:txBody>
      </p:sp>
    </p:spTree>
    <p:extLst>
      <p:ext uri="{BB962C8B-B14F-4D97-AF65-F5344CB8AC3E}">
        <p14:creationId xmlns="" xmlns:p14="http://schemas.microsoft.com/office/powerpoint/2010/main" val="3474823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8</a:t>
            </a:fld>
            <a:endParaRPr lang="fr-FR"/>
          </a:p>
        </p:txBody>
      </p:sp>
    </p:spTree>
    <p:extLst>
      <p:ext uri="{BB962C8B-B14F-4D97-AF65-F5344CB8AC3E}">
        <p14:creationId xmlns="" xmlns:p14="http://schemas.microsoft.com/office/powerpoint/2010/main" val="1046337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3DC9CC-6A91-452F-A368-21A18995CB67}" type="slidenum">
              <a:rPr lang="fr-FR" smtClean="0"/>
              <a:pPr/>
              <a:t>9</a:t>
            </a:fld>
            <a:endParaRPr lang="fr-FR"/>
          </a:p>
        </p:txBody>
      </p:sp>
    </p:spTree>
    <p:extLst>
      <p:ext uri="{BB962C8B-B14F-4D97-AF65-F5344CB8AC3E}">
        <p14:creationId xmlns="" xmlns:p14="http://schemas.microsoft.com/office/powerpoint/2010/main" val="3072437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0068" y="3243476"/>
            <a:ext cx="6120765" cy="223804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80135" y="5916560"/>
            <a:ext cx="5040630" cy="2668252"/>
          </a:xfrm>
        </p:spPr>
        <p:txBody>
          <a:bodyPr/>
          <a:lstStyle>
            <a:lvl1pPr marL="0" indent="0" algn="ctr">
              <a:buNone/>
              <a:defRPr>
                <a:solidFill>
                  <a:schemeClr val="tx1">
                    <a:tint val="75000"/>
                  </a:schemeClr>
                </a:solidFill>
              </a:defRPr>
            </a:lvl1pPr>
            <a:lvl2pPr marL="504017" indent="0" algn="ctr">
              <a:buNone/>
              <a:defRPr>
                <a:solidFill>
                  <a:schemeClr val="tx1">
                    <a:tint val="75000"/>
                  </a:schemeClr>
                </a:solidFill>
              </a:defRPr>
            </a:lvl2pPr>
            <a:lvl3pPr marL="1008035" indent="0" algn="ctr">
              <a:buNone/>
              <a:defRPr>
                <a:solidFill>
                  <a:schemeClr val="tx1">
                    <a:tint val="75000"/>
                  </a:schemeClr>
                </a:solidFill>
              </a:defRPr>
            </a:lvl3pPr>
            <a:lvl4pPr marL="1512052" indent="0" algn="ctr">
              <a:buNone/>
              <a:defRPr>
                <a:solidFill>
                  <a:schemeClr val="tx1">
                    <a:tint val="75000"/>
                  </a:schemeClr>
                </a:solidFill>
              </a:defRPr>
            </a:lvl4pPr>
            <a:lvl5pPr marL="2016069" indent="0" algn="ctr">
              <a:buNone/>
              <a:defRPr>
                <a:solidFill>
                  <a:schemeClr val="tx1">
                    <a:tint val="75000"/>
                  </a:schemeClr>
                </a:solidFill>
              </a:defRPr>
            </a:lvl5pPr>
            <a:lvl6pPr marL="2520086" indent="0" algn="ctr">
              <a:buNone/>
              <a:defRPr>
                <a:solidFill>
                  <a:schemeClr val="tx1">
                    <a:tint val="75000"/>
                  </a:schemeClr>
                </a:solidFill>
              </a:defRPr>
            </a:lvl6pPr>
            <a:lvl7pPr marL="3024104" indent="0" algn="ctr">
              <a:buNone/>
              <a:defRPr>
                <a:solidFill>
                  <a:schemeClr val="tx1">
                    <a:tint val="75000"/>
                  </a:schemeClr>
                </a:solidFill>
              </a:defRPr>
            </a:lvl7pPr>
            <a:lvl8pPr marL="3528121" indent="0" algn="ctr">
              <a:buNone/>
              <a:defRPr>
                <a:solidFill>
                  <a:schemeClr val="tx1">
                    <a:tint val="75000"/>
                  </a:schemeClr>
                </a:solidFill>
              </a:defRPr>
            </a:lvl8pPr>
            <a:lvl9pPr marL="4032138"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915489" y="558304"/>
            <a:ext cx="1215152" cy="11876624"/>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70034" y="558304"/>
            <a:ext cx="3525441" cy="1187662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68822" y="6709302"/>
            <a:ext cx="6120765" cy="2073696"/>
          </a:xfrm>
        </p:spPr>
        <p:txBody>
          <a:bodyPr anchor="t"/>
          <a:lstStyle>
            <a:lvl1pPr algn="l">
              <a:defRPr sz="44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8822" y="4425338"/>
            <a:ext cx="6120765" cy="2283965"/>
          </a:xfrm>
        </p:spPr>
        <p:txBody>
          <a:bodyPr anchor="b"/>
          <a:lstStyle>
            <a:lvl1pPr marL="0" indent="0">
              <a:buNone/>
              <a:defRPr sz="2200">
                <a:solidFill>
                  <a:schemeClr val="tx1">
                    <a:tint val="75000"/>
                  </a:schemeClr>
                </a:solidFill>
              </a:defRPr>
            </a:lvl1pPr>
            <a:lvl2pPr marL="504017" indent="0">
              <a:buNone/>
              <a:defRPr sz="2000">
                <a:solidFill>
                  <a:schemeClr val="tx1">
                    <a:tint val="75000"/>
                  </a:schemeClr>
                </a:solidFill>
              </a:defRPr>
            </a:lvl2pPr>
            <a:lvl3pPr marL="1008035" indent="0">
              <a:buNone/>
              <a:defRPr sz="1800">
                <a:solidFill>
                  <a:schemeClr val="tx1">
                    <a:tint val="75000"/>
                  </a:schemeClr>
                </a:solidFill>
              </a:defRPr>
            </a:lvl3pPr>
            <a:lvl4pPr marL="1512052" indent="0">
              <a:buNone/>
              <a:defRPr sz="1500">
                <a:solidFill>
                  <a:schemeClr val="tx1">
                    <a:tint val="75000"/>
                  </a:schemeClr>
                </a:solidFill>
              </a:defRPr>
            </a:lvl4pPr>
            <a:lvl5pPr marL="2016069" indent="0">
              <a:buNone/>
              <a:defRPr sz="1500">
                <a:solidFill>
                  <a:schemeClr val="tx1">
                    <a:tint val="75000"/>
                  </a:schemeClr>
                </a:solidFill>
              </a:defRPr>
            </a:lvl5pPr>
            <a:lvl6pPr marL="2520086" indent="0">
              <a:buNone/>
              <a:defRPr sz="1500">
                <a:solidFill>
                  <a:schemeClr val="tx1">
                    <a:tint val="75000"/>
                  </a:schemeClr>
                </a:solidFill>
              </a:defRPr>
            </a:lvl6pPr>
            <a:lvl7pPr marL="3024104" indent="0">
              <a:buNone/>
              <a:defRPr sz="1500">
                <a:solidFill>
                  <a:schemeClr val="tx1">
                    <a:tint val="75000"/>
                  </a:schemeClr>
                </a:solidFill>
              </a:defRPr>
            </a:lvl7pPr>
            <a:lvl8pPr marL="3528121" indent="0">
              <a:buNone/>
              <a:defRPr sz="1500">
                <a:solidFill>
                  <a:schemeClr val="tx1">
                    <a:tint val="75000"/>
                  </a:schemeClr>
                </a:solidFill>
              </a:defRPr>
            </a:lvl8pPr>
            <a:lvl9pPr marL="4032138" indent="0">
              <a:buNone/>
              <a:defRPr sz="15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70034" y="3248308"/>
            <a:ext cx="2370296" cy="9186620"/>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760346" y="3248308"/>
            <a:ext cx="2370296" cy="9186620"/>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0045" y="418123"/>
            <a:ext cx="6480810" cy="1740165"/>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60046" y="2337138"/>
            <a:ext cx="3181648" cy="974008"/>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60046" y="3311146"/>
            <a:ext cx="3181648" cy="601565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657958" y="2337138"/>
            <a:ext cx="3182898" cy="974008"/>
          </a:xfrm>
        </p:spPr>
        <p:txBody>
          <a:bodyPr anchor="b"/>
          <a:lstStyle>
            <a:lvl1pPr marL="0" indent="0">
              <a:buNone/>
              <a:defRPr sz="2600" b="1"/>
            </a:lvl1pPr>
            <a:lvl2pPr marL="504017" indent="0">
              <a:buNone/>
              <a:defRPr sz="2200" b="1"/>
            </a:lvl2pPr>
            <a:lvl3pPr marL="1008035" indent="0">
              <a:buNone/>
              <a:defRPr sz="2000" b="1"/>
            </a:lvl3pPr>
            <a:lvl4pPr marL="1512052" indent="0">
              <a:buNone/>
              <a:defRPr sz="1800" b="1"/>
            </a:lvl4pPr>
            <a:lvl5pPr marL="2016069" indent="0">
              <a:buNone/>
              <a:defRPr sz="1800" b="1"/>
            </a:lvl5pPr>
            <a:lvl6pPr marL="2520086" indent="0">
              <a:buNone/>
              <a:defRPr sz="1800" b="1"/>
            </a:lvl6pPr>
            <a:lvl7pPr marL="3024104" indent="0">
              <a:buNone/>
              <a:defRPr sz="1800" b="1"/>
            </a:lvl7pPr>
            <a:lvl8pPr marL="3528121" indent="0">
              <a:buNone/>
              <a:defRPr sz="1800" b="1"/>
            </a:lvl8pPr>
            <a:lvl9pPr marL="4032138"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657958" y="3311146"/>
            <a:ext cx="3182898" cy="601565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0045" y="415707"/>
            <a:ext cx="2369047" cy="1769167"/>
          </a:xfrm>
        </p:spPr>
        <p:txBody>
          <a:bodyPr anchor="b"/>
          <a:lstStyle>
            <a:lvl1pPr algn="l">
              <a:defRPr sz="2200" b="1"/>
            </a:lvl1pPr>
          </a:lstStyle>
          <a:p>
            <a:r>
              <a:rPr lang="fr-FR" smtClean="0"/>
              <a:t>Cliquez pour modifier le style du titre</a:t>
            </a:r>
            <a:endParaRPr lang="fr-FR"/>
          </a:p>
        </p:txBody>
      </p:sp>
      <p:sp>
        <p:nvSpPr>
          <p:cNvPr id="3" name="Espace réservé du contenu 2"/>
          <p:cNvSpPr>
            <a:spLocks noGrp="1"/>
          </p:cNvSpPr>
          <p:nvPr>
            <p:ph idx="1"/>
          </p:nvPr>
        </p:nvSpPr>
        <p:spPr>
          <a:xfrm>
            <a:off x="2815352" y="415707"/>
            <a:ext cx="4025504" cy="8911094"/>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60045" y="2184874"/>
            <a:ext cx="2369047" cy="7141927"/>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11427" y="7308692"/>
            <a:ext cx="4320540" cy="862833"/>
          </a:xfrm>
        </p:spPr>
        <p:txBody>
          <a:bodyPr anchor="b"/>
          <a:lstStyle>
            <a:lvl1pPr algn="l">
              <a:defRPr sz="22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411427" y="932921"/>
            <a:ext cx="4320540" cy="6264593"/>
          </a:xfrm>
        </p:spPr>
        <p:txBody>
          <a:bodyPr/>
          <a:lstStyle>
            <a:lvl1pPr marL="0" indent="0">
              <a:buNone/>
              <a:defRPr sz="3500"/>
            </a:lvl1pPr>
            <a:lvl2pPr marL="504017" indent="0">
              <a:buNone/>
              <a:defRPr sz="3100"/>
            </a:lvl2pPr>
            <a:lvl3pPr marL="1008035" indent="0">
              <a:buNone/>
              <a:defRPr sz="2600"/>
            </a:lvl3pPr>
            <a:lvl4pPr marL="1512052" indent="0">
              <a:buNone/>
              <a:defRPr sz="2200"/>
            </a:lvl4pPr>
            <a:lvl5pPr marL="2016069" indent="0">
              <a:buNone/>
              <a:defRPr sz="2200"/>
            </a:lvl5pPr>
            <a:lvl6pPr marL="2520086" indent="0">
              <a:buNone/>
              <a:defRPr sz="2200"/>
            </a:lvl6pPr>
            <a:lvl7pPr marL="3024104" indent="0">
              <a:buNone/>
              <a:defRPr sz="2200"/>
            </a:lvl7pPr>
            <a:lvl8pPr marL="3528121" indent="0">
              <a:buNone/>
              <a:defRPr sz="2200"/>
            </a:lvl8pPr>
            <a:lvl9pPr marL="4032138" indent="0">
              <a:buNone/>
              <a:defRPr sz="2200"/>
            </a:lvl9pPr>
          </a:lstStyle>
          <a:p>
            <a:endParaRPr lang="fr-FR"/>
          </a:p>
        </p:txBody>
      </p:sp>
      <p:sp>
        <p:nvSpPr>
          <p:cNvPr id="4" name="Espace réservé du texte 3"/>
          <p:cNvSpPr>
            <a:spLocks noGrp="1"/>
          </p:cNvSpPr>
          <p:nvPr>
            <p:ph type="body" sz="half" idx="2"/>
          </p:nvPr>
        </p:nvSpPr>
        <p:spPr>
          <a:xfrm>
            <a:off x="1411427" y="8171525"/>
            <a:ext cx="4320540" cy="1225365"/>
          </a:xfrm>
        </p:spPr>
        <p:txBody>
          <a:bodyPr/>
          <a:lstStyle>
            <a:lvl1pPr marL="0" indent="0">
              <a:buNone/>
              <a:defRPr sz="1500"/>
            </a:lvl1pPr>
            <a:lvl2pPr marL="504017" indent="0">
              <a:buNone/>
              <a:defRPr sz="1300"/>
            </a:lvl2pPr>
            <a:lvl3pPr marL="1008035" indent="0">
              <a:buNone/>
              <a:defRPr sz="1100"/>
            </a:lvl3pPr>
            <a:lvl4pPr marL="1512052" indent="0">
              <a:buNone/>
              <a:defRPr sz="1000"/>
            </a:lvl4pPr>
            <a:lvl5pPr marL="2016069" indent="0">
              <a:buNone/>
              <a:defRPr sz="1000"/>
            </a:lvl5pPr>
            <a:lvl6pPr marL="2520086" indent="0">
              <a:buNone/>
              <a:defRPr sz="1000"/>
            </a:lvl6pPr>
            <a:lvl7pPr marL="3024104" indent="0">
              <a:buNone/>
              <a:defRPr sz="1000"/>
            </a:lvl7pPr>
            <a:lvl8pPr marL="3528121" indent="0">
              <a:buNone/>
              <a:defRPr sz="1000"/>
            </a:lvl8pPr>
            <a:lvl9pPr marL="4032138"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6B06466-C4B0-48CB-8C71-1022121A9787}" type="datetimeFigureOut">
              <a:rPr lang="fr-FR" smtClean="0"/>
              <a:pPr/>
              <a:t>23/04/2018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236C12-8ED4-4BF0-9A0E-783FE475AEC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60045" y="418123"/>
            <a:ext cx="6480810" cy="1740165"/>
          </a:xfrm>
          <a:prstGeom prst="rect">
            <a:avLst/>
          </a:prstGeom>
        </p:spPr>
        <p:txBody>
          <a:bodyPr vert="horz" lIns="100803" tIns="50402" rIns="100803" bIns="50402"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60045" y="2436232"/>
            <a:ext cx="6480810" cy="6890569"/>
          </a:xfrm>
          <a:prstGeom prst="rect">
            <a:avLst/>
          </a:prstGeom>
        </p:spPr>
        <p:txBody>
          <a:bodyPr vert="horz" lIns="100803" tIns="50402" rIns="100803" bIns="50402"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60045" y="9677250"/>
            <a:ext cx="1680210" cy="555886"/>
          </a:xfrm>
          <a:prstGeom prst="rect">
            <a:avLst/>
          </a:prstGeom>
        </p:spPr>
        <p:txBody>
          <a:bodyPr vert="horz" lIns="100803" tIns="50402" rIns="100803" bIns="50402" rtlCol="0" anchor="ctr"/>
          <a:lstStyle>
            <a:lvl1pPr algn="l">
              <a:defRPr sz="1300">
                <a:solidFill>
                  <a:schemeClr val="tx1">
                    <a:tint val="75000"/>
                  </a:schemeClr>
                </a:solidFill>
              </a:defRPr>
            </a:lvl1pPr>
          </a:lstStyle>
          <a:p>
            <a:fld id="{D6B06466-C4B0-48CB-8C71-1022121A9787}" type="datetimeFigureOut">
              <a:rPr lang="fr-FR" smtClean="0"/>
              <a:pPr/>
              <a:t>23/04/2018</a:t>
            </a:fld>
            <a:endParaRPr lang="fr-FR"/>
          </a:p>
        </p:txBody>
      </p:sp>
      <p:sp>
        <p:nvSpPr>
          <p:cNvPr id="5" name="Espace réservé du pied de page 4"/>
          <p:cNvSpPr>
            <a:spLocks noGrp="1"/>
          </p:cNvSpPr>
          <p:nvPr>
            <p:ph type="ftr" sz="quarter" idx="3"/>
          </p:nvPr>
        </p:nvSpPr>
        <p:spPr>
          <a:xfrm>
            <a:off x="2460308" y="9677250"/>
            <a:ext cx="2280285" cy="555886"/>
          </a:xfrm>
          <a:prstGeom prst="rect">
            <a:avLst/>
          </a:prstGeom>
        </p:spPr>
        <p:txBody>
          <a:bodyPr vert="horz" lIns="100803" tIns="50402" rIns="100803" bIns="50402"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160645" y="9677250"/>
            <a:ext cx="1680210" cy="555886"/>
          </a:xfrm>
          <a:prstGeom prst="rect">
            <a:avLst/>
          </a:prstGeom>
        </p:spPr>
        <p:txBody>
          <a:bodyPr vert="horz" lIns="100803" tIns="50402" rIns="100803" bIns="50402" rtlCol="0" anchor="ctr"/>
          <a:lstStyle>
            <a:lvl1pPr algn="r">
              <a:defRPr sz="1300">
                <a:solidFill>
                  <a:schemeClr val="tx1">
                    <a:tint val="75000"/>
                  </a:schemeClr>
                </a:solidFill>
              </a:defRPr>
            </a:lvl1pPr>
          </a:lstStyle>
          <a:p>
            <a:fld id="{0A236C12-8ED4-4BF0-9A0E-783FE475AE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8035" rtl="0" eaLnBrk="1" latinLnBrk="0" hangingPunct="1">
        <a:spcBef>
          <a:spcPct val="0"/>
        </a:spcBef>
        <a:buNone/>
        <a:defRPr sz="4900" kern="1200">
          <a:solidFill>
            <a:schemeClr val="tx1"/>
          </a:solidFill>
          <a:latin typeface="+mj-lt"/>
          <a:ea typeface="+mj-ea"/>
          <a:cs typeface="+mj-cs"/>
        </a:defRPr>
      </a:lvl1pPr>
    </p:titleStyle>
    <p:bodyStyle>
      <a:lvl1pPr marL="378013" indent="-378013" algn="l" defTabSz="1008035"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19028" indent="-315011" algn="l" defTabSz="1008035"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60043" indent="-252009" algn="l" defTabSz="1008035"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6406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68078"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2" cstate="print"/>
          <a:stretch>
            <a:fillRect/>
          </a:stretch>
        </p:blipFill>
        <p:spPr>
          <a:xfrm rot="5400000">
            <a:off x="1497946" y="4738034"/>
            <a:ext cx="10440988" cy="964920"/>
          </a:xfrm>
          <a:prstGeom prst="rect">
            <a:avLst/>
          </a:prstGeom>
        </p:spPr>
      </p:pic>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1" name="Groupe 33"/>
          <p:cNvGrpSpPr/>
          <p:nvPr/>
        </p:nvGrpSpPr>
        <p:grpSpPr>
          <a:xfrm>
            <a:off x="216074" y="1044030"/>
            <a:ext cx="6696744" cy="432048"/>
            <a:chOff x="216074" y="1476078"/>
            <a:chExt cx="6696744" cy="432048"/>
          </a:xfrm>
        </p:grpSpPr>
        <p:sp>
          <p:nvSpPr>
            <p:cNvPr id="85" name="Ellipse 84"/>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86" name="ZoneTexte 85"/>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à la préhistoire</a:t>
              </a:r>
              <a:endParaRPr lang="fr-FR" b="1" dirty="0">
                <a:solidFill>
                  <a:srgbClr val="00B0F0"/>
                </a:solidFill>
              </a:endParaRPr>
            </a:p>
          </p:txBody>
        </p:sp>
      </p:grpSp>
      <p:grpSp>
        <p:nvGrpSpPr>
          <p:cNvPr id="90" name="Groupe 89"/>
          <p:cNvGrpSpPr/>
          <p:nvPr/>
        </p:nvGrpSpPr>
        <p:grpSpPr>
          <a:xfrm>
            <a:off x="5851850" y="9435480"/>
            <a:ext cx="844944" cy="969590"/>
            <a:chOff x="5851850" y="9435480"/>
            <a:chExt cx="844944" cy="969590"/>
          </a:xfrm>
        </p:grpSpPr>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6" name="ZoneTexte 25"/>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19</a:t>
              </a:r>
              <a:endParaRPr lang="fr-FR" b="1" dirty="0">
                <a:solidFill>
                  <a:schemeClr val="bg1"/>
                </a:solidFill>
              </a:endParaRPr>
            </a:p>
          </p:txBody>
        </p:sp>
      </p:grpSp>
      <p:sp>
        <p:nvSpPr>
          <p:cNvPr id="30" name="ZoneTexte 29"/>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pic>
        <p:nvPicPr>
          <p:cNvPr id="1026" name="Picture 2"/>
          <p:cNvPicPr>
            <a:picLocks noChangeAspect="1" noChangeArrowheads="1"/>
          </p:cNvPicPr>
          <p:nvPr/>
        </p:nvPicPr>
        <p:blipFill>
          <a:blip r:embed="rId3" cstate="print"/>
          <a:srcRect/>
          <a:stretch>
            <a:fillRect/>
          </a:stretch>
        </p:blipFill>
        <p:spPr bwMode="auto">
          <a:xfrm>
            <a:off x="864146" y="3204270"/>
            <a:ext cx="2690114" cy="170688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184626" y="3492302"/>
            <a:ext cx="1188330" cy="1352947"/>
          </a:xfrm>
          <a:prstGeom prst="rect">
            <a:avLst/>
          </a:prstGeom>
          <a:noFill/>
          <a:ln w="9525">
            <a:noFill/>
            <a:miter lim="800000"/>
            <a:headEnd/>
            <a:tailEnd/>
          </a:ln>
        </p:spPr>
      </p:pic>
      <p:grpSp>
        <p:nvGrpSpPr>
          <p:cNvPr id="48" name="Groupe 47"/>
          <p:cNvGrpSpPr/>
          <p:nvPr/>
        </p:nvGrpSpPr>
        <p:grpSpPr>
          <a:xfrm>
            <a:off x="720130" y="1476078"/>
            <a:ext cx="6120680" cy="1672446"/>
            <a:chOff x="648122" y="1980134"/>
            <a:chExt cx="6120680" cy="1672446"/>
          </a:xfrm>
        </p:grpSpPr>
        <p:sp>
          <p:nvSpPr>
            <p:cNvPr id="31" name="ZoneTexte 30"/>
            <p:cNvSpPr txBox="1"/>
            <p:nvPr/>
          </p:nvSpPr>
          <p:spPr>
            <a:xfrm>
              <a:off x="720130" y="2052142"/>
              <a:ext cx="6048672" cy="1600438"/>
            </a:xfrm>
            <a:prstGeom prst="rect">
              <a:avLst/>
            </a:prstGeom>
            <a:noFill/>
          </p:spPr>
          <p:txBody>
            <a:bodyPr wrap="square" rtlCol="0">
              <a:spAutoFit/>
            </a:bodyPr>
            <a:lstStyle/>
            <a:p>
              <a:pPr algn="just"/>
              <a:r>
                <a:rPr lang="fr-FR" sz="1400" dirty="0" smtClean="0"/>
                <a:t>Les premiers vêtements sont faits avec la peau des animaux que les hommes préhistoriques chassent. Ils commencent par les tanner  avec des grattoirs et des silex pour enlever la chair. Puis ils les font sécher. Lorsque les peaux sont prêtes, elles sont cousues entre elles à l’aide d’une grosse aiguille fabriquée dans un os ou de l’ivoire. Le fil est fait avec des tendons pris sur les animaux ou des tiges végétales. Ils portent également des bottes fourrées car il fait plus froid que de nos jours.</a:t>
              </a:r>
              <a:endParaRPr lang="fr-FR" sz="1400" dirty="0"/>
            </a:p>
          </p:txBody>
        </p:sp>
        <p:sp>
          <p:nvSpPr>
            <p:cNvPr id="34" name="Rectangle 33"/>
            <p:cNvSpPr/>
            <p:nvPr/>
          </p:nvSpPr>
          <p:spPr>
            <a:xfrm>
              <a:off x="648122" y="1980134"/>
              <a:ext cx="6120680" cy="1656184"/>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028" name="Picture 4"/>
          <p:cNvPicPr>
            <a:picLocks noChangeAspect="1" noChangeArrowheads="1"/>
          </p:cNvPicPr>
          <p:nvPr/>
        </p:nvPicPr>
        <p:blipFill>
          <a:blip r:embed="rId5" cstate="print"/>
          <a:srcRect/>
          <a:stretch>
            <a:fillRect/>
          </a:stretch>
        </p:blipFill>
        <p:spPr bwMode="auto">
          <a:xfrm>
            <a:off x="3528442" y="3276278"/>
            <a:ext cx="1676400" cy="1676400"/>
          </a:xfrm>
          <a:prstGeom prst="rect">
            <a:avLst/>
          </a:prstGeom>
          <a:noFill/>
          <a:ln w="9525">
            <a:noFill/>
            <a:miter lim="800000"/>
            <a:headEnd/>
            <a:tailEnd/>
          </a:ln>
        </p:spPr>
      </p:pic>
      <p:sp>
        <p:nvSpPr>
          <p:cNvPr id="36" name="ZoneTexte 35"/>
          <p:cNvSpPr txBox="1"/>
          <p:nvPr/>
        </p:nvSpPr>
        <p:spPr>
          <a:xfrm>
            <a:off x="576114" y="5004470"/>
            <a:ext cx="6264696" cy="338554"/>
          </a:xfrm>
          <a:prstGeom prst="rect">
            <a:avLst/>
          </a:prstGeom>
          <a:noFill/>
        </p:spPr>
        <p:txBody>
          <a:bodyPr wrap="square" rtlCol="0">
            <a:spAutoFit/>
          </a:bodyPr>
          <a:lstStyle/>
          <a:p>
            <a:r>
              <a:rPr lang="fr-FR" sz="1600" b="1" dirty="0" smtClean="0">
                <a:solidFill>
                  <a:srgbClr val="00B0F0"/>
                </a:solidFill>
              </a:rPr>
              <a:t>1) Qu’utilisent les hommes préhistoriques pour s’habiller?</a:t>
            </a:r>
            <a:endParaRPr lang="fr-FR" sz="1600" b="1" dirty="0">
              <a:solidFill>
                <a:srgbClr val="00B0F0"/>
              </a:solidFill>
            </a:endParaRPr>
          </a:p>
        </p:txBody>
      </p:sp>
      <p:sp>
        <p:nvSpPr>
          <p:cNvPr id="37" name="ZoneTexte 36"/>
          <p:cNvSpPr txBox="1"/>
          <p:nvPr/>
        </p:nvSpPr>
        <p:spPr>
          <a:xfrm>
            <a:off x="648122" y="5364510"/>
            <a:ext cx="6101350" cy="584775"/>
          </a:xfrm>
          <a:prstGeom prst="rect">
            <a:avLst/>
          </a:prstGeom>
          <a:noFill/>
        </p:spPr>
        <p:txBody>
          <a:bodyPr wrap="none" rtlCol="0">
            <a:spAutoFit/>
          </a:bodyPr>
          <a:lstStyle/>
          <a:p>
            <a:r>
              <a:rPr lang="fr-FR" sz="1600" b="1" dirty="0" smtClean="0">
                <a:solidFill>
                  <a:srgbClr val="00B0F0"/>
                </a:solidFill>
              </a:rPr>
              <a:t>Ils _ _ _ _ _ _ _ _ _ _ _ _ _ _ _ _ _ _ _ _ _ _ _ _ _ _ _ _ _ _ _ _ _ _ _ _ _ _</a:t>
            </a:r>
          </a:p>
          <a:p>
            <a:r>
              <a:rPr lang="fr-FR" sz="1600" b="1" dirty="0" smtClean="0">
                <a:solidFill>
                  <a:srgbClr val="00B0F0"/>
                </a:solidFill>
              </a:rPr>
              <a:t>_ _ _ _ _ _ _ _ _ _ _ _ _ _ _ _ _ _ _ _ _ _ _ _ _ _ _ _ _ _ _ _ _ _ _ _ _ _ _ _</a:t>
            </a:r>
          </a:p>
        </p:txBody>
      </p:sp>
      <p:sp>
        <p:nvSpPr>
          <p:cNvPr id="38" name="ZoneTexte 37"/>
          <p:cNvSpPr txBox="1"/>
          <p:nvPr/>
        </p:nvSpPr>
        <p:spPr>
          <a:xfrm>
            <a:off x="576114" y="6156598"/>
            <a:ext cx="6264696" cy="338554"/>
          </a:xfrm>
          <a:prstGeom prst="rect">
            <a:avLst/>
          </a:prstGeom>
          <a:noFill/>
        </p:spPr>
        <p:txBody>
          <a:bodyPr wrap="square" rtlCol="0">
            <a:spAutoFit/>
          </a:bodyPr>
          <a:lstStyle/>
          <a:p>
            <a:r>
              <a:rPr lang="fr-FR" sz="1600" b="1" dirty="0" smtClean="0">
                <a:solidFill>
                  <a:srgbClr val="00B0F0"/>
                </a:solidFill>
              </a:rPr>
              <a:t>2) Pourquoi doivent-ils s’habiller?</a:t>
            </a:r>
            <a:endParaRPr lang="fr-FR" sz="1600" b="1" dirty="0">
              <a:solidFill>
                <a:srgbClr val="00B0F0"/>
              </a:solidFill>
            </a:endParaRPr>
          </a:p>
        </p:txBody>
      </p:sp>
      <p:sp>
        <p:nvSpPr>
          <p:cNvPr id="39" name="ZoneTexte 38"/>
          <p:cNvSpPr txBox="1"/>
          <p:nvPr/>
        </p:nvSpPr>
        <p:spPr>
          <a:xfrm>
            <a:off x="648122" y="6516638"/>
            <a:ext cx="6035627" cy="338554"/>
          </a:xfrm>
          <a:prstGeom prst="rect">
            <a:avLst/>
          </a:prstGeom>
          <a:noFill/>
        </p:spPr>
        <p:txBody>
          <a:bodyPr wrap="none" rtlCol="0">
            <a:spAutoFit/>
          </a:bodyPr>
          <a:lstStyle/>
          <a:p>
            <a:r>
              <a:rPr lang="fr-FR" sz="1600" b="1" dirty="0" smtClean="0">
                <a:solidFill>
                  <a:srgbClr val="00B0F0"/>
                </a:solidFill>
              </a:rPr>
              <a:t>Ils _ _ _ _ _ _ _ _ _ _ _ _ _ _ _ _ _ _ _ _ _ _ _ _ _ _ _ _ _ _ _ _ _ _ _ _ _ _ </a:t>
            </a:r>
          </a:p>
        </p:txBody>
      </p:sp>
      <p:sp>
        <p:nvSpPr>
          <p:cNvPr id="46" name="ZoneTexte 45"/>
          <p:cNvSpPr txBox="1"/>
          <p:nvPr/>
        </p:nvSpPr>
        <p:spPr>
          <a:xfrm>
            <a:off x="576114" y="7092702"/>
            <a:ext cx="6264696" cy="338554"/>
          </a:xfrm>
          <a:prstGeom prst="rect">
            <a:avLst/>
          </a:prstGeom>
          <a:noFill/>
        </p:spPr>
        <p:txBody>
          <a:bodyPr wrap="square" rtlCol="0">
            <a:spAutoFit/>
          </a:bodyPr>
          <a:lstStyle/>
          <a:p>
            <a:r>
              <a:rPr lang="fr-FR" sz="1600" b="1" dirty="0" smtClean="0">
                <a:solidFill>
                  <a:srgbClr val="00B0F0"/>
                </a:solidFill>
              </a:rPr>
              <a:t>3) Comment préparent-ils les peaux des animaux</a:t>
            </a:r>
            <a:endParaRPr lang="fr-FR" sz="1600" b="1" dirty="0">
              <a:solidFill>
                <a:srgbClr val="00B0F0"/>
              </a:solidFill>
            </a:endParaRPr>
          </a:p>
        </p:txBody>
      </p:sp>
      <p:sp>
        <p:nvSpPr>
          <p:cNvPr id="47" name="ZoneTexte 46"/>
          <p:cNvSpPr txBox="1"/>
          <p:nvPr/>
        </p:nvSpPr>
        <p:spPr>
          <a:xfrm>
            <a:off x="648122" y="7452742"/>
            <a:ext cx="6399509" cy="584775"/>
          </a:xfrm>
          <a:prstGeom prst="rect">
            <a:avLst/>
          </a:prstGeom>
          <a:noFill/>
        </p:spPr>
        <p:txBody>
          <a:bodyPr wrap="none" rtlCol="0">
            <a:spAutoFit/>
          </a:bodyPr>
          <a:lstStyle/>
          <a:p>
            <a:r>
              <a:rPr lang="fr-FR" sz="1600" b="1" dirty="0" smtClean="0">
                <a:solidFill>
                  <a:srgbClr val="00B0F0"/>
                </a:solidFill>
              </a:rPr>
              <a:t>Ils _ _ _ _ _ _ _ _ _ _ _ _ _ _ _ _ _ _ _ _ _ _ _ _ _ _ _ _ _ _ _ _ _ _ _ _ _ _ _ _</a:t>
            </a:r>
          </a:p>
          <a:p>
            <a:r>
              <a:rPr lang="fr-FR" sz="1600" b="1" dirty="0" smtClean="0">
                <a:solidFill>
                  <a:srgbClr val="00B0F0"/>
                </a:solidFill>
              </a:rPr>
              <a:t>_ _ _ _ _ _ _ _ _ _ _ _ _ _ _ _ _ _ _ _ _ _ _ _ _ _ _ _ _ _ _ _ _ _ _ _ _ _ _ _ _ _</a:t>
            </a:r>
          </a:p>
        </p:txBody>
      </p:sp>
      <p:sp>
        <p:nvSpPr>
          <p:cNvPr id="50" name="ZoneTexte 49"/>
          <p:cNvSpPr txBox="1"/>
          <p:nvPr/>
        </p:nvSpPr>
        <p:spPr>
          <a:xfrm>
            <a:off x="576114" y="8316838"/>
            <a:ext cx="6264696" cy="338554"/>
          </a:xfrm>
          <a:prstGeom prst="rect">
            <a:avLst/>
          </a:prstGeom>
          <a:noFill/>
        </p:spPr>
        <p:txBody>
          <a:bodyPr wrap="square" rtlCol="0">
            <a:spAutoFit/>
          </a:bodyPr>
          <a:lstStyle/>
          <a:p>
            <a:r>
              <a:rPr lang="fr-FR" sz="1600" b="1" dirty="0" smtClean="0">
                <a:solidFill>
                  <a:srgbClr val="00B0F0"/>
                </a:solidFill>
              </a:rPr>
              <a:t>4) Quels instruments utilisent-ils pour faire de la couture?</a:t>
            </a:r>
            <a:endParaRPr lang="fr-FR" sz="1600" b="1" dirty="0">
              <a:solidFill>
                <a:srgbClr val="00B0F0"/>
              </a:solidFill>
            </a:endParaRPr>
          </a:p>
        </p:txBody>
      </p:sp>
      <p:sp>
        <p:nvSpPr>
          <p:cNvPr id="51" name="ZoneTexte 50"/>
          <p:cNvSpPr txBox="1"/>
          <p:nvPr/>
        </p:nvSpPr>
        <p:spPr>
          <a:xfrm>
            <a:off x="648122" y="8676878"/>
            <a:ext cx="6482865" cy="830997"/>
          </a:xfrm>
          <a:prstGeom prst="rect">
            <a:avLst/>
          </a:prstGeom>
          <a:noFill/>
        </p:spPr>
        <p:txBody>
          <a:bodyPr wrap="none" rtlCol="0">
            <a:spAutoFit/>
          </a:bodyPr>
          <a:lstStyle/>
          <a:p>
            <a:r>
              <a:rPr lang="fr-FR" sz="1600" b="1" dirty="0" smtClean="0">
                <a:solidFill>
                  <a:srgbClr val="00B0F0"/>
                </a:solidFill>
              </a:rPr>
              <a:t>Ils _ _ _ _ _ _ _ _ _ _ _ _ _ _ _ _ _ _ _ _ _ _ _ _ _ _ _ _ _ _ _ _ _ _ _ _ _ _ _ _ </a:t>
            </a:r>
          </a:p>
          <a:p>
            <a:r>
              <a:rPr lang="fr-FR" sz="1600" b="1" dirty="0" smtClean="0">
                <a:solidFill>
                  <a:srgbClr val="00B0F0"/>
                </a:solidFill>
              </a:rPr>
              <a:t>_ _ _ _ _ _ _ _ _ _ _ _ _ _ _ _ _ _ _ _ _ _ _ _ _ _ _ _ _ _ _ _ _ _ _ _ _ _ _ _ _ _ </a:t>
            </a:r>
          </a:p>
          <a:p>
            <a:r>
              <a:rPr lang="fr-FR" sz="1600" b="1" dirty="0" smtClean="0">
                <a:solidFill>
                  <a:srgbClr val="00B0F0"/>
                </a:solidFill>
              </a:rPr>
              <a:t>_ _ _ _ _ _ _ _ _ _ _ _ _ _ _ _ _ _ _ _ _ _ _ _ _ _ _ _ _ _ _ _ _ _ _ _ _ _ _ _ _ _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2"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830997"/>
          </a:xfrm>
          <a:prstGeom prst="rect">
            <a:avLst/>
          </a:prstGeom>
          <a:noFill/>
        </p:spPr>
        <p:txBody>
          <a:bodyPr wrap="square" rtlCol="0">
            <a:spAutoFit/>
          </a:bodyPr>
          <a:lstStyle/>
          <a:p>
            <a:pPr algn="ctr"/>
            <a:r>
              <a:rPr lang="fr-FR" sz="2400" b="1" dirty="0" smtClean="0">
                <a:solidFill>
                  <a:srgbClr val="00B0F0"/>
                </a:solidFill>
              </a:rPr>
              <a:t>Evolution des vêtements</a:t>
            </a:r>
          </a:p>
          <a:p>
            <a:pPr algn="ctr"/>
            <a:r>
              <a:rPr lang="fr-FR" sz="2400" b="1" dirty="0" smtClean="0">
                <a:solidFill>
                  <a:srgbClr val="00B0F0"/>
                </a:solidFill>
              </a:rPr>
              <a:t>Leçon à apprendre</a:t>
            </a:r>
            <a:endParaRPr lang="fr-FR" sz="24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23</a:t>
            </a:r>
            <a:endParaRPr lang="fr-FR" b="1" dirty="0">
              <a:solidFill>
                <a:schemeClr val="bg1"/>
              </a:solidFill>
            </a:endParaRPr>
          </a:p>
        </p:txBody>
      </p:sp>
      <p:grpSp>
        <p:nvGrpSpPr>
          <p:cNvPr id="3" name="Groupe 33"/>
          <p:cNvGrpSpPr/>
          <p:nvPr/>
        </p:nvGrpSpPr>
        <p:grpSpPr>
          <a:xfrm>
            <a:off x="216074" y="828006"/>
            <a:ext cx="6624736" cy="338554"/>
            <a:chOff x="288082" y="1476078"/>
            <a:chExt cx="6624736" cy="338554"/>
          </a:xfrm>
        </p:grpSpPr>
        <p:sp>
          <p:nvSpPr>
            <p:cNvPr id="26" name="Ellipse 2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1</a:t>
              </a:r>
              <a:endParaRPr lang="fr-FR" sz="1600" b="1" dirty="0"/>
            </a:p>
          </p:txBody>
        </p:sp>
        <p:sp>
          <p:nvSpPr>
            <p:cNvPr id="27" name="ZoneTexte 2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la préhistoire</a:t>
              </a:r>
              <a:endParaRPr lang="fr-FR" sz="1600" b="1" dirty="0">
                <a:solidFill>
                  <a:srgbClr val="00B0F0"/>
                </a:solidFill>
              </a:endParaRPr>
            </a:p>
          </p:txBody>
        </p:sp>
      </p:grpSp>
      <p:sp>
        <p:nvSpPr>
          <p:cNvPr id="28" name="ZoneTexte 27"/>
          <p:cNvSpPr txBox="1"/>
          <p:nvPr/>
        </p:nvSpPr>
        <p:spPr>
          <a:xfrm>
            <a:off x="288082" y="1127071"/>
            <a:ext cx="6570901" cy="276999"/>
          </a:xfrm>
          <a:prstGeom prst="rect">
            <a:avLst/>
          </a:prstGeom>
          <a:noFill/>
        </p:spPr>
        <p:txBody>
          <a:bodyPr wrap="none" rtlCol="0">
            <a:spAutoFit/>
          </a:bodyPr>
          <a:lstStyle/>
          <a:p>
            <a:r>
              <a:rPr lang="fr-FR" sz="1200" b="1" dirty="0" smtClean="0">
                <a:solidFill>
                  <a:srgbClr val="00B0F0"/>
                </a:solidFill>
              </a:rPr>
              <a:t>Mots à replacer </a:t>
            </a:r>
            <a:r>
              <a:rPr lang="fr-FR" sz="1200" dirty="0" smtClean="0">
                <a:solidFill>
                  <a:srgbClr val="00B0F0"/>
                </a:solidFill>
              </a:rPr>
              <a:t>:  </a:t>
            </a:r>
            <a:r>
              <a:rPr lang="fr-FR" sz="1200" i="1" dirty="0" smtClean="0">
                <a:solidFill>
                  <a:srgbClr val="00B0F0"/>
                </a:solidFill>
              </a:rPr>
              <a:t>peaux d’animaux – os – sécher  -  froid  -  tendons d’animaux  -  tannent (grattent)  -   </a:t>
            </a:r>
            <a:endParaRPr lang="fr-FR" sz="1200" i="1" dirty="0">
              <a:solidFill>
                <a:srgbClr val="00B0F0"/>
              </a:solidFill>
            </a:endParaRPr>
          </a:p>
        </p:txBody>
      </p:sp>
      <p:sp>
        <p:nvSpPr>
          <p:cNvPr id="29" name="ZoneTexte 28"/>
          <p:cNvSpPr txBox="1"/>
          <p:nvPr/>
        </p:nvSpPr>
        <p:spPr>
          <a:xfrm>
            <a:off x="288082" y="1332062"/>
            <a:ext cx="6624735" cy="1200329"/>
          </a:xfrm>
          <a:prstGeom prst="rect">
            <a:avLst/>
          </a:prstGeom>
          <a:noFill/>
        </p:spPr>
        <p:txBody>
          <a:bodyPr wrap="square" rtlCol="0">
            <a:spAutoFit/>
          </a:bodyPr>
          <a:lstStyle/>
          <a:p>
            <a:pPr algn="just">
              <a:lnSpc>
                <a:spcPct val="150000"/>
              </a:lnSpc>
            </a:pPr>
            <a:r>
              <a:rPr lang="fr-FR" sz="1200" dirty="0" smtClean="0"/>
              <a:t>A la préhistoire, il fait plus </a:t>
            </a:r>
            <a:r>
              <a:rPr lang="fr-FR" sz="1200" b="1" dirty="0" smtClean="0">
                <a:solidFill>
                  <a:srgbClr val="FF0000"/>
                </a:solidFill>
              </a:rPr>
              <a:t>froid</a:t>
            </a:r>
            <a:r>
              <a:rPr lang="fr-FR" sz="1200" b="1" dirty="0" smtClean="0"/>
              <a:t> </a:t>
            </a:r>
            <a:r>
              <a:rPr lang="fr-FR" sz="1200" dirty="0" smtClean="0"/>
              <a:t>que de nos jours et les hommes préhistoriques doivent se couvrir. Ils fabriquent donc des vêtements à l’aide des </a:t>
            </a:r>
            <a:r>
              <a:rPr lang="fr-FR" sz="1200" b="1" dirty="0" smtClean="0">
                <a:solidFill>
                  <a:srgbClr val="FF0000"/>
                </a:solidFill>
              </a:rPr>
              <a:t>peaux d’animaux </a:t>
            </a:r>
            <a:r>
              <a:rPr lang="fr-FR" sz="1200" dirty="0" smtClean="0"/>
              <a:t>qu’ils chassent. Ils les </a:t>
            </a:r>
            <a:r>
              <a:rPr lang="fr-FR" sz="1200" b="1" dirty="0" smtClean="0">
                <a:solidFill>
                  <a:srgbClr val="FF0000"/>
                </a:solidFill>
              </a:rPr>
              <a:t>tannent</a:t>
            </a:r>
            <a:r>
              <a:rPr lang="fr-FR" sz="1200" dirty="0" smtClean="0"/>
              <a:t>,      les font </a:t>
            </a:r>
            <a:r>
              <a:rPr lang="fr-FR" sz="1200" b="1" dirty="0" smtClean="0">
                <a:solidFill>
                  <a:srgbClr val="FF0000"/>
                </a:solidFill>
              </a:rPr>
              <a:t>sécher  </a:t>
            </a:r>
            <a:r>
              <a:rPr lang="fr-FR" sz="1200" dirty="0" smtClean="0"/>
              <a:t>avant de les coudre à l’aide d’ aiguilles en </a:t>
            </a:r>
            <a:r>
              <a:rPr lang="fr-FR" sz="1200" b="1" dirty="0" smtClean="0">
                <a:solidFill>
                  <a:srgbClr val="FF0000"/>
                </a:solidFill>
              </a:rPr>
              <a:t>os  </a:t>
            </a:r>
            <a:r>
              <a:rPr lang="fr-FR" sz="1200" dirty="0" smtClean="0"/>
              <a:t>ou en ivoire  et de fil en </a:t>
            </a:r>
            <a:r>
              <a:rPr lang="fr-FR" sz="1200" b="1" dirty="0" smtClean="0">
                <a:solidFill>
                  <a:srgbClr val="FF0000"/>
                </a:solidFill>
              </a:rPr>
              <a:t>tendons d’animaux </a:t>
            </a:r>
            <a:r>
              <a:rPr lang="fr-FR" sz="1200" dirty="0" smtClean="0"/>
              <a:t>et fibres végétales.</a:t>
            </a:r>
            <a:endParaRPr lang="fr-FR" sz="1200" dirty="0"/>
          </a:p>
        </p:txBody>
      </p:sp>
      <p:grpSp>
        <p:nvGrpSpPr>
          <p:cNvPr id="9" name="Groupe 33"/>
          <p:cNvGrpSpPr/>
          <p:nvPr/>
        </p:nvGrpSpPr>
        <p:grpSpPr>
          <a:xfrm>
            <a:off x="216074" y="2628206"/>
            <a:ext cx="6624736" cy="338554"/>
            <a:chOff x="288082" y="1476078"/>
            <a:chExt cx="6624736" cy="338554"/>
          </a:xfrm>
        </p:grpSpPr>
        <p:sp>
          <p:nvSpPr>
            <p:cNvPr id="31" name="Ellipse 30"/>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2</a:t>
              </a:r>
              <a:endParaRPr lang="fr-FR" sz="1600" b="1" dirty="0"/>
            </a:p>
          </p:txBody>
        </p:sp>
        <p:sp>
          <p:nvSpPr>
            <p:cNvPr id="32" name="ZoneTexte 31"/>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l’Antiquité</a:t>
              </a:r>
              <a:endParaRPr lang="fr-FR" sz="1600" b="1" dirty="0">
                <a:solidFill>
                  <a:srgbClr val="00B0F0"/>
                </a:solidFill>
              </a:endParaRPr>
            </a:p>
          </p:txBody>
        </p:sp>
      </p:grpSp>
      <p:sp>
        <p:nvSpPr>
          <p:cNvPr id="33" name="ZoneTexte 32"/>
          <p:cNvSpPr txBox="1"/>
          <p:nvPr/>
        </p:nvSpPr>
        <p:spPr>
          <a:xfrm>
            <a:off x="288082" y="2927271"/>
            <a:ext cx="3493136" cy="276999"/>
          </a:xfrm>
          <a:prstGeom prst="rect">
            <a:avLst/>
          </a:prstGeom>
          <a:noFill/>
        </p:spPr>
        <p:txBody>
          <a:bodyPr wrap="none" rtlCol="0">
            <a:spAutoFit/>
          </a:bodyPr>
          <a:lstStyle/>
          <a:p>
            <a:r>
              <a:rPr lang="fr-FR" sz="1200" b="1" dirty="0" smtClean="0">
                <a:solidFill>
                  <a:srgbClr val="00B0F0"/>
                </a:solidFill>
              </a:rPr>
              <a:t>Mots à replacer </a:t>
            </a:r>
            <a:r>
              <a:rPr lang="fr-FR" sz="1200" dirty="0" smtClean="0">
                <a:solidFill>
                  <a:srgbClr val="00B0F0"/>
                </a:solidFill>
              </a:rPr>
              <a:t>:   </a:t>
            </a:r>
            <a:r>
              <a:rPr lang="fr-FR" sz="1200" i="1" dirty="0" smtClean="0">
                <a:solidFill>
                  <a:srgbClr val="00B0F0"/>
                </a:solidFill>
              </a:rPr>
              <a:t>tunique</a:t>
            </a:r>
            <a:r>
              <a:rPr lang="fr-FR" sz="1200" dirty="0" smtClean="0">
                <a:solidFill>
                  <a:srgbClr val="00B0F0"/>
                </a:solidFill>
              </a:rPr>
              <a:t> - </a:t>
            </a:r>
            <a:r>
              <a:rPr lang="fr-FR" sz="1200" i="1" dirty="0" smtClean="0">
                <a:solidFill>
                  <a:srgbClr val="00B0F0"/>
                </a:solidFill>
              </a:rPr>
              <a:t>poils  -</a:t>
            </a:r>
            <a:r>
              <a:rPr lang="fr-FR" sz="1200" dirty="0" smtClean="0">
                <a:solidFill>
                  <a:srgbClr val="00B0F0"/>
                </a:solidFill>
              </a:rPr>
              <a:t>  </a:t>
            </a:r>
            <a:r>
              <a:rPr lang="fr-FR" sz="1200" i="1" dirty="0" smtClean="0">
                <a:solidFill>
                  <a:srgbClr val="00B0F0"/>
                </a:solidFill>
              </a:rPr>
              <a:t>tissés -  laine  -    </a:t>
            </a:r>
            <a:endParaRPr lang="fr-FR" sz="1200" i="1" dirty="0">
              <a:solidFill>
                <a:srgbClr val="00B0F0"/>
              </a:solidFill>
            </a:endParaRPr>
          </a:p>
        </p:txBody>
      </p:sp>
      <p:sp>
        <p:nvSpPr>
          <p:cNvPr id="34" name="ZoneTexte 33"/>
          <p:cNvSpPr txBox="1"/>
          <p:nvPr/>
        </p:nvSpPr>
        <p:spPr>
          <a:xfrm>
            <a:off x="288082" y="3132262"/>
            <a:ext cx="6624735" cy="1200329"/>
          </a:xfrm>
          <a:prstGeom prst="rect">
            <a:avLst/>
          </a:prstGeom>
          <a:noFill/>
        </p:spPr>
        <p:txBody>
          <a:bodyPr wrap="square" rtlCol="0">
            <a:spAutoFit/>
          </a:bodyPr>
          <a:lstStyle/>
          <a:p>
            <a:pPr algn="just">
              <a:lnSpc>
                <a:spcPct val="150000"/>
              </a:lnSpc>
            </a:pPr>
            <a:r>
              <a:rPr lang="fr-FR" sz="1200" dirty="0" smtClean="0"/>
              <a:t>A l’Antiquité, les vêtements connaissent une grande évolution, ils sont </a:t>
            </a:r>
            <a:r>
              <a:rPr lang="fr-FR" sz="1200" b="1" dirty="0" smtClean="0">
                <a:solidFill>
                  <a:srgbClr val="FF0000"/>
                </a:solidFill>
              </a:rPr>
              <a:t>tissés</a:t>
            </a:r>
            <a:r>
              <a:rPr lang="fr-FR" sz="1200" dirty="0" smtClean="0"/>
              <a:t>. Ils sont réalisés à </a:t>
            </a:r>
          </a:p>
          <a:p>
            <a:pPr algn="just">
              <a:lnSpc>
                <a:spcPct val="150000"/>
              </a:lnSpc>
            </a:pPr>
            <a:r>
              <a:rPr lang="fr-FR" sz="1200" dirty="0" smtClean="0"/>
              <a:t>partir de </a:t>
            </a:r>
            <a:r>
              <a:rPr lang="fr-FR" sz="1200" b="1" dirty="0" smtClean="0">
                <a:solidFill>
                  <a:srgbClr val="FF0000"/>
                </a:solidFill>
              </a:rPr>
              <a:t>poils </a:t>
            </a:r>
            <a:r>
              <a:rPr lang="fr-FR" sz="1200" dirty="0" smtClean="0"/>
              <a:t>de chèvre, de </a:t>
            </a:r>
            <a:r>
              <a:rPr lang="fr-FR" sz="1200" b="1" dirty="0" smtClean="0">
                <a:solidFill>
                  <a:srgbClr val="FF0000"/>
                </a:solidFill>
              </a:rPr>
              <a:t>laine </a:t>
            </a:r>
            <a:r>
              <a:rPr lang="fr-FR" sz="1200" dirty="0" smtClean="0"/>
              <a:t>de mouton ou encore de fibres </a:t>
            </a:r>
            <a:r>
              <a:rPr lang="fr-FR" sz="1200" b="1" dirty="0" smtClean="0">
                <a:solidFill>
                  <a:srgbClr val="FF0000"/>
                </a:solidFill>
              </a:rPr>
              <a:t>végétales</a:t>
            </a:r>
            <a:r>
              <a:rPr lang="fr-FR" sz="1200" dirty="0" smtClean="0"/>
              <a:t>.</a:t>
            </a:r>
          </a:p>
          <a:p>
            <a:pPr algn="just">
              <a:lnSpc>
                <a:spcPct val="150000"/>
              </a:lnSpc>
            </a:pPr>
            <a:r>
              <a:rPr lang="fr-FR" sz="1200" dirty="0" smtClean="0"/>
              <a:t>Le vêtement principal est une </a:t>
            </a:r>
            <a:r>
              <a:rPr lang="fr-FR" sz="1200" b="1" dirty="0" smtClean="0">
                <a:solidFill>
                  <a:srgbClr val="FF0000"/>
                </a:solidFill>
              </a:rPr>
              <a:t>tunique  </a:t>
            </a:r>
            <a:r>
              <a:rPr lang="fr-FR" sz="1200" dirty="0" smtClean="0"/>
              <a:t>courte pour les hommes et longue pour les femmes.</a:t>
            </a:r>
          </a:p>
          <a:p>
            <a:pPr algn="just">
              <a:lnSpc>
                <a:spcPct val="150000"/>
              </a:lnSpc>
            </a:pPr>
            <a:r>
              <a:rPr lang="fr-FR" sz="1200" b="1" dirty="0" smtClean="0">
                <a:solidFill>
                  <a:srgbClr val="00B0F0"/>
                </a:solidFill>
              </a:rPr>
              <a:t>+ apprendre le schéma sur le vêtement page 20</a:t>
            </a:r>
            <a:endParaRPr lang="fr-FR" sz="1200" b="1" dirty="0">
              <a:solidFill>
                <a:srgbClr val="00B0F0"/>
              </a:solidFill>
            </a:endParaRPr>
          </a:p>
        </p:txBody>
      </p:sp>
      <p:grpSp>
        <p:nvGrpSpPr>
          <p:cNvPr id="11" name="Groupe 33"/>
          <p:cNvGrpSpPr/>
          <p:nvPr/>
        </p:nvGrpSpPr>
        <p:grpSpPr>
          <a:xfrm>
            <a:off x="216075" y="4463246"/>
            <a:ext cx="6624736" cy="338554"/>
            <a:chOff x="288082" y="1476078"/>
            <a:chExt cx="6624736" cy="338554"/>
          </a:xfrm>
        </p:grpSpPr>
        <p:sp>
          <p:nvSpPr>
            <p:cNvPr id="36" name="Ellipse 3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3</a:t>
              </a:r>
              <a:endParaRPr lang="fr-FR" sz="1600" b="1" dirty="0"/>
            </a:p>
          </p:txBody>
        </p:sp>
        <p:sp>
          <p:nvSpPr>
            <p:cNvPr id="37" name="ZoneTexte 3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Au Moyen-âge </a:t>
              </a:r>
              <a:endParaRPr lang="fr-FR" sz="1600" b="1" dirty="0">
                <a:solidFill>
                  <a:srgbClr val="00B0F0"/>
                </a:solidFill>
              </a:endParaRPr>
            </a:p>
          </p:txBody>
        </p:sp>
      </p:grpSp>
      <p:sp>
        <p:nvSpPr>
          <p:cNvPr id="38" name="ZoneTexte 37"/>
          <p:cNvSpPr txBox="1"/>
          <p:nvPr/>
        </p:nvSpPr>
        <p:spPr>
          <a:xfrm>
            <a:off x="288083" y="4762311"/>
            <a:ext cx="6135526"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la chemise </a:t>
            </a:r>
            <a:r>
              <a:rPr lang="fr-FR" sz="1200" dirty="0" smtClean="0">
                <a:solidFill>
                  <a:srgbClr val="00B0F0"/>
                </a:solidFill>
              </a:rPr>
              <a:t>- </a:t>
            </a:r>
            <a:r>
              <a:rPr lang="fr-FR" sz="1200" i="1" dirty="0" smtClean="0">
                <a:solidFill>
                  <a:srgbClr val="00B0F0"/>
                </a:solidFill>
              </a:rPr>
              <a:t>les paysans – les chausses  - le clergé – la cheville - la noblesse     </a:t>
            </a:r>
            <a:endParaRPr lang="fr-FR" sz="1200" i="1" dirty="0">
              <a:solidFill>
                <a:srgbClr val="00B0F0"/>
              </a:solidFill>
            </a:endParaRPr>
          </a:p>
        </p:txBody>
      </p:sp>
      <p:sp>
        <p:nvSpPr>
          <p:cNvPr id="39" name="ZoneTexte 38"/>
          <p:cNvSpPr txBox="1"/>
          <p:nvPr/>
        </p:nvSpPr>
        <p:spPr>
          <a:xfrm>
            <a:off x="288083" y="4967302"/>
            <a:ext cx="6408711" cy="1477328"/>
          </a:xfrm>
          <a:prstGeom prst="rect">
            <a:avLst/>
          </a:prstGeom>
          <a:noFill/>
        </p:spPr>
        <p:txBody>
          <a:bodyPr wrap="square" rtlCol="0">
            <a:spAutoFit/>
          </a:bodyPr>
          <a:lstStyle/>
          <a:p>
            <a:pPr algn="just">
              <a:lnSpc>
                <a:spcPct val="150000"/>
              </a:lnSpc>
            </a:pPr>
            <a:r>
              <a:rPr lang="fr-FR" sz="1200" dirty="0" smtClean="0"/>
              <a:t>Au Moyen-âge, le vêtement permet de distinguer les 3 ordres dans la société : les plus riches et puissants que l’on appelle la </a:t>
            </a:r>
            <a:r>
              <a:rPr lang="fr-FR" sz="1200" b="1" dirty="0" smtClean="0">
                <a:solidFill>
                  <a:srgbClr val="FF0000"/>
                </a:solidFill>
              </a:rPr>
              <a:t>Noblesse </a:t>
            </a:r>
            <a:r>
              <a:rPr lang="fr-FR" sz="1200" dirty="0" smtClean="0"/>
              <a:t>, le </a:t>
            </a:r>
            <a:r>
              <a:rPr lang="fr-FR" sz="1200" b="1" dirty="0" smtClean="0">
                <a:solidFill>
                  <a:srgbClr val="FF0000"/>
                </a:solidFill>
              </a:rPr>
              <a:t>Clergé  </a:t>
            </a:r>
            <a:r>
              <a:rPr lang="fr-FR" sz="1200" dirty="0" smtClean="0"/>
              <a:t>qui s’occupe de la religion et les </a:t>
            </a:r>
            <a:r>
              <a:rPr lang="fr-FR" sz="1200" b="1" dirty="0" smtClean="0">
                <a:solidFill>
                  <a:srgbClr val="FF0000"/>
                </a:solidFill>
              </a:rPr>
              <a:t>paysans    </a:t>
            </a:r>
            <a:r>
              <a:rPr lang="fr-FR" sz="1200" dirty="0" smtClean="0"/>
              <a:t>qui sont les plus pauvres. </a:t>
            </a:r>
          </a:p>
          <a:p>
            <a:pPr algn="just">
              <a:lnSpc>
                <a:spcPct val="150000"/>
              </a:lnSpc>
            </a:pPr>
            <a:r>
              <a:rPr lang="fr-FR" sz="1200" dirty="0" smtClean="0"/>
              <a:t>L’élément principal du costume est la </a:t>
            </a:r>
            <a:r>
              <a:rPr lang="fr-FR" sz="1200" b="1" dirty="0" smtClean="0">
                <a:solidFill>
                  <a:srgbClr val="FF0000"/>
                </a:solidFill>
              </a:rPr>
              <a:t>chemise </a:t>
            </a:r>
            <a:r>
              <a:rPr lang="fr-FR" sz="1200" dirty="0" smtClean="0"/>
              <a:t>qui se porte très large et les </a:t>
            </a:r>
            <a:r>
              <a:rPr lang="fr-FR" sz="1200" b="1" dirty="0" smtClean="0">
                <a:solidFill>
                  <a:srgbClr val="FF0000"/>
                </a:solidFill>
              </a:rPr>
              <a:t>chausses  </a:t>
            </a:r>
            <a:r>
              <a:rPr lang="fr-FR" sz="1200" dirty="0" smtClean="0"/>
              <a:t>pour les hommes. Les femmes portent des robes qui descendent jusqu’à </a:t>
            </a:r>
            <a:r>
              <a:rPr lang="fr-FR" sz="1200" b="1" dirty="0" smtClean="0">
                <a:solidFill>
                  <a:srgbClr val="FF0000"/>
                </a:solidFill>
              </a:rPr>
              <a:t>cheville</a:t>
            </a:r>
            <a:r>
              <a:rPr lang="fr-FR" sz="1200" dirty="0" smtClean="0"/>
              <a:t> et se couvrent les cheveux.</a:t>
            </a:r>
          </a:p>
        </p:txBody>
      </p:sp>
      <p:grpSp>
        <p:nvGrpSpPr>
          <p:cNvPr id="16" name="Groupe 33"/>
          <p:cNvGrpSpPr/>
          <p:nvPr/>
        </p:nvGrpSpPr>
        <p:grpSpPr>
          <a:xfrm>
            <a:off x="216074" y="6516638"/>
            <a:ext cx="6624736" cy="338554"/>
            <a:chOff x="288082" y="1476078"/>
            <a:chExt cx="6624736" cy="338554"/>
          </a:xfrm>
        </p:grpSpPr>
        <p:sp>
          <p:nvSpPr>
            <p:cNvPr id="41" name="Ellipse 40"/>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4</a:t>
              </a:r>
              <a:endParaRPr lang="fr-FR" sz="1600" b="1" dirty="0"/>
            </a:p>
          </p:txBody>
        </p:sp>
        <p:sp>
          <p:nvSpPr>
            <p:cNvPr id="42" name="ZoneTexte 41"/>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Aux Temps Modernes</a:t>
              </a:r>
              <a:endParaRPr lang="fr-FR" sz="1600" b="1" dirty="0">
                <a:solidFill>
                  <a:srgbClr val="00B0F0"/>
                </a:solidFill>
              </a:endParaRPr>
            </a:p>
          </p:txBody>
        </p:sp>
      </p:grpSp>
      <p:sp>
        <p:nvSpPr>
          <p:cNvPr id="43" name="ZoneTexte 42"/>
          <p:cNvSpPr txBox="1"/>
          <p:nvPr/>
        </p:nvSpPr>
        <p:spPr>
          <a:xfrm>
            <a:off x="288082" y="6815703"/>
            <a:ext cx="3599255"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décorations – riches – bourgeoisie - </a:t>
            </a:r>
            <a:endParaRPr lang="fr-FR" sz="1200" i="1" dirty="0">
              <a:solidFill>
                <a:srgbClr val="00B0F0"/>
              </a:solidFill>
            </a:endParaRPr>
          </a:p>
        </p:txBody>
      </p:sp>
      <p:sp>
        <p:nvSpPr>
          <p:cNvPr id="44" name="ZoneTexte 43"/>
          <p:cNvSpPr txBox="1"/>
          <p:nvPr/>
        </p:nvSpPr>
        <p:spPr>
          <a:xfrm>
            <a:off x="288082" y="7020694"/>
            <a:ext cx="6408711" cy="1200329"/>
          </a:xfrm>
          <a:prstGeom prst="rect">
            <a:avLst/>
          </a:prstGeom>
          <a:noFill/>
        </p:spPr>
        <p:txBody>
          <a:bodyPr wrap="square" rtlCol="0">
            <a:spAutoFit/>
          </a:bodyPr>
          <a:lstStyle/>
          <a:p>
            <a:pPr algn="just">
              <a:lnSpc>
                <a:spcPct val="150000"/>
              </a:lnSpc>
            </a:pPr>
            <a:r>
              <a:rPr lang="fr-FR" sz="1200" dirty="0" smtClean="0"/>
              <a:t>Aux Temps Modernes, les pièces de vêtements sont les mêmes qu’au Moyen-âge, si ce n’est qu’elle deviennent plus  </a:t>
            </a:r>
            <a:r>
              <a:rPr lang="fr-FR" sz="1200" b="1" dirty="0" smtClean="0">
                <a:solidFill>
                  <a:srgbClr val="FF0000"/>
                </a:solidFill>
              </a:rPr>
              <a:t>riches </a:t>
            </a:r>
            <a:r>
              <a:rPr lang="fr-FR" sz="1200" dirty="0" smtClean="0"/>
              <a:t>avec plus de détails et de </a:t>
            </a:r>
            <a:r>
              <a:rPr lang="fr-FR" sz="1200" b="1" dirty="0" smtClean="0">
                <a:solidFill>
                  <a:srgbClr val="FF0000"/>
                </a:solidFill>
              </a:rPr>
              <a:t>décorations  </a:t>
            </a:r>
            <a:r>
              <a:rPr lang="fr-FR" sz="1200" dirty="0" smtClean="0"/>
              <a:t>(dentelles, rubans, bijoux) dans la noblesse et la </a:t>
            </a:r>
            <a:r>
              <a:rPr lang="fr-FR" sz="1200" b="1" dirty="0" smtClean="0">
                <a:solidFill>
                  <a:srgbClr val="FF0000"/>
                </a:solidFill>
              </a:rPr>
              <a:t>bourgeoisie  </a:t>
            </a:r>
            <a:r>
              <a:rPr lang="fr-FR" sz="1200" dirty="0" smtClean="0"/>
              <a:t>(</a:t>
            </a:r>
            <a:r>
              <a:rPr lang="fr-FR" sz="1200" b="1" dirty="0" smtClean="0"/>
              <a:t>des commerçants qui sont devenus très riches</a:t>
            </a:r>
            <a:r>
              <a:rPr lang="fr-FR" sz="1200" dirty="0" smtClean="0"/>
              <a:t>), toujours pour montrer sa richesse et son bon goût aux autres.</a:t>
            </a:r>
          </a:p>
        </p:txBody>
      </p:sp>
      <p:grpSp>
        <p:nvGrpSpPr>
          <p:cNvPr id="17" name="Groupe 33"/>
          <p:cNvGrpSpPr/>
          <p:nvPr/>
        </p:nvGrpSpPr>
        <p:grpSpPr>
          <a:xfrm>
            <a:off x="216074" y="8316838"/>
            <a:ext cx="6624736" cy="338554"/>
            <a:chOff x="288082" y="1476078"/>
            <a:chExt cx="6624736" cy="338554"/>
          </a:xfrm>
        </p:grpSpPr>
        <p:sp>
          <p:nvSpPr>
            <p:cNvPr id="46" name="Ellipse 4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5</a:t>
              </a:r>
              <a:endParaRPr lang="fr-FR" sz="1600" b="1" dirty="0"/>
            </a:p>
          </p:txBody>
        </p:sp>
        <p:sp>
          <p:nvSpPr>
            <p:cNvPr id="47" name="ZoneTexte 4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notre époque</a:t>
              </a:r>
              <a:endParaRPr lang="fr-FR" sz="1600" b="1" dirty="0">
                <a:solidFill>
                  <a:srgbClr val="00B0F0"/>
                </a:solidFill>
              </a:endParaRPr>
            </a:p>
          </p:txBody>
        </p:sp>
      </p:grpSp>
      <p:sp>
        <p:nvSpPr>
          <p:cNvPr id="48" name="ZoneTexte 47"/>
          <p:cNvSpPr txBox="1"/>
          <p:nvPr/>
        </p:nvSpPr>
        <p:spPr>
          <a:xfrm>
            <a:off x="288082" y="8615903"/>
            <a:ext cx="5275996"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XX – matières – égales – raccourcissent - pantalons  - machines</a:t>
            </a:r>
            <a:endParaRPr lang="fr-FR" sz="1200" i="1" dirty="0">
              <a:solidFill>
                <a:srgbClr val="00B0F0"/>
              </a:solidFill>
            </a:endParaRPr>
          </a:p>
        </p:txBody>
      </p:sp>
      <p:sp>
        <p:nvSpPr>
          <p:cNvPr id="49" name="ZoneTexte 48"/>
          <p:cNvSpPr txBox="1"/>
          <p:nvPr/>
        </p:nvSpPr>
        <p:spPr>
          <a:xfrm>
            <a:off x="288082" y="8820894"/>
            <a:ext cx="6408711" cy="1200329"/>
          </a:xfrm>
          <a:prstGeom prst="rect">
            <a:avLst/>
          </a:prstGeom>
          <a:noFill/>
        </p:spPr>
        <p:txBody>
          <a:bodyPr wrap="square" rtlCol="0">
            <a:spAutoFit/>
          </a:bodyPr>
          <a:lstStyle/>
          <a:p>
            <a:pPr algn="just">
              <a:lnSpc>
                <a:spcPct val="150000"/>
              </a:lnSpc>
            </a:pPr>
            <a:r>
              <a:rPr lang="fr-FR" sz="1200" dirty="0" smtClean="0"/>
              <a:t>Au  </a:t>
            </a:r>
            <a:r>
              <a:rPr lang="fr-FR" sz="1200" b="1" dirty="0" smtClean="0">
                <a:solidFill>
                  <a:srgbClr val="FF0000"/>
                </a:solidFill>
              </a:rPr>
              <a:t>XX e </a:t>
            </a:r>
            <a:r>
              <a:rPr lang="fr-FR" sz="1200" dirty="0" smtClean="0"/>
              <a:t>siècle, les femmes sont devenues les </a:t>
            </a:r>
            <a:r>
              <a:rPr lang="fr-FR" sz="1200" b="1" dirty="0" smtClean="0">
                <a:solidFill>
                  <a:srgbClr val="FF0000"/>
                </a:solidFill>
              </a:rPr>
              <a:t>égales </a:t>
            </a:r>
            <a:r>
              <a:rPr lang="fr-FR" sz="1200" dirty="0" smtClean="0"/>
              <a:t>des hommes. Elles ont maintenant le droit de porter des </a:t>
            </a:r>
            <a:r>
              <a:rPr lang="fr-FR" sz="1200" b="1" dirty="0" smtClean="0">
                <a:solidFill>
                  <a:srgbClr val="FF0000"/>
                </a:solidFill>
              </a:rPr>
              <a:t>pantalons  </a:t>
            </a:r>
            <a:r>
              <a:rPr lang="fr-FR" sz="1200" dirty="0" smtClean="0"/>
              <a:t>et les robes</a:t>
            </a:r>
            <a:r>
              <a:rPr lang="fr-FR" sz="1200" b="1" dirty="0" smtClean="0">
                <a:solidFill>
                  <a:srgbClr val="FF0000"/>
                </a:solidFill>
              </a:rPr>
              <a:t> raccourcissent</a:t>
            </a:r>
          </a:p>
          <a:p>
            <a:pPr algn="just">
              <a:lnSpc>
                <a:spcPct val="150000"/>
              </a:lnSpc>
            </a:pPr>
            <a:r>
              <a:rPr lang="fr-FR" sz="1200" dirty="0" smtClean="0"/>
              <a:t>De nouvelles </a:t>
            </a:r>
            <a:r>
              <a:rPr lang="fr-FR" sz="1200" b="1" dirty="0" smtClean="0">
                <a:solidFill>
                  <a:srgbClr val="FF0000"/>
                </a:solidFill>
              </a:rPr>
              <a:t>matières </a:t>
            </a:r>
            <a:r>
              <a:rPr lang="fr-FR" sz="1200" dirty="0" smtClean="0"/>
              <a:t>apparaissent, qui permettent de régulier la température ou qui sont élastiques. On produit beaucoup plus vite les vêtements grâce aux </a:t>
            </a:r>
            <a:r>
              <a:rPr lang="fr-FR" sz="1200" b="1" dirty="0" smtClean="0">
                <a:solidFill>
                  <a:srgbClr val="FF0000"/>
                </a:solidFill>
              </a:rPr>
              <a:t>machines.</a:t>
            </a:r>
          </a:p>
        </p:txBody>
      </p:sp>
    </p:spTree>
    <p:extLst>
      <p:ext uri="{BB962C8B-B14F-4D97-AF65-F5344CB8AC3E}">
        <p14:creationId xmlns="" xmlns:p14="http://schemas.microsoft.com/office/powerpoint/2010/main" val="3207684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3"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20</a:t>
            </a:r>
            <a:endParaRPr lang="fr-FR" b="1" dirty="0">
              <a:solidFill>
                <a:schemeClr val="bg1"/>
              </a:solidFill>
            </a:endParaRPr>
          </a:p>
        </p:txBody>
      </p:sp>
      <p:grpSp>
        <p:nvGrpSpPr>
          <p:cNvPr id="25" name="Groupe 33"/>
          <p:cNvGrpSpPr/>
          <p:nvPr/>
        </p:nvGrpSpPr>
        <p:grpSpPr>
          <a:xfrm>
            <a:off x="216074" y="1188046"/>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à l’Antiquité</a:t>
              </a:r>
              <a:endParaRPr lang="fr-FR" b="1" dirty="0">
                <a:solidFill>
                  <a:srgbClr val="00B0F0"/>
                </a:solidFill>
              </a:endParaRPr>
            </a:p>
          </p:txBody>
        </p:sp>
      </p:grpSp>
      <p:grpSp>
        <p:nvGrpSpPr>
          <p:cNvPr id="31" name="Groupe 30"/>
          <p:cNvGrpSpPr/>
          <p:nvPr/>
        </p:nvGrpSpPr>
        <p:grpSpPr>
          <a:xfrm>
            <a:off x="720130" y="1841041"/>
            <a:ext cx="6120680" cy="2227325"/>
            <a:chOff x="648122" y="1980134"/>
            <a:chExt cx="6120680" cy="2160240"/>
          </a:xfrm>
        </p:grpSpPr>
        <p:sp>
          <p:nvSpPr>
            <p:cNvPr id="32" name="ZoneTexte 31"/>
            <p:cNvSpPr txBox="1"/>
            <p:nvPr/>
          </p:nvSpPr>
          <p:spPr>
            <a:xfrm>
              <a:off x="720130" y="2052142"/>
              <a:ext cx="6048672" cy="1970144"/>
            </a:xfrm>
            <a:prstGeom prst="rect">
              <a:avLst/>
            </a:prstGeom>
            <a:noFill/>
          </p:spPr>
          <p:txBody>
            <a:bodyPr wrap="square" rtlCol="0">
              <a:spAutoFit/>
            </a:bodyPr>
            <a:lstStyle/>
            <a:p>
              <a:pPr algn="just"/>
              <a:r>
                <a:rPr lang="fr-FR" sz="1400" dirty="0" smtClean="0"/>
                <a:t>Les vêtements à l’Antiquité sont fabriqués à partir de fibres végétales (chanvre, lin) ou animales (laine de moutons, poils de chèvre) qui </a:t>
              </a:r>
              <a:r>
                <a:rPr lang="fr-FR" sz="1400" smtClean="0"/>
                <a:t>sont teintes </a:t>
              </a:r>
              <a:r>
                <a:rPr lang="fr-FR" sz="1400" dirty="0" smtClean="0"/>
                <a:t>dans différentes couleurs avant d’être filées (transformées en fil) </a:t>
              </a:r>
              <a:r>
                <a:rPr lang="fr-FR" sz="1400" smtClean="0"/>
                <a:t>et tissées </a:t>
              </a:r>
              <a:r>
                <a:rPr lang="fr-FR" sz="1400" dirty="0" smtClean="0"/>
                <a:t>pour faire du tissu. Le vêtement de base des romains et des grecs était </a:t>
              </a:r>
              <a:r>
                <a:rPr lang="fr-FR" sz="1400" b="1" dirty="0" smtClean="0">
                  <a:solidFill>
                    <a:srgbClr val="00B0F0"/>
                  </a:solidFill>
                </a:rPr>
                <a:t>la</a:t>
              </a:r>
              <a:r>
                <a:rPr lang="fr-FR" sz="1400" dirty="0" smtClean="0"/>
                <a:t> </a:t>
              </a:r>
              <a:r>
                <a:rPr lang="fr-FR" sz="1400" b="1" dirty="0" smtClean="0">
                  <a:solidFill>
                    <a:srgbClr val="00B0F0"/>
                  </a:solidFill>
                </a:rPr>
                <a:t>tunique</a:t>
              </a:r>
              <a:r>
                <a:rPr lang="fr-FR" sz="1400" dirty="0" smtClean="0"/>
                <a:t> courte pour les hommes et longue pour les femmes, portée avec </a:t>
              </a:r>
              <a:r>
                <a:rPr lang="fr-FR" sz="1400" b="1" dirty="0" smtClean="0">
                  <a:solidFill>
                    <a:srgbClr val="00B0F0"/>
                  </a:solidFill>
                </a:rPr>
                <a:t>une ceinture</a:t>
              </a:r>
              <a:r>
                <a:rPr lang="fr-FR" sz="1400" dirty="0" smtClean="0"/>
                <a:t>.</a:t>
              </a:r>
            </a:p>
            <a:p>
              <a:pPr algn="just"/>
              <a:r>
                <a:rPr lang="fr-FR" sz="1400" dirty="0" smtClean="0"/>
                <a:t>Les Gaulois, portent également </a:t>
              </a:r>
              <a:r>
                <a:rPr lang="fr-FR" sz="1400" b="1" dirty="0" smtClean="0">
                  <a:solidFill>
                    <a:srgbClr val="00B0F0"/>
                  </a:solidFill>
                </a:rPr>
                <a:t>des braies </a:t>
              </a:r>
              <a:r>
                <a:rPr lang="fr-FR" sz="1400" dirty="0" smtClean="0"/>
                <a:t>: un pantalon large serré aux chevilles et des chaussures à semelle de bois pour isoler du froid, appelées </a:t>
              </a:r>
              <a:r>
                <a:rPr lang="fr-FR" sz="1400" b="1" dirty="0" smtClean="0">
                  <a:solidFill>
                    <a:srgbClr val="00B0F0"/>
                  </a:solidFill>
                </a:rPr>
                <a:t>galoches</a:t>
              </a:r>
              <a:r>
                <a:rPr lang="fr-FR" sz="1400" dirty="0" smtClean="0"/>
                <a:t>. Par –dessus, ils portent une cape en laine, appelée </a:t>
              </a:r>
              <a:r>
                <a:rPr lang="fr-FR" sz="1400" b="1" dirty="0" smtClean="0">
                  <a:solidFill>
                    <a:srgbClr val="00B0F0"/>
                  </a:solidFill>
                </a:rPr>
                <a:t>une saie </a:t>
              </a:r>
              <a:r>
                <a:rPr lang="fr-FR" sz="1400" dirty="0" smtClean="0"/>
                <a:t>retenue par une </a:t>
              </a:r>
              <a:r>
                <a:rPr lang="fr-FR" sz="1400" b="1" dirty="0" smtClean="0">
                  <a:solidFill>
                    <a:srgbClr val="00B0F0"/>
                  </a:solidFill>
                </a:rPr>
                <a:t>fibule</a:t>
              </a:r>
              <a:r>
                <a:rPr lang="fr-FR" sz="1400" dirty="0" smtClean="0"/>
                <a:t>, sorte de broche. </a:t>
              </a:r>
              <a:endParaRPr lang="fr-FR" sz="1400" dirty="0"/>
            </a:p>
          </p:txBody>
        </p:sp>
        <p:sp>
          <p:nvSpPr>
            <p:cNvPr id="33" name="Rectangle 32"/>
            <p:cNvSpPr/>
            <p:nvPr/>
          </p:nvSpPr>
          <p:spPr>
            <a:xfrm>
              <a:off x="648122" y="1980134"/>
              <a:ext cx="6120680" cy="216024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8" name="Groupe 77"/>
          <p:cNvGrpSpPr/>
          <p:nvPr/>
        </p:nvGrpSpPr>
        <p:grpSpPr>
          <a:xfrm>
            <a:off x="576114" y="5148486"/>
            <a:ext cx="5976664" cy="2952328"/>
            <a:chOff x="576114" y="4068366"/>
            <a:chExt cx="5976664" cy="2952328"/>
          </a:xfrm>
        </p:grpSpPr>
        <p:pic>
          <p:nvPicPr>
            <p:cNvPr id="2050" name="Picture 2"/>
            <p:cNvPicPr>
              <a:picLocks noChangeAspect="1" noChangeArrowheads="1"/>
            </p:cNvPicPr>
            <p:nvPr/>
          </p:nvPicPr>
          <p:blipFill>
            <a:blip r:embed="rId4" cstate="print"/>
            <a:srcRect/>
            <a:stretch>
              <a:fillRect/>
            </a:stretch>
          </p:blipFill>
          <p:spPr bwMode="auto">
            <a:xfrm>
              <a:off x="3672458" y="4140374"/>
              <a:ext cx="1497008" cy="2880320"/>
            </a:xfrm>
            <a:prstGeom prst="rect">
              <a:avLst/>
            </a:prstGeom>
            <a:noFill/>
            <a:ln w="9525">
              <a:noFill/>
              <a:miter lim="800000"/>
              <a:headEnd/>
              <a:tailEnd/>
            </a:ln>
          </p:spPr>
        </p:pic>
        <p:grpSp>
          <p:nvGrpSpPr>
            <p:cNvPr id="50" name="Groupe 49"/>
            <p:cNvGrpSpPr/>
            <p:nvPr/>
          </p:nvGrpSpPr>
          <p:grpSpPr>
            <a:xfrm>
              <a:off x="4392538" y="4068366"/>
              <a:ext cx="2160240" cy="864096"/>
              <a:chOff x="4392538" y="4068366"/>
              <a:chExt cx="2160240" cy="864096"/>
            </a:xfrm>
          </p:grpSpPr>
          <p:sp>
            <p:nvSpPr>
              <p:cNvPr id="35" name="Rectangle à coins arrondis 34"/>
              <p:cNvSpPr/>
              <p:nvPr/>
            </p:nvSpPr>
            <p:spPr>
              <a:xfrm>
                <a:off x="5040610" y="406836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7" name="Connecteur droit avec flèche 36"/>
              <p:cNvCxnSpPr>
                <a:stCxn id="35" idx="1"/>
              </p:cNvCxnSpPr>
              <p:nvPr/>
            </p:nvCxnSpPr>
            <p:spPr>
              <a:xfrm flipH="1">
                <a:off x="4392538" y="4248386"/>
                <a:ext cx="648072" cy="68407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43" name="Groupe 42"/>
            <p:cNvGrpSpPr/>
            <p:nvPr/>
          </p:nvGrpSpPr>
          <p:grpSpPr>
            <a:xfrm>
              <a:off x="4392538" y="5148486"/>
              <a:ext cx="2160240" cy="1152128"/>
              <a:chOff x="4392538" y="5148486"/>
              <a:chExt cx="2160240" cy="1152128"/>
            </a:xfrm>
          </p:grpSpPr>
          <p:sp>
            <p:nvSpPr>
              <p:cNvPr id="40" name="Rectangle à coins arrondis 39"/>
              <p:cNvSpPr/>
              <p:nvPr/>
            </p:nvSpPr>
            <p:spPr>
              <a:xfrm>
                <a:off x="5040610" y="514848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avec flèche 40"/>
              <p:cNvCxnSpPr>
                <a:stCxn id="40" idx="1"/>
              </p:cNvCxnSpPr>
              <p:nvPr/>
            </p:nvCxnSpPr>
            <p:spPr>
              <a:xfrm flipH="1">
                <a:off x="4392538" y="5328506"/>
                <a:ext cx="648072" cy="97210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45" name="Rectangle à coins arrondis 44"/>
            <p:cNvSpPr/>
            <p:nvPr/>
          </p:nvSpPr>
          <p:spPr>
            <a:xfrm>
              <a:off x="5040610" y="622860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p:cNvCxnSpPr>
              <a:stCxn id="45" idx="1"/>
            </p:cNvCxnSpPr>
            <p:nvPr/>
          </p:nvCxnSpPr>
          <p:spPr>
            <a:xfrm flipH="1">
              <a:off x="4392538" y="6408626"/>
              <a:ext cx="648072" cy="39604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51" name="Rectangle à coins arrondis 50"/>
            <p:cNvSpPr/>
            <p:nvPr/>
          </p:nvSpPr>
          <p:spPr>
            <a:xfrm>
              <a:off x="2088282" y="514848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Connecteur droit avec flèche 51"/>
            <p:cNvCxnSpPr>
              <a:stCxn id="51" idx="3"/>
            </p:cNvCxnSpPr>
            <p:nvPr/>
          </p:nvCxnSpPr>
          <p:spPr>
            <a:xfrm>
              <a:off x="3600450" y="5328506"/>
              <a:ext cx="504056" cy="3600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55" name="Rectangle à coins arrondis 54"/>
            <p:cNvSpPr/>
            <p:nvPr/>
          </p:nvSpPr>
          <p:spPr>
            <a:xfrm>
              <a:off x="2088282" y="4212382"/>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6" name="Connecteur droit avec flèche 55"/>
            <p:cNvCxnSpPr>
              <a:stCxn id="55" idx="3"/>
            </p:cNvCxnSpPr>
            <p:nvPr/>
          </p:nvCxnSpPr>
          <p:spPr>
            <a:xfrm>
              <a:off x="3600450" y="4392402"/>
              <a:ext cx="576064" cy="68407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5" cstate="print">
              <a:grayscl/>
            </a:blip>
            <a:srcRect/>
            <a:stretch>
              <a:fillRect/>
            </a:stretch>
          </p:blipFill>
          <p:spPr bwMode="auto">
            <a:xfrm>
              <a:off x="576114" y="4068366"/>
              <a:ext cx="1184236" cy="2705522"/>
            </a:xfrm>
            <a:prstGeom prst="rect">
              <a:avLst/>
            </a:prstGeom>
            <a:noFill/>
            <a:ln w="9525">
              <a:noFill/>
              <a:miter lim="800000"/>
              <a:headEnd/>
              <a:tailEnd/>
            </a:ln>
          </p:spPr>
        </p:pic>
        <p:cxnSp>
          <p:nvCxnSpPr>
            <p:cNvPr id="64" name="Connecteur droit avec flèche 63"/>
            <p:cNvCxnSpPr/>
            <p:nvPr/>
          </p:nvCxnSpPr>
          <p:spPr>
            <a:xfrm flipH="1">
              <a:off x="1152178" y="4356398"/>
              <a:ext cx="936104" cy="57606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nvGrpSpPr>
            <p:cNvPr id="73" name="Groupe 72"/>
            <p:cNvGrpSpPr/>
            <p:nvPr/>
          </p:nvGrpSpPr>
          <p:grpSpPr>
            <a:xfrm>
              <a:off x="2088282" y="6012582"/>
              <a:ext cx="1728192" cy="576064"/>
              <a:chOff x="2088282" y="6012582"/>
              <a:chExt cx="1728192" cy="576064"/>
            </a:xfrm>
          </p:grpSpPr>
          <p:sp>
            <p:nvSpPr>
              <p:cNvPr id="67" name="Rectangle à coins arrondis 66"/>
              <p:cNvSpPr/>
              <p:nvPr/>
            </p:nvSpPr>
            <p:spPr>
              <a:xfrm>
                <a:off x="2088282" y="622860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0" name="Connecteur droit avec flèche 69"/>
              <p:cNvCxnSpPr>
                <a:stCxn id="67" idx="3"/>
              </p:cNvCxnSpPr>
              <p:nvPr/>
            </p:nvCxnSpPr>
            <p:spPr>
              <a:xfrm flipV="1">
                <a:off x="3600450" y="6012582"/>
                <a:ext cx="216024" cy="39604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cxnSp>
          <p:nvCxnSpPr>
            <p:cNvPr id="74" name="Connecteur droit avec flèche 73"/>
            <p:cNvCxnSpPr>
              <a:stCxn id="51" idx="1"/>
            </p:cNvCxnSpPr>
            <p:nvPr/>
          </p:nvCxnSpPr>
          <p:spPr>
            <a:xfrm flipH="1" flipV="1">
              <a:off x="1224186" y="5148486"/>
              <a:ext cx="864096" cy="18002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79" name="ZoneTexte 78"/>
          <p:cNvSpPr txBox="1"/>
          <p:nvPr/>
        </p:nvSpPr>
        <p:spPr>
          <a:xfrm>
            <a:off x="648122" y="4347687"/>
            <a:ext cx="5553059" cy="584775"/>
          </a:xfrm>
          <a:prstGeom prst="rect">
            <a:avLst/>
          </a:prstGeom>
          <a:noFill/>
        </p:spPr>
        <p:txBody>
          <a:bodyPr wrap="none" rtlCol="0">
            <a:spAutoFit/>
          </a:bodyPr>
          <a:lstStyle/>
          <a:p>
            <a:r>
              <a:rPr lang="fr-FR" sz="1600" b="1" dirty="0" smtClean="0">
                <a:solidFill>
                  <a:srgbClr val="00B0F0"/>
                </a:solidFill>
              </a:rPr>
              <a:t>1)  Complète en t’aidant du texte et à l’aide des mots suivants : </a:t>
            </a:r>
          </a:p>
          <a:p>
            <a:r>
              <a:rPr lang="fr-FR" sz="1600" i="1" dirty="0" smtClean="0">
                <a:solidFill>
                  <a:srgbClr val="00B0F0"/>
                </a:solidFill>
              </a:rPr>
              <a:t>galoche – braies – fibule – tunique – la saie ceinture</a:t>
            </a:r>
            <a:endParaRPr lang="fr-FR" sz="1600" i="1" dirty="0">
              <a:solidFill>
                <a:srgbClr val="00B0F0"/>
              </a:solidFill>
            </a:endParaRPr>
          </a:p>
        </p:txBody>
      </p:sp>
      <p:sp>
        <p:nvSpPr>
          <p:cNvPr id="80" name="ZoneTexte 79"/>
          <p:cNvSpPr txBox="1"/>
          <p:nvPr/>
        </p:nvSpPr>
        <p:spPr>
          <a:xfrm>
            <a:off x="648123" y="8388846"/>
            <a:ext cx="6048672" cy="584775"/>
          </a:xfrm>
          <a:prstGeom prst="rect">
            <a:avLst/>
          </a:prstGeom>
          <a:noFill/>
        </p:spPr>
        <p:txBody>
          <a:bodyPr wrap="square" rtlCol="0">
            <a:spAutoFit/>
          </a:bodyPr>
          <a:lstStyle/>
          <a:p>
            <a:r>
              <a:rPr lang="fr-FR" sz="1600" b="1" dirty="0" smtClean="0">
                <a:solidFill>
                  <a:srgbClr val="00B0F0"/>
                </a:solidFill>
              </a:rPr>
              <a:t>2)  Quelle est l’évolution majeure qui apparait à l’Antiquité dans la fabrication des vêtements?</a:t>
            </a:r>
            <a:endParaRPr lang="fr-FR" sz="1600" i="1" dirty="0">
              <a:solidFill>
                <a:srgbClr val="00B0F0"/>
              </a:solidFill>
            </a:endParaRPr>
          </a:p>
        </p:txBody>
      </p:sp>
      <p:sp>
        <p:nvSpPr>
          <p:cNvPr id="81" name="ZoneTexte 80"/>
          <p:cNvSpPr txBox="1"/>
          <p:nvPr/>
        </p:nvSpPr>
        <p:spPr>
          <a:xfrm>
            <a:off x="648122" y="9070017"/>
            <a:ext cx="6343403" cy="584775"/>
          </a:xfrm>
          <a:prstGeom prst="rect">
            <a:avLst/>
          </a:prstGeom>
          <a:noFill/>
        </p:spPr>
        <p:txBody>
          <a:bodyPr wrap="none" rtlCol="0">
            <a:spAutoFit/>
          </a:bodyPr>
          <a:lstStyle/>
          <a:p>
            <a:r>
              <a:rPr lang="fr-FR" sz="1600" b="1" dirty="0" smtClean="0">
                <a:solidFill>
                  <a:srgbClr val="00B0F0"/>
                </a:solidFill>
              </a:rPr>
              <a:t>A l’Antiquité, on apprend à _ _ _ _ _ _ _ _ _ _ _ _ _ _ _ _ _ _ _ _ _ _ _ _ _ </a:t>
            </a:r>
          </a:p>
          <a:p>
            <a:r>
              <a:rPr lang="fr-FR" sz="1600" b="1" dirty="0" smtClean="0">
                <a:solidFill>
                  <a:srgbClr val="00B0F0"/>
                </a:solidFill>
              </a:rPr>
              <a:t>_ _ _ _ _ _ _ _ _ _ _ _ _ _ _ _ _ _ _ _ _ _ _ _ _ _ _ _ _ _ _ _ _ _ _ _ _ _ _ _ _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3"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21</a:t>
            </a:r>
            <a:endParaRPr lang="fr-FR" b="1" dirty="0">
              <a:solidFill>
                <a:schemeClr val="bg1"/>
              </a:solidFill>
            </a:endParaRPr>
          </a:p>
        </p:txBody>
      </p:sp>
      <p:grpSp>
        <p:nvGrpSpPr>
          <p:cNvPr id="20" name="Groupe 33"/>
          <p:cNvGrpSpPr/>
          <p:nvPr/>
        </p:nvGrpSpPr>
        <p:grpSpPr>
          <a:xfrm>
            <a:off x="216074" y="1116038"/>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au Moyen-âge</a:t>
              </a:r>
              <a:endParaRPr lang="fr-FR" b="1" dirty="0">
                <a:solidFill>
                  <a:srgbClr val="00B0F0"/>
                </a:solidFill>
              </a:endParaRPr>
            </a:p>
          </p:txBody>
        </p:sp>
      </p:grpSp>
      <p:grpSp>
        <p:nvGrpSpPr>
          <p:cNvPr id="21" name="Groupe 30"/>
          <p:cNvGrpSpPr/>
          <p:nvPr/>
        </p:nvGrpSpPr>
        <p:grpSpPr>
          <a:xfrm>
            <a:off x="720130" y="1605573"/>
            <a:ext cx="6120680" cy="1958737"/>
            <a:chOff x="648122" y="1980134"/>
            <a:chExt cx="6120680" cy="1899742"/>
          </a:xfrm>
        </p:grpSpPr>
        <p:sp>
          <p:nvSpPr>
            <p:cNvPr id="32" name="ZoneTexte 31"/>
            <p:cNvSpPr txBox="1"/>
            <p:nvPr/>
          </p:nvSpPr>
          <p:spPr>
            <a:xfrm>
              <a:off x="720130" y="2052142"/>
              <a:ext cx="6048672" cy="1761189"/>
            </a:xfrm>
            <a:prstGeom prst="rect">
              <a:avLst/>
            </a:prstGeom>
            <a:noFill/>
          </p:spPr>
          <p:txBody>
            <a:bodyPr wrap="square" rtlCol="0">
              <a:spAutoFit/>
            </a:bodyPr>
            <a:lstStyle/>
            <a:p>
              <a:pPr algn="just"/>
              <a:r>
                <a:rPr lang="fr-FR" sz="1400" dirty="0" smtClean="0"/>
                <a:t>Au Moyen-âge, le vêtement est un moyen de marquer les différences entre les classes sociales. La forme des habits est presque la même pour tout le monde mais les matériaux utilisés diffèrent. Les nobles s’habillent richement avec de la soie, des fourrures et les paysans, très simplement dans du lin et du chanvre.</a:t>
              </a:r>
            </a:p>
            <a:p>
              <a:pPr algn="just"/>
              <a:r>
                <a:rPr lang="fr-FR" sz="1400" dirty="0" smtClean="0"/>
                <a:t>Les hommes portent des hauts-de-chausses (pantalons courts avec des chaussettes) avec une chemise très large (le bliaud).</a:t>
              </a:r>
            </a:p>
            <a:p>
              <a:pPr algn="just"/>
              <a:r>
                <a:rPr lang="fr-FR" sz="1400" dirty="0" smtClean="0"/>
                <a:t>Les femmes portent des robes longues, toujours jusqu’à la cheville et couvrent leurs cheveux avec des coiffes ou des voiles. Les hommes portent des bonnets.</a:t>
              </a:r>
              <a:endParaRPr lang="fr-FR" sz="1400" dirty="0"/>
            </a:p>
          </p:txBody>
        </p:sp>
        <p:sp>
          <p:nvSpPr>
            <p:cNvPr id="33" name="Rectangle 32"/>
            <p:cNvSpPr/>
            <p:nvPr/>
          </p:nvSpPr>
          <p:spPr>
            <a:xfrm>
              <a:off x="648122" y="1980134"/>
              <a:ext cx="6120680" cy="1899742"/>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9" name="ZoneTexte 78"/>
          <p:cNvSpPr txBox="1"/>
          <p:nvPr/>
        </p:nvSpPr>
        <p:spPr>
          <a:xfrm>
            <a:off x="288082" y="6300614"/>
            <a:ext cx="2200539" cy="338554"/>
          </a:xfrm>
          <a:prstGeom prst="rect">
            <a:avLst/>
          </a:prstGeom>
          <a:noFill/>
        </p:spPr>
        <p:txBody>
          <a:bodyPr wrap="none" rtlCol="0">
            <a:spAutoFit/>
          </a:bodyPr>
          <a:lstStyle/>
          <a:p>
            <a:r>
              <a:rPr lang="fr-FR" sz="1600" b="1" dirty="0" smtClean="0">
                <a:solidFill>
                  <a:srgbClr val="00B0F0"/>
                </a:solidFill>
              </a:rPr>
              <a:t>Choisis    VRAI OU FAUX</a:t>
            </a:r>
            <a:endParaRPr lang="fr-FR" sz="1600" i="1" dirty="0">
              <a:solidFill>
                <a:srgbClr val="00B0F0"/>
              </a:solidFill>
            </a:endParaRPr>
          </a:p>
        </p:txBody>
      </p:sp>
      <p:pic>
        <p:nvPicPr>
          <p:cNvPr id="3074" name="Picture 2"/>
          <p:cNvPicPr>
            <a:picLocks noChangeAspect="1" noChangeArrowheads="1"/>
          </p:cNvPicPr>
          <p:nvPr/>
        </p:nvPicPr>
        <p:blipFill>
          <a:blip r:embed="rId4" cstate="print"/>
          <a:srcRect/>
          <a:stretch>
            <a:fillRect/>
          </a:stretch>
        </p:blipFill>
        <p:spPr bwMode="auto">
          <a:xfrm>
            <a:off x="1266780" y="4212382"/>
            <a:ext cx="1296144" cy="1558130"/>
          </a:xfrm>
          <a:prstGeom prst="rect">
            <a:avLst/>
          </a:prstGeom>
          <a:noFill/>
          <a:ln w="9525">
            <a:noFill/>
            <a:miter lim="800000"/>
            <a:headEnd/>
            <a:tailEnd/>
          </a:ln>
        </p:spPr>
      </p:pic>
      <p:sp>
        <p:nvSpPr>
          <p:cNvPr id="53" name="ZoneTexte 52"/>
          <p:cNvSpPr txBox="1"/>
          <p:nvPr/>
        </p:nvSpPr>
        <p:spPr>
          <a:xfrm>
            <a:off x="648122" y="3780334"/>
            <a:ext cx="4865563" cy="338554"/>
          </a:xfrm>
          <a:prstGeom prst="rect">
            <a:avLst/>
          </a:prstGeom>
          <a:noFill/>
        </p:spPr>
        <p:txBody>
          <a:bodyPr wrap="none" rtlCol="0">
            <a:spAutoFit/>
          </a:bodyPr>
          <a:lstStyle/>
          <a:p>
            <a:r>
              <a:rPr lang="fr-FR" sz="1600" b="1" u="sng" dirty="0" smtClean="0">
                <a:solidFill>
                  <a:srgbClr val="00B0F0"/>
                </a:solidFill>
              </a:rPr>
              <a:t>Les 3 ordres de la société représentés par les vêtements</a:t>
            </a:r>
            <a:endParaRPr lang="fr-FR" sz="1600" b="1" u="sng" dirty="0">
              <a:solidFill>
                <a:srgbClr val="00B0F0"/>
              </a:solidFill>
            </a:endParaRPr>
          </a:p>
        </p:txBody>
      </p:sp>
      <p:sp>
        <p:nvSpPr>
          <p:cNvPr id="54" name="ZoneTexte 53"/>
          <p:cNvSpPr txBox="1"/>
          <p:nvPr/>
        </p:nvSpPr>
        <p:spPr>
          <a:xfrm>
            <a:off x="1194772" y="5724550"/>
            <a:ext cx="1168910" cy="338554"/>
          </a:xfrm>
          <a:prstGeom prst="rect">
            <a:avLst/>
          </a:prstGeom>
          <a:noFill/>
        </p:spPr>
        <p:txBody>
          <a:bodyPr wrap="none" rtlCol="0">
            <a:spAutoFit/>
          </a:bodyPr>
          <a:lstStyle/>
          <a:p>
            <a:r>
              <a:rPr lang="fr-FR" sz="1600" b="1" dirty="0" smtClean="0">
                <a:solidFill>
                  <a:srgbClr val="00B0F0"/>
                </a:solidFill>
              </a:rPr>
              <a:t>La noblesse</a:t>
            </a:r>
            <a:endParaRPr lang="fr-FR" sz="1600" b="1" dirty="0">
              <a:solidFill>
                <a:srgbClr val="00B0F0"/>
              </a:solidFill>
            </a:endParaRPr>
          </a:p>
        </p:txBody>
      </p:sp>
      <p:pic>
        <p:nvPicPr>
          <p:cNvPr id="3075" name="Picture 3"/>
          <p:cNvPicPr>
            <a:picLocks noChangeAspect="1" noChangeArrowheads="1"/>
          </p:cNvPicPr>
          <p:nvPr/>
        </p:nvPicPr>
        <p:blipFill>
          <a:blip r:embed="rId5" cstate="print"/>
          <a:srcRect l="52631"/>
          <a:stretch>
            <a:fillRect/>
          </a:stretch>
        </p:blipFill>
        <p:spPr bwMode="auto">
          <a:xfrm>
            <a:off x="3643044" y="4212382"/>
            <a:ext cx="577524" cy="1573311"/>
          </a:xfrm>
          <a:prstGeom prst="rect">
            <a:avLst/>
          </a:prstGeom>
          <a:noFill/>
          <a:ln w="9525">
            <a:noFill/>
            <a:miter lim="800000"/>
            <a:headEnd/>
            <a:tailEnd/>
          </a:ln>
        </p:spPr>
      </p:pic>
      <p:pic>
        <p:nvPicPr>
          <p:cNvPr id="57" name="Picture 3"/>
          <p:cNvPicPr>
            <a:picLocks noChangeAspect="1" noChangeArrowheads="1"/>
          </p:cNvPicPr>
          <p:nvPr/>
        </p:nvPicPr>
        <p:blipFill>
          <a:blip r:embed="rId5" cstate="print"/>
          <a:srcRect r="47368"/>
          <a:stretch>
            <a:fillRect/>
          </a:stretch>
        </p:blipFill>
        <p:spPr bwMode="auto">
          <a:xfrm>
            <a:off x="5371236" y="4284390"/>
            <a:ext cx="616755" cy="1512168"/>
          </a:xfrm>
          <a:prstGeom prst="rect">
            <a:avLst/>
          </a:prstGeom>
          <a:noFill/>
          <a:ln w="9525">
            <a:noFill/>
            <a:miter lim="800000"/>
            <a:headEnd/>
            <a:tailEnd/>
          </a:ln>
        </p:spPr>
      </p:pic>
      <p:sp>
        <p:nvSpPr>
          <p:cNvPr id="58" name="ZoneTexte 57"/>
          <p:cNvSpPr txBox="1"/>
          <p:nvPr/>
        </p:nvSpPr>
        <p:spPr>
          <a:xfrm>
            <a:off x="2994972" y="5724550"/>
            <a:ext cx="1686872" cy="338554"/>
          </a:xfrm>
          <a:prstGeom prst="rect">
            <a:avLst/>
          </a:prstGeom>
          <a:noFill/>
        </p:spPr>
        <p:txBody>
          <a:bodyPr wrap="none" rtlCol="0">
            <a:spAutoFit/>
          </a:bodyPr>
          <a:lstStyle/>
          <a:p>
            <a:r>
              <a:rPr lang="fr-FR" sz="1600" b="1" dirty="0" smtClean="0">
                <a:solidFill>
                  <a:srgbClr val="00B0F0"/>
                </a:solidFill>
              </a:rPr>
              <a:t>Le clergé (l’Eglise)</a:t>
            </a:r>
            <a:endParaRPr lang="fr-FR" sz="1600" b="1" dirty="0">
              <a:solidFill>
                <a:srgbClr val="00B0F0"/>
              </a:solidFill>
            </a:endParaRPr>
          </a:p>
        </p:txBody>
      </p:sp>
      <p:sp>
        <p:nvSpPr>
          <p:cNvPr id="59" name="ZoneTexte 58"/>
          <p:cNvSpPr txBox="1"/>
          <p:nvPr/>
        </p:nvSpPr>
        <p:spPr>
          <a:xfrm>
            <a:off x="5083204" y="5724550"/>
            <a:ext cx="1181542" cy="338554"/>
          </a:xfrm>
          <a:prstGeom prst="rect">
            <a:avLst/>
          </a:prstGeom>
          <a:noFill/>
        </p:spPr>
        <p:txBody>
          <a:bodyPr wrap="none" rtlCol="0">
            <a:spAutoFit/>
          </a:bodyPr>
          <a:lstStyle/>
          <a:p>
            <a:r>
              <a:rPr lang="fr-FR" sz="1600" b="1" dirty="0" smtClean="0">
                <a:solidFill>
                  <a:srgbClr val="00B0F0"/>
                </a:solidFill>
              </a:rPr>
              <a:t>Les paysans</a:t>
            </a:r>
            <a:endParaRPr lang="fr-FR" sz="1600" b="1" dirty="0">
              <a:solidFill>
                <a:srgbClr val="00B0F0"/>
              </a:solidFill>
            </a:endParaRPr>
          </a:p>
        </p:txBody>
      </p:sp>
      <p:sp>
        <p:nvSpPr>
          <p:cNvPr id="60" name="ZoneTexte 59"/>
          <p:cNvSpPr txBox="1"/>
          <p:nvPr/>
        </p:nvSpPr>
        <p:spPr>
          <a:xfrm>
            <a:off x="216074" y="6732662"/>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Moyen-âge</a:t>
            </a:r>
            <a:r>
              <a:rPr lang="fr-FR" sz="1400" dirty="0" smtClean="0"/>
              <a:t>, tout le monde porte les mêmes vêtements</a:t>
            </a:r>
            <a:r>
              <a:rPr lang="fr-FR" dirty="0" smtClean="0"/>
              <a:t>.</a:t>
            </a:r>
            <a:r>
              <a:rPr lang="fr-FR" sz="1200" b="1" dirty="0" smtClean="0"/>
              <a:t>	VRAI             FAUX</a:t>
            </a:r>
            <a:endParaRPr lang="fr-FR" b="1" dirty="0"/>
          </a:p>
        </p:txBody>
      </p:sp>
      <p:sp>
        <p:nvSpPr>
          <p:cNvPr id="61" name="ZoneTexte 60"/>
          <p:cNvSpPr txBox="1"/>
          <p:nvPr/>
        </p:nvSpPr>
        <p:spPr>
          <a:xfrm>
            <a:off x="216074" y="7484680"/>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Nobles </a:t>
            </a:r>
            <a:r>
              <a:rPr lang="fr-FR" sz="1400" dirty="0" smtClean="0"/>
              <a:t>sont les mieux habillés car ce sont les plus riches</a:t>
            </a:r>
            <a:r>
              <a:rPr lang="fr-FR" dirty="0" smtClean="0"/>
              <a:t>.	</a:t>
            </a:r>
            <a:r>
              <a:rPr lang="fr-FR" sz="1200" b="1" dirty="0" smtClean="0"/>
              <a:t>VRAI             FAUX</a:t>
            </a:r>
            <a:endParaRPr lang="fr-FR" b="1" dirty="0"/>
          </a:p>
        </p:txBody>
      </p:sp>
      <p:sp>
        <p:nvSpPr>
          <p:cNvPr id="62" name="ZoneTexte 61"/>
          <p:cNvSpPr txBox="1"/>
          <p:nvPr/>
        </p:nvSpPr>
        <p:spPr>
          <a:xfrm>
            <a:off x="216074" y="7937053"/>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paysans </a:t>
            </a:r>
            <a:r>
              <a:rPr lang="fr-FR" sz="1400" dirty="0" smtClean="0"/>
              <a:t> portent des vêtements en soie et des fourrures.</a:t>
            </a:r>
            <a:r>
              <a:rPr lang="fr-FR" sz="1200" b="1" dirty="0" smtClean="0"/>
              <a:t>	VRAI             FAUX</a:t>
            </a:r>
            <a:endParaRPr lang="fr-FR" b="1" dirty="0"/>
          </a:p>
        </p:txBody>
      </p:sp>
      <p:sp>
        <p:nvSpPr>
          <p:cNvPr id="63" name="ZoneTexte 62"/>
          <p:cNvSpPr txBox="1"/>
          <p:nvPr/>
        </p:nvSpPr>
        <p:spPr>
          <a:xfrm>
            <a:off x="216074" y="7124640"/>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Moyen-âge</a:t>
            </a:r>
            <a:r>
              <a:rPr lang="fr-FR" sz="1400" dirty="0" smtClean="0"/>
              <a:t>, les cheveux sont généralement couverts</a:t>
            </a:r>
            <a:r>
              <a:rPr lang="fr-FR" dirty="0" smtClean="0"/>
              <a:t>.</a:t>
            </a:r>
            <a:r>
              <a:rPr lang="fr-FR" sz="1200" b="1" dirty="0" smtClean="0"/>
              <a:t>	VRAI             FAUX</a:t>
            </a:r>
            <a:endParaRPr lang="fr-FR" b="1" dirty="0"/>
          </a:p>
        </p:txBody>
      </p:sp>
      <p:sp>
        <p:nvSpPr>
          <p:cNvPr id="65" name="ZoneTexte 64"/>
          <p:cNvSpPr txBox="1"/>
          <p:nvPr/>
        </p:nvSpPr>
        <p:spPr>
          <a:xfrm>
            <a:off x="216074" y="8316838"/>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pantalons </a:t>
            </a:r>
            <a:r>
              <a:rPr lang="fr-FR" sz="1400" dirty="0" smtClean="0"/>
              <a:t>du Moyen-âge  sont très larges.	</a:t>
            </a:r>
            <a:r>
              <a:rPr lang="fr-FR" sz="1200" b="1" dirty="0" smtClean="0"/>
              <a:t>	VRAI             FAUX</a:t>
            </a:r>
            <a:endParaRPr lang="fr-FR" b="1" dirty="0"/>
          </a:p>
        </p:txBody>
      </p:sp>
      <p:sp>
        <p:nvSpPr>
          <p:cNvPr id="66" name="ZoneTexte 65"/>
          <p:cNvSpPr txBox="1"/>
          <p:nvPr/>
        </p:nvSpPr>
        <p:spPr>
          <a:xfrm>
            <a:off x="216074" y="8657133"/>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t>
            </a:r>
            <a:r>
              <a:rPr lang="fr-FR" sz="1400" dirty="0" smtClean="0"/>
              <a:t>Les hommes portent de grandes chemises larges.	</a:t>
            </a:r>
            <a:r>
              <a:rPr lang="fr-FR" sz="1200" b="1" dirty="0" smtClean="0"/>
              <a:t>	VRAI             FAUX</a:t>
            </a:r>
            <a:endParaRPr lang="fr-FR" b="1" dirty="0"/>
          </a:p>
        </p:txBody>
      </p:sp>
      <p:sp>
        <p:nvSpPr>
          <p:cNvPr id="68" name="ZoneTexte 67"/>
          <p:cNvSpPr txBox="1"/>
          <p:nvPr/>
        </p:nvSpPr>
        <p:spPr>
          <a:xfrm>
            <a:off x="216074" y="9036918"/>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prêtres </a:t>
            </a:r>
            <a:r>
              <a:rPr lang="fr-FR" sz="1400" dirty="0" smtClean="0"/>
              <a:t>portent de grandes robes  très simples.	</a:t>
            </a:r>
            <a:r>
              <a:rPr lang="fr-FR" sz="1200" b="1" dirty="0" smtClean="0"/>
              <a:t>	VRAI             FAUX</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s://static1.assistancescolaire.com/ele/images/fde10tp22i01.png"/>
          <p:cNvPicPr>
            <a:picLocks noChangeAspect="1" noChangeArrowheads="1"/>
          </p:cNvPicPr>
          <p:nvPr/>
        </p:nvPicPr>
        <p:blipFill>
          <a:blip r:embed="rId3" cstate="print"/>
          <a:srcRect/>
          <a:stretch>
            <a:fillRect/>
          </a:stretch>
        </p:blipFill>
        <p:spPr bwMode="auto">
          <a:xfrm>
            <a:off x="4519051" y="755998"/>
            <a:ext cx="2105735" cy="2080667"/>
          </a:xfrm>
          <a:prstGeom prst="rect">
            <a:avLst/>
          </a:prstGeom>
          <a:noFill/>
        </p:spPr>
      </p:pic>
      <p:pic>
        <p:nvPicPr>
          <p:cNvPr id="4" name="Image 3" descr="Website-Border-Top.png"/>
          <p:cNvPicPr>
            <a:picLocks noChangeAspect="1"/>
          </p:cNvPicPr>
          <p:nvPr/>
        </p:nvPicPr>
        <p:blipFill>
          <a:blip r:embed="rId4"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22</a:t>
            </a:r>
            <a:endParaRPr lang="fr-FR" b="1" dirty="0">
              <a:solidFill>
                <a:schemeClr val="bg1"/>
              </a:solidFill>
            </a:endParaRPr>
          </a:p>
        </p:txBody>
      </p:sp>
      <p:grpSp>
        <p:nvGrpSpPr>
          <p:cNvPr id="3" name="Groupe 33"/>
          <p:cNvGrpSpPr/>
          <p:nvPr/>
        </p:nvGrpSpPr>
        <p:grpSpPr>
          <a:xfrm>
            <a:off x="216074" y="828006"/>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4</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aux Temps Modernes</a:t>
              </a:r>
              <a:endParaRPr lang="fr-FR" b="1" dirty="0">
                <a:solidFill>
                  <a:srgbClr val="00B0F0"/>
                </a:solidFill>
              </a:endParaRPr>
            </a:p>
          </p:txBody>
        </p:sp>
      </p:grpSp>
      <p:grpSp>
        <p:nvGrpSpPr>
          <p:cNvPr id="11" name="Groupe 30"/>
          <p:cNvGrpSpPr/>
          <p:nvPr/>
        </p:nvGrpSpPr>
        <p:grpSpPr>
          <a:xfrm>
            <a:off x="720130" y="1260054"/>
            <a:ext cx="3600400" cy="1825290"/>
            <a:chOff x="648122" y="1980134"/>
            <a:chExt cx="6120680" cy="1852135"/>
          </a:xfrm>
        </p:grpSpPr>
        <p:sp>
          <p:nvSpPr>
            <p:cNvPr id="32" name="ZoneTexte 31"/>
            <p:cNvSpPr txBox="1"/>
            <p:nvPr/>
          </p:nvSpPr>
          <p:spPr>
            <a:xfrm>
              <a:off x="720131" y="2052142"/>
              <a:ext cx="5803844" cy="1780127"/>
            </a:xfrm>
            <a:prstGeom prst="rect">
              <a:avLst/>
            </a:prstGeom>
            <a:noFill/>
          </p:spPr>
          <p:txBody>
            <a:bodyPr wrap="square" rtlCol="0">
              <a:spAutoFit/>
            </a:bodyPr>
            <a:lstStyle/>
            <a:p>
              <a:pPr algn="just"/>
              <a:r>
                <a:rPr lang="fr-FR" sz="1200" dirty="0" smtClean="0"/>
                <a:t>Une nouvelle catégorie de personnes apparait :la Bourgeoisie. Il s’agit de commerçants devenus riches et qui s’habillent comme la noblesse.</a:t>
              </a:r>
            </a:p>
            <a:p>
              <a:pPr algn="just"/>
              <a:r>
                <a:rPr lang="fr-FR" sz="1200" dirty="0" smtClean="0"/>
                <a:t>La forme des vêtements évolue peu mais l’esthétique prend de l’importance et la noblesse et la bourgeoisie montre sa position à travers la richesse de ses vêtements (des rubans, de la dentelle, des broderies) et de sa tenue (maquillage, perruque, parfum, bijoux).</a:t>
              </a:r>
              <a:endParaRPr lang="fr-FR" sz="1200" dirty="0"/>
            </a:p>
          </p:txBody>
        </p:sp>
        <p:sp>
          <p:nvSpPr>
            <p:cNvPr id="33" name="Rectangle 32"/>
            <p:cNvSpPr/>
            <p:nvPr/>
          </p:nvSpPr>
          <p:spPr>
            <a:xfrm>
              <a:off x="648122" y="1980134"/>
              <a:ext cx="6120680" cy="1826676"/>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3" name="ZoneTexte 52"/>
          <p:cNvSpPr txBox="1"/>
          <p:nvPr/>
        </p:nvSpPr>
        <p:spPr>
          <a:xfrm>
            <a:off x="4680570" y="2844230"/>
            <a:ext cx="1917704" cy="338554"/>
          </a:xfrm>
          <a:prstGeom prst="rect">
            <a:avLst/>
          </a:prstGeom>
          <a:noFill/>
        </p:spPr>
        <p:txBody>
          <a:bodyPr wrap="none" rtlCol="0">
            <a:spAutoFit/>
          </a:bodyPr>
          <a:lstStyle/>
          <a:p>
            <a:r>
              <a:rPr lang="fr-FR" sz="1600" b="1" u="sng" dirty="0" smtClean="0">
                <a:solidFill>
                  <a:srgbClr val="00B0F0"/>
                </a:solidFill>
              </a:rPr>
              <a:t>Portrait de Louis XIV</a:t>
            </a:r>
            <a:endParaRPr lang="fr-FR" sz="1600" b="1" u="sng" dirty="0">
              <a:solidFill>
                <a:srgbClr val="00B0F0"/>
              </a:solidFill>
            </a:endParaRPr>
          </a:p>
        </p:txBody>
      </p:sp>
      <p:sp>
        <p:nvSpPr>
          <p:cNvPr id="38" name="ZoneTexte 37"/>
          <p:cNvSpPr txBox="1"/>
          <p:nvPr/>
        </p:nvSpPr>
        <p:spPr>
          <a:xfrm>
            <a:off x="288082" y="3276278"/>
            <a:ext cx="6264696" cy="338554"/>
          </a:xfrm>
          <a:prstGeom prst="rect">
            <a:avLst/>
          </a:prstGeom>
          <a:noFill/>
        </p:spPr>
        <p:txBody>
          <a:bodyPr wrap="square" rtlCol="0">
            <a:spAutoFit/>
          </a:bodyPr>
          <a:lstStyle/>
          <a:p>
            <a:r>
              <a:rPr lang="fr-FR" sz="1600" b="1" dirty="0" smtClean="0">
                <a:solidFill>
                  <a:srgbClr val="00B0F0"/>
                </a:solidFill>
              </a:rPr>
              <a:t>1) Quelle catégorie de personnes prend de l’importance?</a:t>
            </a:r>
            <a:endParaRPr lang="fr-FR" sz="1600" b="1" dirty="0">
              <a:solidFill>
                <a:srgbClr val="00B0F0"/>
              </a:solidFill>
            </a:endParaRPr>
          </a:p>
        </p:txBody>
      </p:sp>
      <p:sp>
        <p:nvSpPr>
          <p:cNvPr id="39" name="ZoneTexte 38"/>
          <p:cNvSpPr txBox="1"/>
          <p:nvPr/>
        </p:nvSpPr>
        <p:spPr>
          <a:xfrm>
            <a:off x="360090" y="3636318"/>
            <a:ext cx="6101350" cy="584775"/>
          </a:xfrm>
          <a:prstGeom prst="rect">
            <a:avLst/>
          </a:prstGeom>
          <a:noFill/>
        </p:spPr>
        <p:txBody>
          <a:bodyPr wrap="none" rtlCol="0">
            <a:spAutoFit/>
          </a:bodyPr>
          <a:lstStyle/>
          <a:p>
            <a:r>
              <a:rPr lang="fr-FR" sz="1600" b="1" dirty="0" smtClean="0">
                <a:solidFill>
                  <a:srgbClr val="00B0F0"/>
                </a:solidFill>
              </a:rPr>
              <a:t>Ce sont les  _ _ _ _ _ _ _ _ _ _ _ _ _ _ _ _ _ _ _ _ _ _ _ _ _ _ _ _ _ _ _ _ _</a:t>
            </a:r>
          </a:p>
          <a:p>
            <a:r>
              <a:rPr lang="fr-FR" sz="1600" b="1" dirty="0" smtClean="0">
                <a:solidFill>
                  <a:srgbClr val="00B0F0"/>
                </a:solidFill>
              </a:rPr>
              <a:t>_ _ _ _ _ _ _ _ _ _ _ _ _ _ _ _ _ _ _ _ _ _ _ _ _ _ _ _ _ _ _ _ _ _ _ _ _ _ _ _</a:t>
            </a:r>
          </a:p>
        </p:txBody>
      </p:sp>
      <p:sp>
        <p:nvSpPr>
          <p:cNvPr id="40" name="ZoneTexte 39"/>
          <p:cNvSpPr txBox="1"/>
          <p:nvPr/>
        </p:nvSpPr>
        <p:spPr>
          <a:xfrm>
            <a:off x="288082" y="4347687"/>
            <a:ext cx="6264696" cy="338554"/>
          </a:xfrm>
          <a:prstGeom prst="rect">
            <a:avLst/>
          </a:prstGeom>
          <a:noFill/>
        </p:spPr>
        <p:txBody>
          <a:bodyPr wrap="square" rtlCol="0">
            <a:spAutoFit/>
          </a:bodyPr>
          <a:lstStyle/>
          <a:p>
            <a:r>
              <a:rPr lang="fr-FR" sz="1600" b="1" dirty="0" smtClean="0">
                <a:solidFill>
                  <a:srgbClr val="00B0F0"/>
                </a:solidFill>
              </a:rPr>
              <a:t>2) Comment la Noblesse montre t’elle sa supériorité sur le peuple?</a:t>
            </a:r>
            <a:endParaRPr lang="fr-FR" sz="1600" b="1" dirty="0">
              <a:solidFill>
                <a:srgbClr val="00B0F0"/>
              </a:solidFill>
            </a:endParaRPr>
          </a:p>
        </p:txBody>
      </p:sp>
      <p:sp>
        <p:nvSpPr>
          <p:cNvPr id="41" name="ZoneTexte 40"/>
          <p:cNvSpPr txBox="1"/>
          <p:nvPr/>
        </p:nvSpPr>
        <p:spPr>
          <a:xfrm>
            <a:off x="360090" y="4707727"/>
            <a:ext cx="6101350" cy="584775"/>
          </a:xfrm>
          <a:prstGeom prst="rect">
            <a:avLst/>
          </a:prstGeom>
          <a:noFill/>
        </p:spPr>
        <p:txBody>
          <a:bodyPr wrap="none" rtlCol="0">
            <a:spAutoFit/>
          </a:bodyPr>
          <a:lstStyle/>
          <a:p>
            <a:r>
              <a:rPr lang="fr-FR" sz="1600" b="1" dirty="0" smtClean="0">
                <a:solidFill>
                  <a:srgbClr val="00B0F0"/>
                </a:solidFill>
              </a:rPr>
              <a:t>La </a:t>
            </a:r>
            <a:r>
              <a:rPr lang="fr-FR" sz="1600" b="1" dirty="0" err="1" smtClean="0">
                <a:solidFill>
                  <a:srgbClr val="00B0F0"/>
                </a:solidFill>
              </a:rPr>
              <a:t>noblesse_</a:t>
            </a:r>
            <a:r>
              <a:rPr lang="fr-FR" sz="1600" b="1" dirty="0" smtClean="0">
                <a:solidFill>
                  <a:srgbClr val="00B0F0"/>
                </a:solidFill>
              </a:rPr>
              <a:t> _ _ _ _ _ _ _ _ _ _ _ _ _ _ _ _ _ _ _ _ _ _ _ _ _ _ _ _ _ _ _ _</a:t>
            </a:r>
          </a:p>
          <a:p>
            <a:r>
              <a:rPr lang="fr-FR" sz="1600" b="1" dirty="0" smtClean="0">
                <a:solidFill>
                  <a:srgbClr val="00B0F0"/>
                </a:solidFill>
              </a:rPr>
              <a:t>_ _ _ _ _ _ _ _ _ _ _ _ _ _ _ _ _ _ _ _ _ _ _ _ _ _ _ _ _ _ _ _ _ _ _ _ _ _ _ _</a:t>
            </a:r>
          </a:p>
        </p:txBody>
      </p:sp>
      <p:grpSp>
        <p:nvGrpSpPr>
          <p:cNvPr id="42" name="Groupe 33"/>
          <p:cNvGrpSpPr/>
          <p:nvPr/>
        </p:nvGrpSpPr>
        <p:grpSpPr>
          <a:xfrm>
            <a:off x="216074" y="5652542"/>
            <a:ext cx="6696744" cy="432048"/>
            <a:chOff x="216074" y="1476078"/>
            <a:chExt cx="6696744" cy="432048"/>
          </a:xfrm>
        </p:grpSpPr>
        <p:sp>
          <p:nvSpPr>
            <p:cNvPr id="43" name="Ellipse 42"/>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5</a:t>
              </a:r>
              <a:endParaRPr lang="fr-FR" b="1" dirty="0"/>
            </a:p>
          </p:txBody>
        </p:sp>
        <p:sp>
          <p:nvSpPr>
            <p:cNvPr id="44" name="ZoneTexte 43"/>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après la révolution française</a:t>
              </a:r>
              <a:endParaRPr lang="fr-FR" b="1" dirty="0">
                <a:solidFill>
                  <a:srgbClr val="00B0F0"/>
                </a:solidFill>
              </a:endParaRPr>
            </a:p>
          </p:txBody>
        </p:sp>
      </p:grpSp>
      <p:grpSp>
        <p:nvGrpSpPr>
          <p:cNvPr id="45" name="Groupe 30"/>
          <p:cNvGrpSpPr/>
          <p:nvPr/>
        </p:nvGrpSpPr>
        <p:grpSpPr>
          <a:xfrm>
            <a:off x="576114" y="6156598"/>
            <a:ext cx="5904656" cy="1800200"/>
            <a:chOff x="648122" y="1980134"/>
            <a:chExt cx="6120680" cy="1745980"/>
          </a:xfrm>
        </p:grpSpPr>
        <p:sp>
          <p:nvSpPr>
            <p:cNvPr id="46" name="ZoneTexte 45"/>
            <p:cNvSpPr txBox="1"/>
            <p:nvPr/>
          </p:nvSpPr>
          <p:spPr>
            <a:xfrm>
              <a:off x="720130" y="2052142"/>
              <a:ext cx="6048672" cy="1522384"/>
            </a:xfrm>
            <a:prstGeom prst="rect">
              <a:avLst/>
            </a:prstGeom>
            <a:noFill/>
          </p:spPr>
          <p:txBody>
            <a:bodyPr wrap="square" rtlCol="0">
              <a:spAutoFit/>
            </a:bodyPr>
            <a:lstStyle/>
            <a:p>
              <a:pPr algn="just"/>
              <a:r>
                <a:rPr lang="fr-FR" sz="1200" dirty="0" smtClean="0"/>
                <a:t>Au XIX et au XXe siècle, la place de la femme dans la société évolue. Elle devient l’égale de l’homme et obtient donc le droit de porter des pantalons, ses robes ou jupes raccourcissent.</a:t>
              </a:r>
            </a:p>
            <a:p>
              <a:pPr algn="just"/>
              <a:r>
                <a:rPr lang="fr-FR" sz="1200" dirty="0" smtClean="0"/>
                <a:t>De nouvelles matières synthétiques font leur apparition (nylon, etc.). La science est mise au service de l’habillement et du confort pour trouver des matières plus élastiques, qui régulent la température du corps, etc.</a:t>
              </a:r>
            </a:p>
            <a:p>
              <a:pPr algn="just"/>
              <a:r>
                <a:rPr lang="fr-FR" sz="1200" dirty="0" smtClean="0"/>
                <a:t>Les machines à tisser mécaniques puis électroniques permettent d’accélérer la fabrication des vêtements. Ils coûtent moins cher et on peut en acheter plus.</a:t>
              </a:r>
              <a:endParaRPr lang="fr-FR" sz="1200" dirty="0"/>
            </a:p>
          </p:txBody>
        </p:sp>
        <p:sp>
          <p:nvSpPr>
            <p:cNvPr id="47" name="Rectangle 46"/>
            <p:cNvSpPr/>
            <p:nvPr/>
          </p:nvSpPr>
          <p:spPr>
            <a:xfrm>
              <a:off x="648122" y="1980134"/>
              <a:ext cx="6120680" cy="174598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8" name="ZoneTexte 47"/>
          <p:cNvSpPr txBox="1"/>
          <p:nvPr/>
        </p:nvSpPr>
        <p:spPr>
          <a:xfrm>
            <a:off x="288082" y="8122300"/>
            <a:ext cx="2200539" cy="338554"/>
          </a:xfrm>
          <a:prstGeom prst="rect">
            <a:avLst/>
          </a:prstGeom>
          <a:noFill/>
        </p:spPr>
        <p:txBody>
          <a:bodyPr wrap="none" rtlCol="0">
            <a:spAutoFit/>
          </a:bodyPr>
          <a:lstStyle/>
          <a:p>
            <a:r>
              <a:rPr lang="fr-FR" sz="1600" b="1" dirty="0" smtClean="0">
                <a:solidFill>
                  <a:srgbClr val="00B0F0"/>
                </a:solidFill>
              </a:rPr>
              <a:t>Choisis    VRAI OU FAUX</a:t>
            </a:r>
            <a:endParaRPr lang="fr-FR" sz="1600" i="1" dirty="0">
              <a:solidFill>
                <a:srgbClr val="00B0F0"/>
              </a:solidFill>
            </a:endParaRPr>
          </a:p>
        </p:txBody>
      </p:sp>
      <p:sp>
        <p:nvSpPr>
          <p:cNvPr id="49" name="ZoneTexte 48"/>
          <p:cNvSpPr txBox="1"/>
          <p:nvPr/>
        </p:nvSpPr>
        <p:spPr>
          <a:xfrm>
            <a:off x="216074" y="8460854"/>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XXe siècle</a:t>
            </a:r>
            <a:r>
              <a:rPr lang="fr-FR" sz="1400" dirty="0" smtClean="0"/>
              <a:t>, la femme devient l’égale de l’homme</a:t>
            </a:r>
            <a:r>
              <a:rPr lang="fr-FR" dirty="0" smtClean="0"/>
              <a:t>.</a:t>
            </a:r>
            <a:r>
              <a:rPr lang="fr-FR" sz="1200" b="1" dirty="0" smtClean="0"/>
              <a:t>	VRAI             FAUX</a:t>
            </a:r>
            <a:endParaRPr lang="fr-FR" b="1" dirty="0"/>
          </a:p>
        </p:txBody>
      </p:sp>
      <p:sp>
        <p:nvSpPr>
          <p:cNvPr id="50" name="ZoneTexte 49"/>
          <p:cNvSpPr txBox="1"/>
          <p:nvPr/>
        </p:nvSpPr>
        <p:spPr>
          <a:xfrm>
            <a:off x="216074" y="9252942"/>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a:t>
            </a:r>
            <a:r>
              <a:rPr lang="fr-FR" sz="1400" b="1" dirty="0" err="1" smtClean="0">
                <a:solidFill>
                  <a:srgbClr val="00B0F0"/>
                </a:solidFill>
              </a:rPr>
              <a:t>Xxe</a:t>
            </a:r>
            <a:r>
              <a:rPr lang="fr-FR" sz="1400" b="1" dirty="0" smtClean="0">
                <a:solidFill>
                  <a:srgbClr val="00B0F0"/>
                </a:solidFill>
              </a:rPr>
              <a:t> siècle, </a:t>
            </a:r>
            <a:r>
              <a:rPr lang="fr-FR" sz="1400" dirty="0" smtClean="0"/>
              <a:t>on découvre de nouvelles matières.	</a:t>
            </a:r>
            <a:r>
              <a:rPr lang="fr-FR" dirty="0" smtClean="0"/>
              <a:t>	</a:t>
            </a:r>
            <a:r>
              <a:rPr lang="fr-FR" sz="1200" b="1" dirty="0" smtClean="0"/>
              <a:t>VRAI             FAUX</a:t>
            </a:r>
            <a:endParaRPr lang="fr-FR" b="1" dirty="0"/>
          </a:p>
        </p:txBody>
      </p:sp>
      <p:sp>
        <p:nvSpPr>
          <p:cNvPr id="51" name="ZoneTexte 50"/>
          <p:cNvSpPr txBox="1"/>
          <p:nvPr/>
        </p:nvSpPr>
        <p:spPr>
          <a:xfrm>
            <a:off x="216074" y="8945165"/>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 </a:t>
            </a:r>
            <a:r>
              <a:rPr lang="fr-FR" sz="1400" dirty="0" smtClean="0"/>
              <a:t> Les femmes n’ont toujours pas le droit de porter des pantalons.</a:t>
            </a:r>
            <a:r>
              <a:rPr lang="fr-FR" sz="1200" b="1" dirty="0" smtClean="0"/>
              <a:t>	VRAI             FAUX</a:t>
            </a:r>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2"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830997"/>
          </a:xfrm>
          <a:prstGeom prst="rect">
            <a:avLst/>
          </a:prstGeom>
          <a:noFill/>
        </p:spPr>
        <p:txBody>
          <a:bodyPr wrap="square" rtlCol="0">
            <a:spAutoFit/>
          </a:bodyPr>
          <a:lstStyle/>
          <a:p>
            <a:pPr algn="ctr"/>
            <a:r>
              <a:rPr lang="fr-FR" sz="2400" b="1" dirty="0" smtClean="0">
                <a:solidFill>
                  <a:srgbClr val="00B0F0"/>
                </a:solidFill>
              </a:rPr>
              <a:t>Evolution des vêtements</a:t>
            </a:r>
          </a:p>
          <a:p>
            <a:pPr algn="ctr"/>
            <a:r>
              <a:rPr lang="fr-FR" sz="2400" b="1" dirty="0" smtClean="0">
                <a:solidFill>
                  <a:srgbClr val="00B0F0"/>
                </a:solidFill>
              </a:rPr>
              <a:t>Leçon à apprendre</a:t>
            </a:r>
            <a:endParaRPr lang="fr-FR" sz="24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23</a:t>
            </a:r>
            <a:endParaRPr lang="fr-FR" b="1" dirty="0">
              <a:solidFill>
                <a:schemeClr val="bg1"/>
              </a:solidFill>
            </a:endParaRPr>
          </a:p>
        </p:txBody>
      </p:sp>
      <p:grpSp>
        <p:nvGrpSpPr>
          <p:cNvPr id="20" name="Groupe 33"/>
          <p:cNvGrpSpPr/>
          <p:nvPr/>
        </p:nvGrpSpPr>
        <p:grpSpPr>
          <a:xfrm>
            <a:off x="216074" y="828006"/>
            <a:ext cx="6624736" cy="338554"/>
            <a:chOff x="288082" y="1476078"/>
            <a:chExt cx="6624736" cy="338554"/>
          </a:xfrm>
        </p:grpSpPr>
        <p:sp>
          <p:nvSpPr>
            <p:cNvPr id="26" name="Ellipse 2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1</a:t>
              </a:r>
              <a:endParaRPr lang="fr-FR" sz="1600" b="1" dirty="0"/>
            </a:p>
          </p:txBody>
        </p:sp>
        <p:sp>
          <p:nvSpPr>
            <p:cNvPr id="27" name="ZoneTexte 2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la préhistoire</a:t>
              </a:r>
              <a:endParaRPr lang="fr-FR" sz="1600" b="1" dirty="0">
                <a:solidFill>
                  <a:srgbClr val="00B0F0"/>
                </a:solidFill>
              </a:endParaRPr>
            </a:p>
          </p:txBody>
        </p:sp>
      </p:grpSp>
      <p:sp>
        <p:nvSpPr>
          <p:cNvPr id="28" name="ZoneTexte 27"/>
          <p:cNvSpPr txBox="1"/>
          <p:nvPr/>
        </p:nvSpPr>
        <p:spPr>
          <a:xfrm>
            <a:off x="288082" y="1127071"/>
            <a:ext cx="6570901" cy="276999"/>
          </a:xfrm>
          <a:prstGeom prst="rect">
            <a:avLst/>
          </a:prstGeom>
          <a:noFill/>
        </p:spPr>
        <p:txBody>
          <a:bodyPr wrap="none" rtlCol="0">
            <a:spAutoFit/>
          </a:bodyPr>
          <a:lstStyle/>
          <a:p>
            <a:r>
              <a:rPr lang="fr-FR" sz="1200" b="1" dirty="0" smtClean="0">
                <a:solidFill>
                  <a:srgbClr val="00B0F0"/>
                </a:solidFill>
              </a:rPr>
              <a:t>Mots à replacer </a:t>
            </a:r>
            <a:r>
              <a:rPr lang="fr-FR" sz="1200" dirty="0" smtClean="0">
                <a:solidFill>
                  <a:srgbClr val="00B0F0"/>
                </a:solidFill>
              </a:rPr>
              <a:t>:  </a:t>
            </a:r>
            <a:r>
              <a:rPr lang="fr-FR" sz="1200" i="1" dirty="0" smtClean="0">
                <a:solidFill>
                  <a:srgbClr val="00B0F0"/>
                </a:solidFill>
              </a:rPr>
              <a:t>peaux d’animaux – os – sécher  -  froid  -  tendons d’animaux  -  tannent (grattent)  -   </a:t>
            </a:r>
            <a:endParaRPr lang="fr-FR" sz="1200" i="1" dirty="0">
              <a:solidFill>
                <a:srgbClr val="00B0F0"/>
              </a:solidFill>
            </a:endParaRPr>
          </a:p>
        </p:txBody>
      </p:sp>
      <p:sp>
        <p:nvSpPr>
          <p:cNvPr id="29" name="ZoneTexte 28"/>
          <p:cNvSpPr txBox="1"/>
          <p:nvPr/>
        </p:nvSpPr>
        <p:spPr>
          <a:xfrm>
            <a:off x="288082" y="1332062"/>
            <a:ext cx="6624735" cy="1200329"/>
          </a:xfrm>
          <a:prstGeom prst="rect">
            <a:avLst/>
          </a:prstGeom>
          <a:noFill/>
        </p:spPr>
        <p:txBody>
          <a:bodyPr wrap="square" rtlCol="0">
            <a:spAutoFit/>
          </a:bodyPr>
          <a:lstStyle/>
          <a:p>
            <a:pPr algn="just">
              <a:lnSpc>
                <a:spcPct val="150000"/>
              </a:lnSpc>
            </a:pPr>
            <a:r>
              <a:rPr lang="fr-FR" sz="1200" dirty="0" smtClean="0"/>
              <a:t>A la préhistoire, il fait plus _ _ _ _ _ _ _ _ que de nos jours et les hommes préhistoriques doivent se couvrir. Ils fabriquent donc des vêtements à l’aide des _ _ _ _ _ _ _ _ _ _ _  _ _ _ _ _ qu’ils chassent. Ils les _ _ _ _ _ _ _ _ _ _ _ _ _ _ _, les font _ _ _ _ _ _ _ _ _   avant de les coudre à l’aide d’ aiguilles en _ _ _   ou en ivoire  et de fil en _ _ _ _ _ _ _ _ _ _ _ _ _ _ _ _ et fibres végétales.</a:t>
            </a:r>
            <a:endParaRPr lang="fr-FR" sz="1200" dirty="0"/>
          </a:p>
        </p:txBody>
      </p:sp>
      <p:grpSp>
        <p:nvGrpSpPr>
          <p:cNvPr id="30" name="Groupe 33"/>
          <p:cNvGrpSpPr/>
          <p:nvPr/>
        </p:nvGrpSpPr>
        <p:grpSpPr>
          <a:xfrm>
            <a:off x="216074" y="2628206"/>
            <a:ext cx="6624736" cy="338554"/>
            <a:chOff x="288082" y="1476078"/>
            <a:chExt cx="6624736" cy="338554"/>
          </a:xfrm>
        </p:grpSpPr>
        <p:sp>
          <p:nvSpPr>
            <p:cNvPr id="31" name="Ellipse 30"/>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2</a:t>
              </a:r>
              <a:endParaRPr lang="fr-FR" sz="1600" b="1" dirty="0"/>
            </a:p>
          </p:txBody>
        </p:sp>
        <p:sp>
          <p:nvSpPr>
            <p:cNvPr id="32" name="ZoneTexte 31"/>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l’Antiquité</a:t>
              </a:r>
              <a:endParaRPr lang="fr-FR" sz="1600" b="1" dirty="0">
                <a:solidFill>
                  <a:srgbClr val="00B0F0"/>
                </a:solidFill>
              </a:endParaRPr>
            </a:p>
          </p:txBody>
        </p:sp>
      </p:grpSp>
      <p:sp>
        <p:nvSpPr>
          <p:cNvPr id="33" name="ZoneTexte 32"/>
          <p:cNvSpPr txBox="1"/>
          <p:nvPr/>
        </p:nvSpPr>
        <p:spPr>
          <a:xfrm>
            <a:off x="288082" y="2927271"/>
            <a:ext cx="4073679" cy="276999"/>
          </a:xfrm>
          <a:prstGeom prst="rect">
            <a:avLst/>
          </a:prstGeom>
          <a:noFill/>
        </p:spPr>
        <p:txBody>
          <a:bodyPr wrap="none" rtlCol="0">
            <a:spAutoFit/>
          </a:bodyPr>
          <a:lstStyle/>
          <a:p>
            <a:r>
              <a:rPr lang="fr-FR" sz="1200" b="1" dirty="0" smtClean="0">
                <a:solidFill>
                  <a:srgbClr val="00B0F0"/>
                </a:solidFill>
              </a:rPr>
              <a:t>Mots à replacer </a:t>
            </a:r>
            <a:r>
              <a:rPr lang="fr-FR" sz="1200" dirty="0" smtClean="0">
                <a:solidFill>
                  <a:srgbClr val="00B0F0"/>
                </a:solidFill>
              </a:rPr>
              <a:t>:   </a:t>
            </a:r>
            <a:r>
              <a:rPr lang="fr-FR" sz="1200" i="1" dirty="0" smtClean="0">
                <a:solidFill>
                  <a:srgbClr val="00B0F0"/>
                </a:solidFill>
              </a:rPr>
              <a:t>tunique</a:t>
            </a:r>
            <a:r>
              <a:rPr lang="fr-FR" sz="1200" dirty="0" smtClean="0">
                <a:solidFill>
                  <a:srgbClr val="00B0F0"/>
                </a:solidFill>
              </a:rPr>
              <a:t> - </a:t>
            </a:r>
            <a:r>
              <a:rPr lang="fr-FR" sz="1200" i="1" dirty="0" smtClean="0">
                <a:solidFill>
                  <a:srgbClr val="00B0F0"/>
                </a:solidFill>
              </a:rPr>
              <a:t>poils  -</a:t>
            </a:r>
            <a:r>
              <a:rPr lang="fr-FR" sz="1200" dirty="0" smtClean="0">
                <a:solidFill>
                  <a:srgbClr val="00B0F0"/>
                </a:solidFill>
              </a:rPr>
              <a:t>  </a:t>
            </a:r>
            <a:r>
              <a:rPr lang="fr-FR" sz="1200" i="1" dirty="0" smtClean="0">
                <a:solidFill>
                  <a:srgbClr val="00B0F0"/>
                </a:solidFill>
              </a:rPr>
              <a:t>tissés -  laine  - </a:t>
            </a:r>
            <a:r>
              <a:rPr lang="fr-FR" sz="1200" i="1" dirty="0" smtClean="0">
                <a:solidFill>
                  <a:srgbClr val="00B0F0"/>
                </a:solidFill>
              </a:rPr>
              <a:t>végétales   </a:t>
            </a:r>
            <a:endParaRPr lang="fr-FR" sz="1200" i="1" dirty="0">
              <a:solidFill>
                <a:srgbClr val="00B0F0"/>
              </a:solidFill>
            </a:endParaRPr>
          </a:p>
        </p:txBody>
      </p:sp>
      <p:sp>
        <p:nvSpPr>
          <p:cNvPr id="34" name="ZoneTexte 33"/>
          <p:cNvSpPr txBox="1"/>
          <p:nvPr/>
        </p:nvSpPr>
        <p:spPr>
          <a:xfrm>
            <a:off x="288082" y="3132262"/>
            <a:ext cx="6624735" cy="1200329"/>
          </a:xfrm>
          <a:prstGeom prst="rect">
            <a:avLst/>
          </a:prstGeom>
          <a:noFill/>
        </p:spPr>
        <p:txBody>
          <a:bodyPr wrap="square" rtlCol="0">
            <a:spAutoFit/>
          </a:bodyPr>
          <a:lstStyle/>
          <a:p>
            <a:pPr algn="just">
              <a:lnSpc>
                <a:spcPct val="150000"/>
              </a:lnSpc>
            </a:pPr>
            <a:r>
              <a:rPr lang="fr-FR" sz="1200" dirty="0" smtClean="0"/>
              <a:t>A l’Antiquité, les vêtements connaissent une grande évolution, ils sont _ _ _ _ _ _ _ _ . Ils sont réalisés à </a:t>
            </a:r>
          </a:p>
          <a:p>
            <a:pPr algn="just">
              <a:lnSpc>
                <a:spcPct val="150000"/>
              </a:lnSpc>
            </a:pPr>
            <a:r>
              <a:rPr lang="fr-FR" sz="1200" dirty="0" smtClean="0"/>
              <a:t>partir de _ _ _ _  de chèvre, de _ _ _ _ _ _  de mouton ou encore de fibres _ _ _ _ _ _ _ _ _ _ _ _ .</a:t>
            </a:r>
          </a:p>
          <a:p>
            <a:pPr algn="just">
              <a:lnSpc>
                <a:spcPct val="150000"/>
              </a:lnSpc>
            </a:pPr>
            <a:r>
              <a:rPr lang="fr-FR" sz="1200" dirty="0" smtClean="0"/>
              <a:t>Le vêtement principal est une _ _ _ _ _ _ _ _ _ _ _  courte pour les hommes et longue pour les femmes.</a:t>
            </a:r>
          </a:p>
          <a:p>
            <a:pPr algn="just">
              <a:lnSpc>
                <a:spcPct val="150000"/>
              </a:lnSpc>
            </a:pPr>
            <a:r>
              <a:rPr lang="fr-FR" sz="1200" b="1" dirty="0" smtClean="0">
                <a:solidFill>
                  <a:srgbClr val="00B0F0"/>
                </a:solidFill>
              </a:rPr>
              <a:t>+ apprendre le schéma sur le vêtement page 20</a:t>
            </a:r>
            <a:endParaRPr lang="fr-FR" sz="1200" b="1" dirty="0">
              <a:solidFill>
                <a:srgbClr val="00B0F0"/>
              </a:solidFill>
            </a:endParaRPr>
          </a:p>
        </p:txBody>
      </p:sp>
      <p:grpSp>
        <p:nvGrpSpPr>
          <p:cNvPr id="35" name="Groupe 33"/>
          <p:cNvGrpSpPr/>
          <p:nvPr/>
        </p:nvGrpSpPr>
        <p:grpSpPr>
          <a:xfrm>
            <a:off x="216075" y="4463246"/>
            <a:ext cx="6624736" cy="338554"/>
            <a:chOff x="288082" y="1476078"/>
            <a:chExt cx="6624736" cy="338554"/>
          </a:xfrm>
        </p:grpSpPr>
        <p:sp>
          <p:nvSpPr>
            <p:cNvPr id="36" name="Ellipse 3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3</a:t>
              </a:r>
              <a:endParaRPr lang="fr-FR" sz="1600" b="1" dirty="0"/>
            </a:p>
          </p:txBody>
        </p:sp>
        <p:sp>
          <p:nvSpPr>
            <p:cNvPr id="37" name="ZoneTexte 3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Au Moyen-âge </a:t>
              </a:r>
              <a:endParaRPr lang="fr-FR" sz="1600" b="1" dirty="0">
                <a:solidFill>
                  <a:srgbClr val="00B0F0"/>
                </a:solidFill>
              </a:endParaRPr>
            </a:p>
          </p:txBody>
        </p:sp>
      </p:grpSp>
      <p:sp>
        <p:nvSpPr>
          <p:cNvPr id="38" name="ZoneTexte 37"/>
          <p:cNvSpPr txBox="1"/>
          <p:nvPr/>
        </p:nvSpPr>
        <p:spPr>
          <a:xfrm>
            <a:off x="288083" y="4762311"/>
            <a:ext cx="6135526"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la chemise </a:t>
            </a:r>
            <a:r>
              <a:rPr lang="fr-FR" sz="1200" dirty="0" smtClean="0">
                <a:solidFill>
                  <a:srgbClr val="00B0F0"/>
                </a:solidFill>
              </a:rPr>
              <a:t>- </a:t>
            </a:r>
            <a:r>
              <a:rPr lang="fr-FR" sz="1200" i="1" dirty="0" smtClean="0">
                <a:solidFill>
                  <a:srgbClr val="00B0F0"/>
                </a:solidFill>
              </a:rPr>
              <a:t>les paysans – les chausses  - le clergé – la cheville - la noblesse     </a:t>
            </a:r>
            <a:endParaRPr lang="fr-FR" sz="1200" i="1" dirty="0">
              <a:solidFill>
                <a:srgbClr val="00B0F0"/>
              </a:solidFill>
            </a:endParaRPr>
          </a:p>
        </p:txBody>
      </p:sp>
      <p:sp>
        <p:nvSpPr>
          <p:cNvPr id="39" name="ZoneTexte 38"/>
          <p:cNvSpPr txBox="1"/>
          <p:nvPr/>
        </p:nvSpPr>
        <p:spPr>
          <a:xfrm>
            <a:off x="288083" y="4967302"/>
            <a:ext cx="6408711" cy="1477328"/>
          </a:xfrm>
          <a:prstGeom prst="rect">
            <a:avLst/>
          </a:prstGeom>
          <a:noFill/>
        </p:spPr>
        <p:txBody>
          <a:bodyPr wrap="square" rtlCol="0">
            <a:spAutoFit/>
          </a:bodyPr>
          <a:lstStyle/>
          <a:p>
            <a:pPr algn="just">
              <a:lnSpc>
                <a:spcPct val="150000"/>
              </a:lnSpc>
            </a:pPr>
            <a:r>
              <a:rPr lang="fr-FR" sz="1200" dirty="0" smtClean="0"/>
              <a:t>Au Moyen-âge, le vêtement permet de distinguer les 3 ordres dans la société : les plus riches et puissants que l’on appelle la _ _ _ _ _ _ _ _ _ _ _ _ _  , le _ _ _ _  _ _ _ _ _  qui s’occupe de la religion et les _ _ _ _ _ _ _ _ _ _ _ _ _ _ _ _   qui sont les plus pauvres.   L’élément principal du costume est la _ _ _ _ _ _ _ _ _ qui se porte très large et les _ _ _ _ _ _ _ _ _ _ _ pour les hommes. Les femmes portent des robes qui descendent jusqu’à _ _ _ _ _ _ _ _ _ _ _ _ _ _ et se couvrent les cheveux.</a:t>
            </a:r>
          </a:p>
        </p:txBody>
      </p:sp>
      <p:grpSp>
        <p:nvGrpSpPr>
          <p:cNvPr id="40" name="Groupe 33"/>
          <p:cNvGrpSpPr/>
          <p:nvPr/>
        </p:nvGrpSpPr>
        <p:grpSpPr>
          <a:xfrm>
            <a:off x="216074" y="6516638"/>
            <a:ext cx="6624736" cy="338554"/>
            <a:chOff x="288082" y="1476078"/>
            <a:chExt cx="6624736" cy="338554"/>
          </a:xfrm>
        </p:grpSpPr>
        <p:sp>
          <p:nvSpPr>
            <p:cNvPr id="41" name="Ellipse 40"/>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4</a:t>
              </a:r>
              <a:endParaRPr lang="fr-FR" sz="1600" b="1" dirty="0"/>
            </a:p>
          </p:txBody>
        </p:sp>
        <p:sp>
          <p:nvSpPr>
            <p:cNvPr id="42" name="ZoneTexte 41"/>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Aux Temps Modernes</a:t>
              </a:r>
              <a:endParaRPr lang="fr-FR" sz="1600" b="1" dirty="0">
                <a:solidFill>
                  <a:srgbClr val="00B0F0"/>
                </a:solidFill>
              </a:endParaRPr>
            </a:p>
          </p:txBody>
        </p:sp>
      </p:grpSp>
      <p:sp>
        <p:nvSpPr>
          <p:cNvPr id="43" name="ZoneTexte 42"/>
          <p:cNvSpPr txBox="1"/>
          <p:nvPr/>
        </p:nvSpPr>
        <p:spPr>
          <a:xfrm>
            <a:off x="288082" y="6815703"/>
            <a:ext cx="3599255"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décorations – riches – Bourgeoisie - </a:t>
            </a:r>
            <a:endParaRPr lang="fr-FR" sz="1200" i="1" dirty="0">
              <a:solidFill>
                <a:srgbClr val="00B0F0"/>
              </a:solidFill>
            </a:endParaRPr>
          </a:p>
        </p:txBody>
      </p:sp>
      <p:sp>
        <p:nvSpPr>
          <p:cNvPr id="44" name="ZoneTexte 43"/>
          <p:cNvSpPr txBox="1"/>
          <p:nvPr/>
        </p:nvSpPr>
        <p:spPr>
          <a:xfrm>
            <a:off x="288082" y="7020694"/>
            <a:ext cx="6408711" cy="1200329"/>
          </a:xfrm>
          <a:prstGeom prst="rect">
            <a:avLst/>
          </a:prstGeom>
          <a:noFill/>
        </p:spPr>
        <p:txBody>
          <a:bodyPr wrap="square" rtlCol="0">
            <a:spAutoFit/>
          </a:bodyPr>
          <a:lstStyle/>
          <a:p>
            <a:pPr algn="just">
              <a:lnSpc>
                <a:spcPct val="150000"/>
              </a:lnSpc>
            </a:pPr>
            <a:r>
              <a:rPr lang="fr-FR" sz="1200" dirty="0" smtClean="0"/>
              <a:t>Aux Temps Modernes, les pièces de vêtements sont les mêmes qu’au Moyen-âge, si ce n’est qu’elle deviennent plus  _ _ _ _ _  avec plus de détails et de _ _ _ _ _ _ _ _ _ _  (dentelles, rubans, bijoux) dans la Noblesse et la _ _ _ _ _ _ _ _ _ _ _ _ _ _  (</a:t>
            </a:r>
            <a:r>
              <a:rPr lang="fr-FR" sz="1200" b="1" dirty="0" smtClean="0"/>
              <a:t>des commerçants qui sont devenus très riches</a:t>
            </a:r>
            <a:r>
              <a:rPr lang="fr-FR" sz="1200" dirty="0" smtClean="0"/>
              <a:t>), toujours pour montrer sa richesse et son bon goût aux autres.</a:t>
            </a:r>
          </a:p>
        </p:txBody>
      </p:sp>
      <p:grpSp>
        <p:nvGrpSpPr>
          <p:cNvPr id="45" name="Groupe 33"/>
          <p:cNvGrpSpPr/>
          <p:nvPr/>
        </p:nvGrpSpPr>
        <p:grpSpPr>
          <a:xfrm>
            <a:off x="216074" y="8316838"/>
            <a:ext cx="6624736" cy="338554"/>
            <a:chOff x="288082" y="1476078"/>
            <a:chExt cx="6624736" cy="338554"/>
          </a:xfrm>
        </p:grpSpPr>
        <p:sp>
          <p:nvSpPr>
            <p:cNvPr id="46" name="Ellipse 45"/>
            <p:cNvSpPr/>
            <p:nvPr/>
          </p:nvSpPr>
          <p:spPr>
            <a:xfrm>
              <a:off x="288082" y="147607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t>5</a:t>
              </a:r>
              <a:endParaRPr lang="fr-FR" sz="1600" b="1" dirty="0"/>
            </a:p>
          </p:txBody>
        </p:sp>
        <p:sp>
          <p:nvSpPr>
            <p:cNvPr id="47" name="ZoneTexte 46"/>
            <p:cNvSpPr txBox="1"/>
            <p:nvPr/>
          </p:nvSpPr>
          <p:spPr>
            <a:xfrm>
              <a:off x="648122" y="1476078"/>
              <a:ext cx="6264696" cy="338554"/>
            </a:xfrm>
            <a:prstGeom prst="rect">
              <a:avLst/>
            </a:prstGeom>
            <a:noFill/>
          </p:spPr>
          <p:txBody>
            <a:bodyPr wrap="square" rtlCol="0">
              <a:spAutoFit/>
            </a:bodyPr>
            <a:lstStyle/>
            <a:p>
              <a:r>
                <a:rPr lang="fr-FR" sz="1600" b="1" dirty="0" smtClean="0">
                  <a:solidFill>
                    <a:srgbClr val="00B0F0"/>
                  </a:solidFill>
                </a:rPr>
                <a:t>A notre époque</a:t>
              </a:r>
              <a:endParaRPr lang="fr-FR" sz="1600" b="1" dirty="0">
                <a:solidFill>
                  <a:srgbClr val="00B0F0"/>
                </a:solidFill>
              </a:endParaRPr>
            </a:p>
          </p:txBody>
        </p:sp>
      </p:grpSp>
      <p:sp>
        <p:nvSpPr>
          <p:cNvPr id="48" name="ZoneTexte 47"/>
          <p:cNvSpPr txBox="1"/>
          <p:nvPr/>
        </p:nvSpPr>
        <p:spPr>
          <a:xfrm>
            <a:off x="288082" y="8615903"/>
            <a:ext cx="5275996" cy="276999"/>
          </a:xfrm>
          <a:prstGeom prst="rect">
            <a:avLst/>
          </a:prstGeom>
          <a:noFill/>
        </p:spPr>
        <p:txBody>
          <a:bodyPr wrap="none" rtlCol="0">
            <a:spAutoFit/>
          </a:bodyPr>
          <a:lstStyle/>
          <a:p>
            <a:r>
              <a:rPr lang="fr-FR" sz="1200" b="1" dirty="0" smtClean="0">
                <a:solidFill>
                  <a:srgbClr val="00B0F0"/>
                </a:solidFill>
              </a:rPr>
              <a:t>Mots à replacer </a:t>
            </a:r>
            <a:r>
              <a:rPr lang="fr-FR" sz="1200" i="1" dirty="0" smtClean="0">
                <a:solidFill>
                  <a:srgbClr val="00B0F0"/>
                </a:solidFill>
              </a:rPr>
              <a:t>:   XX – matières – égales – raccourcissent - pantalons  - machines</a:t>
            </a:r>
            <a:endParaRPr lang="fr-FR" sz="1200" i="1" dirty="0">
              <a:solidFill>
                <a:srgbClr val="00B0F0"/>
              </a:solidFill>
            </a:endParaRPr>
          </a:p>
        </p:txBody>
      </p:sp>
      <p:sp>
        <p:nvSpPr>
          <p:cNvPr id="49" name="ZoneTexte 48"/>
          <p:cNvSpPr txBox="1"/>
          <p:nvPr/>
        </p:nvSpPr>
        <p:spPr>
          <a:xfrm>
            <a:off x="288082" y="8820894"/>
            <a:ext cx="6408711" cy="1200329"/>
          </a:xfrm>
          <a:prstGeom prst="rect">
            <a:avLst/>
          </a:prstGeom>
          <a:noFill/>
        </p:spPr>
        <p:txBody>
          <a:bodyPr wrap="square" rtlCol="0">
            <a:spAutoFit/>
          </a:bodyPr>
          <a:lstStyle/>
          <a:p>
            <a:pPr algn="just">
              <a:lnSpc>
                <a:spcPct val="150000"/>
              </a:lnSpc>
            </a:pPr>
            <a:r>
              <a:rPr lang="fr-FR" sz="1200" dirty="0" smtClean="0"/>
              <a:t>Au  _ _ _ _ _    siècle, les femmes sont devenues les _ _ _ _ _ _ _ _ _ _ _ des hommes. Elles ont maintenant le droit de porter des _ _ _ _ _ _ _ _ _ _ _ _ _ et les robes _ _ _ _ _ _ _ __ _ _ _ _ _ _ _ __.</a:t>
            </a:r>
          </a:p>
          <a:p>
            <a:pPr algn="just">
              <a:lnSpc>
                <a:spcPct val="150000"/>
              </a:lnSpc>
            </a:pPr>
            <a:r>
              <a:rPr lang="fr-FR" sz="1200" dirty="0" smtClean="0"/>
              <a:t>De nouvelles _ _ _ _ _ _ _ _ _ _ _ _ _ _  apparaissent, qui permettent </a:t>
            </a:r>
            <a:r>
              <a:rPr lang="fr-FR" sz="1200" smtClean="0"/>
              <a:t>de réguler </a:t>
            </a:r>
            <a:r>
              <a:rPr lang="fr-FR" sz="1200" dirty="0" smtClean="0"/>
              <a:t>la température ou qui sont élastiques. On produit beaucoup plus vite les vêtements grâce aux _ _ _ _ _  _ _ _ _ _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2" cstate="print"/>
          <a:stretch>
            <a:fillRect/>
          </a:stretch>
        </p:blipFill>
        <p:spPr>
          <a:xfrm rot="5400000">
            <a:off x="1497946" y="4738034"/>
            <a:ext cx="10440988" cy="964920"/>
          </a:xfrm>
          <a:prstGeom prst="rect">
            <a:avLst/>
          </a:prstGeom>
        </p:spPr>
      </p:pic>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33"/>
          <p:cNvGrpSpPr/>
          <p:nvPr/>
        </p:nvGrpSpPr>
        <p:grpSpPr>
          <a:xfrm>
            <a:off x="216074" y="1188046"/>
            <a:ext cx="6696744" cy="432048"/>
            <a:chOff x="216074" y="1476078"/>
            <a:chExt cx="6696744" cy="432048"/>
          </a:xfrm>
        </p:grpSpPr>
        <p:sp>
          <p:nvSpPr>
            <p:cNvPr id="85" name="Ellipse 84"/>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1</a:t>
              </a:r>
              <a:endParaRPr lang="fr-FR" b="1" dirty="0"/>
            </a:p>
          </p:txBody>
        </p:sp>
        <p:sp>
          <p:nvSpPr>
            <p:cNvPr id="86" name="ZoneTexte 85"/>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à la préhistoire</a:t>
              </a:r>
              <a:endParaRPr lang="fr-FR" b="1" dirty="0">
                <a:solidFill>
                  <a:srgbClr val="00B0F0"/>
                </a:solidFill>
              </a:endParaRPr>
            </a:p>
          </p:txBody>
        </p:sp>
      </p:grpSp>
      <p:grpSp>
        <p:nvGrpSpPr>
          <p:cNvPr id="3" name="Groupe 89"/>
          <p:cNvGrpSpPr/>
          <p:nvPr/>
        </p:nvGrpSpPr>
        <p:grpSpPr>
          <a:xfrm>
            <a:off x="5851850" y="9435480"/>
            <a:ext cx="844944" cy="969590"/>
            <a:chOff x="5851850" y="9435480"/>
            <a:chExt cx="844944" cy="969590"/>
          </a:xfrm>
        </p:grpSpPr>
        <p:grpSp>
          <p:nvGrpSpPr>
            <p:cNvPr id="5"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6" name="ZoneTexte 25"/>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19</a:t>
              </a:r>
              <a:endParaRPr lang="fr-FR" b="1" dirty="0">
                <a:solidFill>
                  <a:schemeClr val="bg1"/>
                </a:solidFill>
              </a:endParaRPr>
            </a:p>
          </p:txBody>
        </p:sp>
      </p:grpSp>
      <p:sp>
        <p:nvSpPr>
          <p:cNvPr id="30" name="ZoneTexte 29"/>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pic>
        <p:nvPicPr>
          <p:cNvPr id="1026" name="Picture 2"/>
          <p:cNvPicPr>
            <a:picLocks noChangeAspect="1" noChangeArrowheads="1"/>
          </p:cNvPicPr>
          <p:nvPr/>
        </p:nvPicPr>
        <p:blipFill>
          <a:blip r:embed="rId3" cstate="print"/>
          <a:srcRect/>
          <a:stretch>
            <a:fillRect/>
          </a:stretch>
        </p:blipFill>
        <p:spPr bwMode="auto">
          <a:xfrm>
            <a:off x="864146" y="3492302"/>
            <a:ext cx="2690114" cy="170688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5184626" y="3780334"/>
            <a:ext cx="1188330" cy="1352947"/>
          </a:xfrm>
          <a:prstGeom prst="rect">
            <a:avLst/>
          </a:prstGeom>
          <a:noFill/>
          <a:ln w="9525">
            <a:noFill/>
            <a:miter lim="800000"/>
            <a:headEnd/>
            <a:tailEnd/>
          </a:ln>
        </p:spPr>
      </p:pic>
      <p:grpSp>
        <p:nvGrpSpPr>
          <p:cNvPr id="11" name="Groupe 47"/>
          <p:cNvGrpSpPr/>
          <p:nvPr/>
        </p:nvGrpSpPr>
        <p:grpSpPr>
          <a:xfrm>
            <a:off x="720130" y="1620094"/>
            <a:ext cx="6120680" cy="1800200"/>
            <a:chOff x="648122" y="1980134"/>
            <a:chExt cx="6120680" cy="1800200"/>
          </a:xfrm>
        </p:grpSpPr>
        <p:sp>
          <p:nvSpPr>
            <p:cNvPr id="31" name="ZoneTexte 30"/>
            <p:cNvSpPr txBox="1"/>
            <p:nvPr/>
          </p:nvSpPr>
          <p:spPr>
            <a:xfrm>
              <a:off x="720130" y="2052142"/>
              <a:ext cx="6048672" cy="1600438"/>
            </a:xfrm>
            <a:prstGeom prst="rect">
              <a:avLst/>
            </a:prstGeom>
            <a:noFill/>
          </p:spPr>
          <p:txBody>
            <a:bodyPr wrap="square" rtlCol="0">
              <a:spAutoFit/>
            </a:bodyPr>
            <a:lstStyle/>
            <a:p>
              <a:pPr algn="just"/>
              <a:r>
                <a:rPr lang="fr-FR" sz="1400" dirty="0" smtClean="0"/>
                <a:t>Les premiers vêtements sont faits avec la peau des animaux que les hommes préhistoriques chassent. Ils commencent par les tanner  avec des grattoirs et des silex pour enlever la chair. Puis ils les font sécher. Lorsque les peaux sont prêtes, elles sont cousues entre elles à l’aide d’une grosse aiguille fabriquée dans un os ou de l’ivoire. Le fil est fait avec des tendons pris sur les animaux ou des tiges végétales. Ils portent également des bottes fourrées car il fait plus froid que de nos jours.</a:t>
              </a:r>
              <a:endParaRPr lang="fr-FR" sz="1400" dirty="0"/>
            </a:p>
          </p:txBody>
        </p:sp>
        <p:sp>
          <p:nvSpPr>
            <p:cNvPr id="34" name="Rectangle 33"/>
            <p:cNvSpPr/>
            <p:nvPr/>
          </p:nvSpPr>
          <p:spPr>
            <a:xfrm>
              <a:off x="648122" y="1980134"/>
              <a:ext cx="6120680" cy="180020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1028" name="Picture 4"/>
          <p:cNvPicPr>
            <a:picLocks noChangeAspect="1" noChangeArrowheads="1"/>
          </p:cNvPicPr>
          <p:nvPr/>
        </p:nvPicPr>
        <p:blipFill>
          <a:blip r:embed="rId5" cstate="print"/>
          <a:srcRect/>
          <a:stretch>
            <a:fillRect/>
          </a:stretch>
        </p:blipFill>
        <p:spPr bwMode="auto">
          <a:xfrm>
            <a:off x="3528442" y="3564310"/>
            <a:ext cx="1676400" cy="1676400"/>
          </a:xfrm>
          <a:prstGeom prst="rect">
            <a:avLst/>
          </a:prstGeom>
          <a:noFill/>
          <a:ln w="9525">
            <a:noFill/>
            <a:miter lim="800000"/>
            <a:headEnd/>
            <a:tailEnd/>
          </a:ln>
        </p:spPr>
      </p:pic>
      <p:sp>
        <p:nvSpPr>
          <p:cNvPr id="36" name="ZoneTexte 35"/>
          <p:cNvSpPr txBox="1"/>
          <p:nvPr/>
        </p:nvSpPr>
        <p:spPr>
          <a:xfrm>
            <a:off x="576114" y="5220494"/>
            <a:ext cx="6264696" cy="369332"/>
          </a:xfrm>
          <a:prstGeom prst="rect">
            <a:avLst/>
          </a:prstGeom>
          <a:noFill/>
        </p:spPr>
        <p:txBody>
          <a:bodyPr wrap="square" rtlCol="0">
            <a:spAutoFit/>
          </a:bodyPr>
          <a:lstStyle/>
          <a:p>
            <a:r>
              <a:rPr lang="fr-FR" sz="1800" b="1" dirty="0" smtClean="0">
                <a:solidFill>
                  <a:srgbClr val="00B0F0"/>
                </a:solidFill>
              </a:rPr>
              <a:t>1) Qu’utilisent les hommes préhistoriques pour s’habiller?</a:t>
            </a:r>
            <a:endParaRPr lang="fr-FR" sz="1800" b="1" dirty="0">
              <a:solidFill>
                <a:srgbClr val="00B0F0"/>
              </a:solidFill>
            </a:endParaRPr>
          </a:p>
        </p:txBody>
      </p:sp>
      <p:sp>
        <p:nvSpPr>
          <p:cNvPr id="37" name="ZoneTexte 36"/>
          <p:cNvSpPr txBox="1"/>
          <p:nvPr/>
        </p:nvSpPr>
        <p:spPr>
          <a:xfrm>
            <a:off x="648122" y="5580534"/>
            <a:ext cx="5685274" cy="400110"/>
          </a:xfrm>
          <a:prstGeom prst="rect">
            <a:avLst/>
          </a:prstGeom>
          <a:noFill/>
        </p:spPr>
        <p:txBody>
          <a:bodyPr wrap="none" rtlCol="0">
            <a:spAutoFit/>
          </a:bodyPr>
          <a:lstStyle/>
          <a:p>
            <a:r>
              <a:rPr lang="fr-FR" b="1" dirty="0" smtClean="0">
                <a:solidFill>
                  <a:srgbClr val="00B0F0"/>
                </a:solidFill>
              </a:rPr>
              <a:t>Ils </a:t>
            </a:r>
            <a:r>
              <a:rPr lang="fr-FR" b="1" dirty="0" smtClean="0">
                <a:solidFill>
                  <a:srgbClr val="FF0000"/>
                </a:solidFill>
              </a:rPr>
              <a:t>utilisent les peaux des animaux qu’ils chassent</a:t>
            </a:r>
            <a:r>
              <a:rPr lang="fr-FR" b="1" dirty="0" smtClean="0">
                <a:solidFill>
                  <a:srgbClr val="00B0F0"/>
                </a:solidFill>
              </a:rPr>
              <a:t>.</a:t>
            </a:r>
          </a:p>
        </p:txBody>
      </p:sp>
      <p:sp>
        <p:nvSpPr>
          <p:cNvPr id="38" name="ZoneTexte 37"/>
          <p:cNvSpPr txBox="1"/>
          <p:nvPr/>
        </p:nvSpPr>
        <p:spPr>
          <a:xfrm>
            <a:off x="576114" y="6156598"/>
            <a:ext cx="6264696" cy="369332"/>
          </a:xfrm>
          <a:prstGeom prst="rect">
            <a:avLst/>
          </a:prstGeom>
          <a:noFill/>
        </p:spPr>
        <p:txBody>
          <a:bodyPr wrap="square" rtlCol="0">
            <a:spAutoFit/>
          </a:bodyPr>
          <a:lstStyle/>
          <a:p>
            <a:r>
              <a:rPr lang="fr-FR" sz="1800" b="1" dirty="0" smtClean="0">
                <a:solidFill>
                  <a:srgbClr val="00B0F0"/>
                </a:solidFill>
              </a:rPr>
              <a:t>2) Pourquoi doivent-ils s’habiller?</a:t>
            </a:r>
            <a:endParaRPr lang="fr-FR" sz="1800" b="1" dirty="0">
              <a:solidFill>
                <a:srgbClr val="00B0F0"/>
              </a:solidFill>
            </a:endParaRPr>
          </a:p>
        </p:txBody>
      </p:sp>
      <p:sp>
        <p:nvSpPr>
          <p:cNvPr id="39" name="ZoneTexte 38"/>
          <p:cNvSpPr txBox="1"/>
          <p:nvPr/>
        </p:nvSpPr>
        <p:spPr>
          <a:xfrm>
            <a:off x="648122" y="6516638"/>
            <a:ext cx="4228402" cy="400110"/>
          </a:xfrm>
          <a:prstGeom prst="rect">
            <a:avLst/>
          </a:prstGeom>
          <a:noFill/>
        </p:spPr>
        <p:txBody>
          <a:bodyPr wrap="none" rtlCol="0">
            <a:spAutoFit/>
          </a:bodyPr>
          <a:lstStyle/>
          <a:p>
            <a:r>
              <a:rPr lang="fr-FR" b="1" dirty="0" smtClean="0">
                <a:solidFill>
                  <a:srgbClr val="00B0F0"/>
                </a:solidFill>
              </a:rPr>
              <a:t>Ils </a:t>
            </a:r>
            <a:r>
              <a:rPr lang="fr-FR" b="1" dirty="0" smtClean="0">
                <a:solidFill>
                  <a:srgbClr val="FF0000"/>
                </a:solidFill>
              </a:rPr>
              <a:t>doivent s’habiller car il faisait froid.</a:t>
            </a:r>
          </a:p>
        </p:txBody>
      </p:sp>
      <p:sp>
        <p:nvSpPr>
          <p:cNvPr id="46" name="ZoneTexte 45"/>
          <p:cNvSpPr txBox="1"/>
          <p:nvPr/>
        </p:nvSpPr>
        <p:spPr>
          <a:xfrm>
            <a:off x="576114" y="7236718"/>
            <a:ext cx="6264696" cy="369332"/>
          </a:xfrm>
          <a:prstGeom prst="rect">
            <a:avLst/>
          </a:prstGeom>
          <a:noFill/>
        </p:spPr>
        <p:txBody>
          <a:bodyPr wrap="square" rtlCol="0">
            <a:spAutoFit/>
          </a:bodyPr>
          <a:lstStyle/>
          <a:p>
            <a:r>
              <a:rPr lang="fr-FR" sz="1800" b="1" dirty="0" smtClean="0">
                <a:solidFill>
                  <a:srgbClr val="00B0F0"/>
                </a:solidFill>
              </a:rPr>
              <a:t>3) Comment préparent-ils les peaux des animaux</a:t>
            </a:r>
            <a:endParaRPr lang="fr-FR" sz="1800" b="1" dirty="0">
              <a:solidFill>
                <a:srgbClr val="00B0F0"/>
              </a:solidFill>
            </a:endParaRPr>
          </a:p>
        </p:txBody>
      </p:sp>
      <p:sp>
        <p:nvSpPr>
          <p:cNvPr id="47" name="ZoneTexte 46"/>
          <p:cNvSpPr txBox="1"/>
          <p:nvPr/>
        </p:nvSpPr>
        <p:spPr>
          <a:xfrm>
            <a:off x="648123" y="7596758"/>
            <a:ext cx="6192688" cy="707886"/>
          </a:xfrm>
          <a:prstGeom prst="rect">
            <a:avLst/>
          </a:prstGeom>
          <a:noFill/>
        </p:spPr>
        <p:txBody>
          <a:bodyPr wrap="square" rtlCol="0">
            <a:spAutoFit/>
          </a:bodyPr>
          <a:lstStyle/>
          <a:p>
            <a:r>
              <a:rPr lang="fr-FR" b="1" dirty="0" smtClean="0">
                <a:solidFill>
                  <a:srgbClr val="00B0F0"/>
                </a:solidFill>
              </a:rPr>
              <a:t>Ils </a:t>
            </a:r>
            <a:r>
              <a:rPr lang="fr-FR" b="1" dirty="0" smtClean="0">
                <a:solidFill>
                  <a:srgbClr val="FF0000"/>
                </a:solidFill>
              </a:rPr>
              <a:t>les grattent avec un silex  (tanner) puis les faisaient sécher.</a:t>
            </a:r>
          </a:p>
        </p:txBody>
      </p:sp>
      <p:sp>
        <p:nvSpPr>
          <p:cNvPr id="50" name="ZoneTexte 49"/>
          <p:cNvSpPr txBox="1"/>
          <p:nvPr/>
        </p:nvSpPr>
        <p:spPr>
          <a:xfrm>
            <a:off x="576114" y="8388846"/>
            <a:ext cx="7482832" cy="369332"/>
          </a:xfrm>
          <a:prstGeom prst="rect">
            <a:avLst/>
          </a:prstGeom>
          <a:noFill/>
        </p:spPr>
        <p:txBody>
          <a:bodyPr wrap="square" rtlCol="0">
            <a:spAutoFit/>
          </a:bodyPr>
          <a:lstStyle/>
          <a:p>
            <a:r>
              <a:rPr lang="fr-FR" sz="1800" b="1" dirty="0" smtClean="0">
                <a:solidFill>
                  <a:srgbClr val="00B0F0"/>
                </a:solidFill>
              </a:rPr>
              <a:t>4) Quels instruments utilisent-ils pour faire de la couture?</a:t>
            </a:r>
            <a:endParaRPr lang="fr-FR" sz="1800" b="1" dirty="0">
              <a:solidFill>
                <a:srgbClr val="00B0F0"/>
              </a:solidFill>
            </a:endParaRPr>
          </a:p>
        </p:txBody>
      </p:sp>
      <p:sp>
        <p:nvSpPr>
          <p:cNvPr id="51" name="ZoneTexte 50"/>
          <p:cNvSpPr txBox="1"/>
          <p:nvPr/>
        </p:nvSpPr>
        <p:spPr>
          <a:xfrm>
            <a:off x="648123" y="8748886"/>
            <a:ext cx="6192687" cy="1015663"/>
          </a:xfrm>
          <a:prstGeom prst="rect">
            <a:avLst/>
          </a:prstGeom>
          <a:noFill/>
        </p:spPr>
        <p:txBody>
          <a:bodyPr wrap="square" rtlCol="0">
            <a:spAutoFit/>
          </a:bodyPr>
          <a:lstStyle/>
          <a:p>
            <a:r>
              <a:rPr lang="fr-FR" b="1" dirty="0" smtClean="0">
                <a:solidFill>
                  <a:srgbClr val="00B0F0"/>
                </a:solidFill>
              </a:rPr>
              <a:t>Ils </a:t>
            </a:r>
            <a:r>
              <a:rPr lang="fr-FR" b="1" dirty="0" smtClean="0">
                <a:solidFill>
                  <a:srgbClr val="FF0000"/>
                </a:solidFill>
              </a:rPr>
              <a:t>fabriquent des aiguilles dans de l’os ou de l’ivoire et utilisaient des tendons pris sur les animaux ou des tiges végétales.</a:t>
            </a:r>
          </a:p>
        </p:txBody>
      </p:sp>
      <p:sp>
        <p:nvSpPr>
          <p:cNvPr id="33" name="ZoneTexte 32"/>
          <p:cNvSpPr txBox="1"/>
          <p:nvPr/>
        </p:nvSpPr>
        <p:spPr>
          <a:xfrm>
            <a:off x="3240410" y="539974"/>
            <a:ext cx="1272143" cy="400110"/>
          </a:xfrm>
          <a:prstGeom prst="rect">
            <a:avLst/>
          </a:prstGeom>
          <a:noFill/>
        </p:spPr>
        <p:txBody>
          <a:bodyPr wrap="none" rtlCol="0">
            <a:spAutoFit/>
          </a:bodyPr>
          <a:lstStyle/>
          <a:p>
            <a:r>
              <a:rPr lang="fr-FR" dirty="0" smtClean="0">
                <a:solidFill>
                  <a:srgbClr val="FF0000"/>
                </a:solidFill>
              </a:rPr>
              <a:t>correction</a:t>
            </a:r>
            <a:endParaRPr lang="fr-FR" dirty="0">
              <a:solidFill>
                <a:srgbClr val="FF0000"/>
              </a:solidFill>
            </a:endParaRPr>
          </a:p>
        </p:txBody>
      </p:sp>
    </p:spTree>
    <p:extLst>
      <p:ext uri="{BB962C8B-B14F-4D97-AF65-F5344CB8AC3E}">
        <p14:creationId xmlns="" xmlns:p14="http://schemas.microsoft.com/office/powerpoint/2010/main" val="3502103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3"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20</a:t>
            </a:r>
            <a:endParaRPr lang="fr-FR" b="1" dirty="0">
              <a:solidFill>
                <a:schemeClr val="bg1"/>
              </a:solidFill>
            </a:endParaRPr>
          </a:p>
        </p:txBody>
      </p:sp>
      <p:grpSp>
        <p:nvGrpSpPr>
          <p:cNvPr id="3" name="Groupe 33"/>
          <p:cNvGrpSpPr/>
          <p:nvPr/>
        </p:nvGrpSpPr>
        <p:grpSpPr>
          <a:xfrm>
            <a:off x="216074" y="1188046"/>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2</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à l’Antiquité</a:t>
              </a:r>
              <a:endParaRPr lang="fr-FR" b="1" dirty="0">
                <a:solidFill>
                  <a:srgbClr val="00B0F0"/>
                </a:solidFill>
              </a:endParaRPr>
            </a:p>
          </p:txBody>
        </p:sp>
      </p:grpSp>
      <p:grpSp>
        <p:nvGrpSpPr>
          <p:cNvPr id="11" name="Groupe 30"/>
          <p:cNvGrpSpPr/>
          <p:nvPr/>
        </p:nvGrpSpPr>
        <p:grpSpPr>
          <a:xfrm>
            <a:off x="720130" y="1841041"/>
            <a:ext cx="6120680" cy="2227325"/>
            <a:chOff x="648122" y="1980134"/>
            <a:chExt cx="6120680" cy="2160240"/>
          </a:xfrm>
        </p:grpSpPr>
        <p:sp>
          <p:nvSpPr>
            <p:cNvPr id="32" name="ZoneTexte 31"/>
            <p:cNvSpPr txBox="1"/>
            <p:nvPr/>
          </p:nvSpPr>
          <p:spPr>
            <a:xfrm>
              <a:off x="720130" y="2052142"/>
              <a:ext cx="6048672" cy="1970144"/>
            </a:xfrm>
            <a:prstGeom prst="rect">
              <a:avLst/>
            </a:prstGeom>
            <a:noFill/>
          </p:spPr>
          <p:txBody>
            <a:bodyPr wrap="square" rtlCol="0">
              <a:spAutoFit/>
            </a:bodyPr>
            <a:lstStyle/>
            <a:p>
              <a:pPr algn="just"/>
              <a:r>
                <a:rPr lang="fr-FR" sz="1400" dirty="0" smtClean="0"/>
                <a:t>Les vêtements à l’Antiquité sont fabriqués à partir de fibres végétales (chanvre, lin) ou animales (laine de moutons, poils de chèvre) qui sont teints dans différentes couleurs avant d’être filées (transformées en fil) et tissés pour faire du tissu. Le vêtement de base des romains et des grecs était </a:t>
              </a:r>
              <a:r>
                <a:rPr lang="fr-FR" sz="1400" b="1" dirty="0" smtClean="0">
                  <a:solidFill>
                    <a:srgbClr val="00B0F0"/>
                  </a:solidFill>
                </a:rPr>
                <a:t>la</a:t>
              </a:r>
              <a:r>
                <a:rPr lang="fr-FR" sz="1400" dirty="0" smtClean="0"/>
                <a:t> </a:t>
              </a:r>
              <a:r>
                <a:rPr lang="fr-FR" sz="1400" b="1" dirty="0" smtClean="0">
                  <a:solidFill>
                    <a:srgbClr val="00B0F0"/>
                  </a:solidFill>
                </a:rPr>
                <a:t>tunique</a:t>
              </a:r>
              <a:r>
                <a:rPr lang="fr-FR" sz="1400" dirty="0" smtClean="0"/>
                <a:t> courte pour les hommes et longue pour les femmes, portée avec </a:t>
              </a:r>
              <a:r>
                <a:rPr lang="fr-FR" sz="1400" b="1" dirty="0" smtClean="0">
                  <a:solidFill>
                    <a:srgbClr val="00B0F0"/>
                  </a:solidFill>
                </a:rPr>
                <a:t>une ceinture</a:t>
              </a:r>
              <a:r>
                <a:rPr lang="fr-FR" sz="1400" dirty="0" smtClean="0"/>
                <a:t>.</a:t>
              </a:r>
            </a:p>
            <a:p>
              <a:pPr algn="just"/>
              <a:r>
                <a:rPr lang="fr-FR" sz="1400" dirty="0" smtClean="0"/>
                <a:t>Les Gaulois, portaient également </a:t>
              </a:r>
              <a:r>
                <a:rPr lang="fr-FR" sz="1400" b="1" dirty="0" smtClean="0">
                  <a:solidFill>
                    <a:srgbClr val="00B0F0"/>
                  </a:solidFill>
                </a:rPr>
                <a:t>des braies </a:t>
              </a:r>
              <a:r>
                <a:rPr lang="fr-FR" sz="1400" dirty="0" smtClean="0"/>
                <a:t>: un pantalon large serré aux chevilles et des chaussures à semelle de bois pour isoler du froid, appelées </a:t>
              </a:r>
              <a:r>
                <a:rPr lang="fr-FR" sz="1400" b="1" dirty="0" smtClean="0">
                  <a:solidFill>
                    <a:srgbClr val="00B0F0"/>
                  </a:solidFill>
                </a:rPr>
                <a:t>galoches</a:t>
              </a:r>
              <a:r>
                <a:rPr lang="fr-FR" sz="1400" dirty="0" smtClean="0"/>
                <a:t>. Par –dessus, ils portaient une cape en laine, appelée </a:t>
              </a:r>
              <a:r>
                <a:rPr lang="fr-FR" sz="1400" b="1" dirty="0" smtClean="0">
                  <a:solidFill>
                    <a:srgbClr val="00B0F0"/>
                  </a:solidFill>
                </a:rPr>
                <a:t>une saie </a:t>
              </a:r>
              <a:r>
                <a:rPr lang="fr-FR" sz="1400" dirty="0" smtClean="0"/>
                <a:t>retenue par une </a:t>
              </a:r>
              <a:r>
                <a:rPr lang="fr-FR" sz="1400" b="1" dirty="0" smtClean="0">
                  <a:solidFill>
                    <a:srgbClr val="00B0F0"/>
                  </a:solidFill>
                </a:rPr>
                <a:t>fibule</a:t>
              </a:r>
              <a:r>
                <a:rPr lang="fr-FR" sz="1400" dirty="0" smtClean="0"/>
                <a:t>, sorte de broche. </a:t>
              </a:r>
              <a:endParaRPr lang="fr-FR" sz="1400" dirty="0"/>
            </a:p>
          </p:txBody>
        </p:sp>
        <p:sp>
          <p:nvSpPr>
            <p:cNvPr id="33" name="Rectangle 32"/>
            <p:cNvSpPr/>
            <p:nvPr/>
          </p:nvSpPr>
          <p:spPr>
            <a:xfrm>
              <a:off x="648122" y="1980134"/>
              <a:ext cx="6120680" cy="216024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6" name="Groupe 77"/>
          <p:cNvGrpSpPr/>
          <p:nvPr/>
        </p:nvGrpSpPr>
        <p:grpSpPr>
          <a:xfrm>
            <a:off x="576114" y="5148486"/>
            <a:ext cx="5976664" cy="2952328"/>
            <a:chOff x="576114" y="4068366"/>
            <a:chExt cx="5976664" cy="2952328"/>
          </a:xfrm>
        </p:grpSpPr>
        <p:pic>
          <p:nvPicPr>
            <p:cNvPr id="2050" name="Picture 2"/>
            <p:cNvPicPr>
              <a:picLocks noChangeAspect="1" noChangeArrowheads="1"/>
            </p:cNvPicPr>
            <p:nvPr/>
          </p:nvPicPr>
          <p:blipFill>
            <a:blip r:embed="rId4" cstate="print"/>
            <a:srcRect/>
            <a:stretch>
              <a:fillRect/>
            </a:stretch>
          </p:blipFill>
          <p:spPr bwMode="auto">
            <a:xfrm>
              <a:off x="3672458" y="4140374"/>
              <a:ext cx="1497008" cy="2880320"/>
            </a:xfrm>
            <a:prstGeom prst="rect">
              <a:avLst/>
            </a:prstGeom>
            <a:noFill/>
            <a:ln w="9525">
              <a:noFill/>
              <a:miter lim="800000"/>
              <a:headEnd/>
              <a:tailEnd/>
            </a:ln>
          </p:spPr>
        </p:pic>
        <p:grpSp>
          <p:nvGrpSpPr>
            <p:cNvPr id="17" name="Groupe 49"/>
            <p:cNvGrpSpPr/>
            <p:nvPr/>
          </p:nvGrpSpPr>
          <p:grpSpPr>
            <a:xfrm>
              <a:off x="4392538" y="4068366"/>
              <a:ext cx="2160240" cy="864096"/>
              <a:chOff x="4392538" y="4068366"/>
              <a:chExt cx="2160240" cy="864096"/>
            </a:xfrm>
          </p:grpSpPr>
          <p:sp>
            <p:nvSpPr>
              <p:cNvPr id="35" name="Rectangle à coins arrondis 34"/>
              <p:cNvSpPr/>
              <p:nvPr/>
            </p:nvSpPr>
            <p:spPr>
              <a:xfrm>
                <a:off x="5040610" y="406836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7" name="Connecteur droit avec flèche 36"/>
              <p:cNvCxnSpPr>
                <a:stCxn id="35" idx="1"/>
              </p:cNvCxnSpPr>
              <p:nvPr/>
            </p:nvCxnSpPr>
            <p:spPr>
              <a:xfrm flipH="1">
                <a:off x="4392538" y="4248386"/>
                <a:ext cx="648072" cy="68407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19" name="Groupe 42"/>
            <p:cNvGrpSpPr/>
            <p:nvPr/>
          </p:nvGrpSpPr>
          <p:grpSpPr>
            <a:xfrm>
              <a:off x="4392538" y="5148486"/>
              <a:ext cx="2160240" cy="1152128"/>
              <a:chOff x="4392538" y="5148486"/>
              <a:chExt cx="2160240" cy="1152128"/>
            </a:xfrm>
          </p:grpSpPr>
          <p:sp>
            <p:nvSpPr>
              <p:cNvPr id="40" name="Rectangle à coins arrondis 39"/>
              <p:cNvSpPr/>
              <p:nvPr/>
            </p:nvSpPr>
            <p:spPr>
              <a:xfrm>
                <a:off x="5040610" y="514848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avec flèche 40"/>
              <p:cNvCxnSpPr>
                <a:stCxn id="40" idx="1"/>
              </p:cNvCxnSpPr>
              <p:nvPr/>
            </p:nvCxnSpPr>
            <p:spPr>
              <a:xfrm flipH="1">
                <a:off x="4392538" y="5328506"/>
                <a:ext cx="648072" cy="972108"/>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45" name="Rectangle à coins arrondis 44"/>
            <p:cNvSpPr/>
            <p:nvPr/>
          </p:nvSpPr>
          <p:spPr>
            <a:xfrm>
              <a:off x="5040610" y="622860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p:cNvCxnSpPr>
              <a:stCxn id="45" idx="1"/>
            </p:cNvCxnSpPr>
            <p:nvPr/>
          </p:nvCxnSpPr>
          <p:spPr>
            <a:xfrm flipH="1">
              <a:off x="4392538" y="6408626"/>
              <a:ext cx="648072" cy="39604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51" name="Rectangle à coins arrondis 50"/>
            <p:cNvSpPr/>
            <p:nvPr/>
          </p:nvSpPr>
          <p:spPr>
            <a:xfrm>
              <a:off x="2088282" y="514848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Connecteur droit avec flèche 51"/>
            <p:cNvCxnSpPr>
              <a:stCxn id="51" idx="3"/>
            </p:cNvCxnSpPr>
            <p:nvPr/>
          </p:nvCxnSpPr>
          <p:spPr>
            <a:xfrm>
              <a:off x="3600450" y="5328506"/>
              <a:ext cx="504056" cy="3600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55" name="Rectangle à coins arrondis 54"/>
            <p:cNvSpPr/>
            <p:nvPr/>
          </p:nvSpPr>
          <p:spPr>
            <a:xfrm>
              <a:off x="2088282" y="4212382"/>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6" name="Connecteur droit avec flèche 55"/>
            <p:cNvCxnSpPr>
              <a:stCxn id="55" idx="3"/>
            </p:cNvCxnSpPr>
            <p:nvPr/>
          </p:nvCxnSpPr>
          <p:spPr>
            <a:xfrm>
              <a:off x="3600450" y="4392402"/>
              <a:ext cx="576064" cy="684076"/>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5" cstate="print">
              <a:grayscl/>
            </a:blip>
            <a:srcRect/>
            <a:stretch>
              <a:fillRect/>
            </a:stretch>
          </p:blipFill>
          <p:spPr bwMode="auto">
            <a:xfrm>
              <a:off x="576114" y="4068366"/>
              <a:ext cx="1184236" cy="2705522"/>
            </a:xfrm>
            <a:prstGeom prst="rect">
              <a:avLst/>
            </a:prstGeom>
            <a:noFill/>
            <a:ln w="9525">
              <a:noFill/>
              <a:miter lim="800000"/>
              <a:headEnd/>
              <a:tailEnd/>
            </a:ln>
          </p:spPr>
        </p:pic>
        <p:cxnSp>
          <p:nvCxnSpPr>
            <p:cNvPr id="64" name="Connecteur droit avec flèche 63"/>
            <p:cNvCxnSpPr/>
            <p:nvPr/>
          </p:nvCxnSpPr>
          <p:spPr>
            <a:xfrm flipH="1">
              <a:off x="1152178" y="4356398"/>
              <a:ext cx="936104" cy="57606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nvGrpSpPr>
            <p:cNvPr id="20" name="Groupe 72"/>
            <p:cNvGrpSpPr/>
            <p:nvPr/>
          </p:nvGrpSpPr>
          <p:grpSpPr>
            <a:xfrm>
              <a:off x="2088282" y="6012582"/>
              <a:ext cx="1728192" cy="576064"/>
              <a:chOff x="2088282" y="6012582"/>
              <a:chExt cx="1728192" cy="576064"/>
            </a:xfrm>
          </p:grpSpPr>
          <p:sp>
            <p:nvSpPr>
              <p:cNvPr id="67" name="Rectangle à coins arrondis 66"/>
              <p:cNvSpPr/>
              <p:nvPr/>
            </p:nvSpPr>
            <p:spPr>
              <a:xfrm>
                <a:off x="2088282" y="6228606"/>
                <a:ext cx="1512168" cy="36004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0" name="Connecteur droit avec flèche 69"/>
              <p:cNvCxnSpPr>
                <a:stCxn id="67" idx="3"/>
              </p:cNvCxnSpPr>
              <p:nvPr/>
            </p:nvCxnSpPr>
            <p:spPr>
              <a:xfrm flipV="1">
                <a:off x="3600450" y="6012582"/>
                <a:ext cx="216024" cy="396044"/>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cxnSp>
          <p:nvCxnSpPr>
            <p:cNvPr id="74" name="Connecteur droit avec flèche 73"/>
            <p:cNvCxnSpPr>
              <a:stCxn id="51" idx="1"/>
            </p:cNvCxnSpPr>
            <p:nvPr/>
          </p:nvCxnSpPr>
          <p:spPr>
            <a:xfrm flipH="1" flipV="1">
              <a:off x="1224186" y="5148486"/>
              <a:ext cx="864096" cy="180020"/>
            </a:xfrm>
            <a:prstGeom prst="straightConnector1">
              <a:avLst/>
            </a:prstGeom>
            <a:ln w="28575">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79" name="ZoneTexte 78"/>
          <p:cNvSpPr txBox="1"/>
          <p:nvPr/>
        </p:nvSpPr>
        <p:spPr>
          <a:xfrm>
            <a:off x="648122" y="4347687"/>
            <a:ext cx="5291770" cy="584775"/>
          </a:xfrm>
          <a:prstGeom prst="rect">
            <a:avLst/>
          </a:prstGeom>
          <a:noFill/>
        </p:spPr>
        <p:txBody>
          <a:bodyPr wrap="none" rtlCol="0">
            <a:spAutoFit/>
          </a:bodyPr>
          <a:lstStyle/>
          <a:p>
            <a:r>
              <a:rPr lang="fr-FR" sz="1600" b="1" dirty="0" smtClean="0">
                <a:solidFill>
                  <a:srgbClr val="00B0F0"/>
                </a:solidFill>
              </a:rPr>
              <a:t>Complète en t’aidant du texte et à l’aide des mots suivants : </a:t>
            </a:r>
          </a:p>
          <a:p>
            <a:r>
              <a:rPr lang="fr-FR" sz="1600" i="1" dirty="0" smtClean="0">
                <a:solidFill>
                  <a:srgbClr val="00B0F0"/>
                </a:solidFill>
              </a:rPr>
              <a:t>galoche – braies – fibule – tunique – la saie ceinture</a:t>
            </a:r>
            <a:endParaRPr lang="fr-FR" sz="1600" i="1" dirty="0">
              <a:solidFill>
                <a:srgbClr val="00B0F0"/>
              </a:solidFill>
            </a:endParaRPr>
          </a:p>
        </p:txBody>
      </p:sp>
      <p:sp>
        <p:nvSpPr>
          <p:cNvPr id="42" name="ZoneTexte 41"/>
          <p:cNvSpPr txBox="1"/>
          <p:nvPr/>
        </p:nvSpPr>
        <p:spPr>
          <a:xfrm>
            <a:off x="3240410" y="539974"/>
            <a:ext cx="1272143" cy="400110"/>
          </a:xfrm>
          <a:prstGeom prst="rect">
            <a:avLst/>
          </a:prstGeom>
          <a:noFill/>
        </p:spPr>
        <p:txBody>
          <a:bodyPr wrap="none" rtlCol="0">
            <a:spAutoFit/>
          </a:bodyPr>
          <a:lstStyle/>
          <a:p>
            <a:r>
              <a:rPr lang="fr-FR" dirty="0" smtClean="0">
                <a:solidFill>
                  <a:srgbClr val="FF0000"/>
                </a:solidFill>
              </a:rPr>
              <a:t>correction</a:t>
            </a:r>
            <a:endParaRPr lang="fr-FR" dirty="0">
              <a:solidFill>
                <a:srgbClr val="FF0000"/>
              </a:solidFill>
            </a:endParaRPr>
          </a:p>
        </p:txBody>
      </p:sp>
      <p:sp>
        <p:nvSpPr>
          <p:cNvPr id="43" name="ZoneTexte 42"/>
          <p:cNvSpPr txBox="1"/>
          <p:nvPr/>
        </p:nvSpPr>
        <p:spPr>
          <a:xfrm>
            <a:off x="2232298" y="5292502"/>
            <a:ext cx="1041952" cy="400110"/>
          </a:xfrm>
          <a:prstGeom prst="rect">
            <a:avLst/>
          </a:prstGeom>
          <a:noFill/>
        </p:spPr>
        <p:txBody>
          <a:bodyPr wrap="none" rtlCol="0">
            <a:spAutoFit/>
          </a:bodyPr>
          <a:lstStyle/>
          <a:p>
            <a:r>
              <a:rPr lang="fr-FR" b="1" dirty="0" smtClean="0">
                <a:solidFill>
                  <a:srgbClr val="FF0000"/>
                </a:solidFill>
              </a:rPr>
              <a:t>Tunique</a:t>
            </a:r>
            <a:endParaRPr lang="fr-FR" b="1" dirty="0">
              <a:solidFill>
                <a:srgbClr val="FF0000"/>
              </a:solidFill>
            </a:endParaRPr>
          </a:p>
        </p:txBody>
      </p:sp>
      <p:sp>
        <p:nvSpPr>
          <p:cNvPr id="44" name="ZoneTexte 43"/>
          <p:cNvSpPr txBox="1"/>
          <p:nvPr/>
        </p:nvSpPr>
        <p:spPr>
          <a:xfrm>
            <a:off x="2304306" y="6228606"/>
            <a:ext cx="1093120" cy="400110"/>
          </a:xfrm>
          <a:prstGeom prst="rect">
            <a:avLst/>
          </a:prstGeom>
          <a:noFill/>
        </p:spPr>
        <p:txBody>
          <a:bodyPr wrap="none" rtlCol="0">
            <a:spAutoFit/>
          </a:bodyPr>
          <a:lstStyle/>
          <a:p>
            <a:r>
              <a:rPr lang="fr-FR" b="1" dirty="0" smtClean="0">
                <a:solidFill>
                  <a:srgbClr val="FF0000"/>
                </a:solidFill>
              </a:rPr>
              <a:t>Ceinture</a:t>
            </a:r>
            <a:endParaRPr lang="fr-FR" b="1" dirty="0">
              <a:solidFill>
                <a:srgbClr val="FF0000"/>
              </a:solidFill>
            </a:endParaRPr>
          </a:p>
        </p:txBody>
      </p:sp>
      <p:sp>
        <p:nvSpPr>
          <p:cNvPr id="47" name="ZoneTexte 46"/>
          <p:cNvSpPr txBox="1"/>
          <p:nvPr/>
        </p:nvSpPr>
        <p:spPr>
          <a:xfrm>
            <a:off x="5400650" y="5148486"/>
            <a:ext cx="832279" cy="400110"/>
          </a:xfrm>
          <a:prstGeom prst="rect">
            <a:avLst/>
          </a:prstGeom>
          <a:noFill/>
        </p:spPr>
        <p:txBody>
          <a:bodyPr wrap="none" rtlCol="0">
            <a:spAutoFit/>
          </a:bodyPr>
          <a:lstStyle/>
          <a:p>
            <a:r>
              <a:rPr lang="fr-FR" b="1" dirty="0" smtClean="0">
                <a:solidFill>
                  <a:srgbClr val="FF0000"/>
                </a:solidFill>
              </a:rPr>
              <a:t>Fibule</a:t>
            </a:r>
            <a:endParaRPr lang="fr-FR" b="1" dirty="0">
              <a:solidFill>
                <a:srgbClr val="FF0000"/>
              </a:solidFill>
            </a:endParaRPr>
          </a:p>
        </p:txBody>
      </p:sp>
      <p:sp>
        <p:nvSpPr>
          <p:cNvPr id="48" name="ZoneTexte 47"/>
          <p:cNvSpPr txBox="1"/>
          <p:nvPr/>
        </p:nvSpPr>
        <p:spPr>
          <a:xfrm>
            <a:off x="5184626" y="6228606"/>
            <a:ext cx="836255" cy="400110"/>
          </a:xfrm>
          <a:prstGeom prst="rect">
            <a:avLst/>
          </a:prstGeom>
          <a:noFill/>
        </p:spPr>
        <p:txBody>
          <a:bodyPr wrap="none" rtlCol="0">
            <a:spAutoFit/>
          </a:bodyPr>
          <a:lstStyle/>
          <a:p>
            <a:r>
              <a:rPr lang="fr-FR" b="1" dirty="0" smtClean="0">
                <a:solidFill>
                  <a:srgbClr val="FF0000"/>
                </a:solidFill>
              </a:rPr>
              <a:t>Braies</a:t>
            </a:r>
            <a:endParaRPr lang="fr-FR" b="1" dirty="0">
              <a:solidFill>
                <a:srgbClr val="FF0000"/>
              </a:solidFill>
            </a:endParaRPr>
          </a:p>
        </p:txBody>
      </p:sp>
      <p:sp>
        <p:nvSpPr>
          <p:cNvPr id="49" name="ZoneTexte 48"/>
          <p:cNvSpPr txBox="1"/>
          <p:nvPr/>
        </p:nvSpPr>
        <p:spPr>
          <a:xfrm>
            <a:off x="2232298" y="7308726"/>
            <a:ext cx="625492" cy="400110"/>
          </a:xfrm>
          <a:prstGeom prst="rect">
            <a:avLst/>
          </a:prstGeom>
          <a:noFill/>
        </p:spPr>
        <p:txBody>
          <a:bodyPr wrap="none" rtlCol="0">
            <a:spAutoFit/>
          </a:bodyPr>
          <a:lstStyle/>
          <a:p>
            <a:r>
              <a:rPr lang="fr-FR" b="1" dirty="0" smtClean="0">
                <a:solidFill>
                  <a:srgbClr val="FF0000"/>
                </a:solidFill>
              </a:rPr>
              <a:t>Saie</a:t>
            </a:r>
            <a:endParaRPr lang="fr-FR" b="1" dirty="0">
              <a:solidFill>
                <a:srgbClr val="FF0000"/>
              </a:solidFill>
            </a:endParaRPr>
          </a:p>
        </p:txBody>
      </p:sp>
      <p:sp>
        <p:nvSpPr>
          <p:cNvPr id="50" name="ZoneTexte 49"/>
          <p:cNvSpPr txBox="1"/>
          <p:nvPr/>
        </p:nvSpPr>
        <p:spPr>
          <a:xfrm>
            <a:off x="5184626" y="7308726"/>
            <a:ext cx="1152880" cy="400110"/>
          </a:xfrm>
          <a:prstGeom prst="rect">
            <a:avLst/>
          </a:prstGeom>
          <a:noFill/>
        </p:spPr>
        <p:txBody>
          <a:bodyPr wrap="none" rtlCol="0">
            <a:spAutoFit/>
          </a:bodyPr>
          <a:lstStyle/>
          <a:p>
            <a:r>
              <a:rPr lang="fr-FR" b="1" dirty="0" smtClean="0">
                <a:solidFill>
                  <a:srgbClr val="FF0000"/>
                </a:solidFill>
              </a:rPr>
              <a:t>Galoches</a:t>
            </a:r>
            <a:endParaRPr lang="fr-FR" b="1" dirty="0">
              <a:solidFill>
                <a:srgbClr val="FF0000"/>
              </a:solidFill>
            </a:endParaRPr>
          </a:p>
        </p:txBody>
      </p:sp>
      <p:sp>
        <p:nvSpPr>
          <p:cNvPr id="53" name="ZoneTexte 52"/>
          <p:cNvSpPr txBox="1"/>
          <p:nvPr/>
        </p:nvSpPr>
        <p:spPr>
          <a:xfrm>
            <a:off x="648123" y="8388846"/>
            <a:ext cx="6048672" cy="584775"/>
          </a:xfrm>
          <a:prstGeom prst="rect">
            <a:avLst/>
          </a:prstGeom>
          <a:noFill/>
        </p:spPr>
        <p:txBody>
          <a:bodyPr wrap="square" rtlCol="0">
            <a:spAutoFit/>
          </a:bodyPr>
          <a:lstStyle/>
          <a:p>
            <a:r>
              <a:rPr lang="fr-FR" sz="1600" b="1" dirty="0" smtClean="0">
                <a:solidFill>
                  <a:srgbClr val="00B0F0"/>
                </a:solidFill>
              </a:rPr>
              <a:t>2)  Quelle est l’évolution majeure qui apparait à l’Antiquité dans la fabrication des vêtements?</a:t>
            </a:r>
            <a:endParaRPr lang="fr-FR" sz="1600" i="1" dirty="0">
              <a:solidFill>
                <a:srgbClr val="00B0F0"/>
              </a:solidFill>
            </a:endParaRPr>
          </a:p>
        </p:txBody>
      </p:sp>
      <p:sp>
        <p:nvSpPr>
          <p:cNvPr id="54" name="ZoneTexte 53"/>
          <p:cNvSpPr txBox="1"/>
          <p:nvPr/>
        </p:nvSpPr>
        <p:spPr>
          <a:xfrm>
            <a:off x="648122" y="9070016"/>
            <a:ext cx="6192688" cy="584775"/>
          </a:xfrm>
          <a:prstGeom prst="rect">
            <a:avLst/>
          </a:prstGeom>
          <a:noFill/>
        </p:spPr>
        <p:txBody>
          <a:bodyPr wrap="square" rtlCol="0">
            <a:spAutoFit/>
          </a:bodyPr>
          <a:lstStyle/>
          <a:p>
            <a:r>
              <a:rPr lang="fr-FR" sz="1600" b="1" dirty="0" smtClean="0">
                <a:solidFill>
                  <a:srgbClr val="00B0F0"/>
                </a:solidFill>
              </a:rPr>
              <a:t>A l’Antiquité, on apprend </a:t>
            </a:r>
            <a:r>
              <a:rPr lang="fr-FR" sz="1600" b="1" dirty="0" smtClean="0">
                <a:solidFill>
                  <a:srgbClr val="FF0000"/>
                </a:solidFill>
              </a:rPr>
              <a:t>à tisser les vêtements à partir de fibres végétales comme le lin ou de poils ou laine d’animaux.</a:t>
            </a:r>
          </a:p>
        </p:txBody>
      </p:sp>
    </p:spTree>
    <p:extLst>
      <p:ext uri="{BB962C8B-B14F-4D97-AF65-F5344CB8AC3E}">
        <p14:creationId xmlns="" xmlns:p14="http://schemas.microsoft.com/office/powerpoint/2010/main" val="1141511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Website-Border-Top.png"/>
          <p:cNvPicPr>
            <a:picLocks noChangeAspect="1"/>
          </p:cNvPicPr>
          <p:nvPr/>
        </p:nvPicPr>
        <p:blipFill>
          <a:blip r:embed="rId3"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432098" y="755998"/>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21</a:t>
            </a:r>
            <a:endParaRPr lang="fr-FR" b="1" dirty="0">
              <a:solidFill>
                <a:schemeClr val="bg1"/>
              </a:solidFill>
            </a:endParaRPr>
          </a:p>
        </p:txBody>
      </p:sp>
      <p:grpSp>
        <p:nvGrpSpPr>
          <p:cNvPr id="3" name="Groupe 33"/>
          <p:cNvGrpSpPr/>
          <p:nvPr/>
        </p:nvGrpSpPr>
        <p:grpSpPr>
          <a:xfrm>
            <a:off x="216074" y="1116038"/>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au Moyen-âge</a:t>
              </a:r>
              <a:endParaRPr lang="fr-FR" b="1" dirty="0">
                <a:solidFill>
                  <a:srgbClr val="00B0F0"/>
                </a:solidFill>
              </a:endParaRPr>
            </a:p>
          </p:txBody>
        </p:sp>
      </p:grpSp>
      <p:grpSp>
        <p:nvGrpSpPr>
          <p:cNvPr id="11" name="Groupe 30"/>
          <p:cNvGrpSpPr/>
          <p:nvPr/>
        </p:nvGrpSpPr>
        <p:grpSpPr>
          <a:xfrm>
            <a:off x="720130" y="1548086"/>
            <a:ext cx="6120680" cy="1958737"/>
            <a:chOff x="648122" y="1980134"/>
            <a:chExt cx="6120680" cy="1899742"/>
          </a:xfrm>
        </p:grpSpPr>
        <p:sp>
          <p:nvSpPr>
            <p:cNvPr id="32" name="ZoneTexte 31"/>
            <p:cNvSpPr txBox="1"/>
            <p:nvPr/>
          </p:nvSpPr>
          <p:spPr>
            <a:xfrm>
              <a:off x="720130" y="2052142"/>
              <a:ext cx="6048672" cy="1761189"/>
            </a:xfrm>
            <a:prstGeom prst="rect">
              <a:avLst/>
            </a:prstGeom>
            <a:noFill/>
          </p:spPr>
          <p:txBody>
            <a:bodyPr wrap="square" rtlCol="0">
              <a:spAutoFit/>
            </a:bodyPr>
            <a:lstStyle/>
            <a:p>
              <a:pPr algn="just"/>
              <a:r>
                <a:rPr lang="fr-FR" sz="1400" dirty="0" smtClean="0"/>
                <a:t>Au Moyen-âge, le vêtement est un moyen de marquer les différences entre les classes sociales. La forme des habits est presque la même pour tout le monde mais les matériaux utilisés diffèrent. Les nobles s’habillent richement avec de la soie, des fourrures et  les paysans, très simplement dans du lin et du chanvre.</a:t>
              </a:r>
            </a:p>
            <a:p>
              <a:pPr algn="just"/>
              <a:r>
                <a:rPr lang="fr-FR" sz="1400" dirty="0" smtClean="0"/>
                <a:t>Les hommes portent des hauts-de-chausses (pantalons courts avec des chaussettes) avec une chemise très large (le bliaud).</a:t>
              </a:r>
            </a:p>
            <a:p>
              <a:pPr algn="just"/>
              <a:r>
                <a:rPr lang="fr-FR" sz="1400" dirty="0" smtClean="0"/>
                <a:t>Les femmes portent des robes longues, toujours jusqu’à la cheville et couvrent leurs cheveux avec des coiffes ou des voiles. Les hommes portent des bonnets.</a:t>
              </a:r>
              <a:endParaRPr lang="fr-FR" sz="1400" dirty="0"/>
            </a:p>
          </p:txBody>
        </p:sp>
        <p:sp>
          <p:nvSpPr>
            <p:cNvPr id="33" name="Rectangle 32"/>
            <p:cNvSpPr/>
            <p:nvPr/>
          </p:nvSpPr>
          <p:spPr>
            <a:xfrm>
              <a:off x="648122" y="1980134"/>
              <a:ext cx="6120680" cy="1899742"/>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79" name="ZoneTexte 78"/>
          <p:cNvSpPr txBox="1"/>
          <p:nvPr/>
        </p:nvSpPr>
        <p:spPr>
          <a:xfrm>
            <a:off x="288082" y="6300614"/>
            <a:ext cx="2200539" cy="338554"/>
          </a:xfrm>
          <a:prstGeom prst="rect">
            <a:avLst/>
          </a:prstGeom>
          <a:noFill/>
        </p:spPr>
        <p:txBody>
          <a:bodyPr wrap="none" rtlCol="0">
            <a:spAutoFit/>
          </a:bodyPr>
          <a:lstStyle/>
          <a:p>
            <a:r>
              <a:rPr lang="fr-FR" sz="1600" b="1" dirty="0" smtClean="0">
                <a:solidFill>
                  <a:srgbClr val="00B0F0"/>
                </a:solidFill>
              </a:rPr>
              <a:t>Choisis    VRAI OU FAUX</a:t>
            </a:r>
            <a:endParaRPr lang="fr-FR" sz="1600" i="1" dirty="0">
              <a:solidFill>
                <a:srgbClr val="00B0F0"/>
              </a:solidFill>
            </a:endParaRPr>
          </a:p>
        </p:txBody>
      </p:sp>
      <p:pic>
        <p:nvPicPr>
          <p:cNvPr id="3074" name="Picture 2"/>
          <p:cNvPicPr>
            <a:picLocks noChangeAspect="1" noChangeArrowheads="1"/>
          </p:cNvPicPr>
          <p:nvPr/>
        </p:nvPicPr>
        <p:blipFill>
          <a:blip r:embed="rId4" cstate="print"/>
          <a:srcRect/>
          <a:stretch>
            <a:fillRect/>
          </a:stretch>
        </p:blipFill>
        <p:spPr bwMode="auto">
          <a:xfrm>
            <a:off x="1266780" y="4212382"/>
            <a:ext cx="1296144" cy="1558130"/>
          </a:xfrm>
          <a:prstGeom prst="rect">
            <a:avLst/>
          </a:prstGeom>
          <a:noFill/>
          <a:ln w="9525">
            <a:noFill/>
            <a:miter lim="800000"/>
            <a:headEnd/>
            <a:tailEnd/>
          </a:ln>
        </p:spPr>
      </p:pic>
      <p:sp>
        <p:nvSpPr>
          <p:cNvPr id="53" name="ZoneTexte 52"/>
          <p:cNvSpPr txBox="1"/>
          <p:nvPr/>
        </p:nvSpPr>
        <p:spPr>
          <a:xfrm>
            <a:off x="648122" y="3780334"/>
            <a:ext cx="4865563" cy="338554"/>
          </a:xfrm>
          <a:prstGeom prst="rect">
            <a:avLst/>
          </a:prstGeom>
          <a:noFill/>
        </p:spPr>
        <p:txBody>
          <a:bodyPr wrap="none" rtlCol="0">
            <a:spAutoFit/>
          </a:bodyPr>
          <a:lstStyle/>
          <a:p>
            <a:r>
              <a:rPr lang="fr-FR" sz="1600" b="1" u="sng" dirty="0" smtClean="0">
                <a:solidFill>
                  <a:srgbClr val="00B0F0"/>
                </a:solidFill>
              </a:rPr>
              <a:t>Les 3 ordres de la société représentés par les vêtements</a:t>
            </a:r>
            <a:endParaRPr lang="fr-FR" sz="1600" b="1" u="sng" dirty="0">
              <a:solidFill>
                <a:srgbClr val="00B0F0"/>
              </a:solidFill>
            </a:endParaRPr>
          </a:p>
        </p:txBody>
      </p:sp>
      <p:sp>
        <p:nvSpPr>
          <p:cNvPr id="54" name="ZoneTexte 53"/>
          <p:cNvSpPr txBox="1"/>
          <p:nvPr/>
        </p:nvSpPr>
        <p:spPr>
          <a:xfrm>
            <a:off x="1194772" y="5724550"/>
            <a:ext cx="1168910" cy="338554"/>
          </a:xfrm>
          <a:prstGeom prst="rect">
            <a:avLst/>
          </a:prstGeom>
          <a:noFill/>
        </p:spPr>
        <p:txBody>
          <a:bodyPr wrap="none" rtlCol="0">
            <a:spAutoFit/>
          </a:bodyPr>
          <a:lstStyle/>
          <a:p>
            <a:r>
              <a:rPr lang="fr-FR" sz="1600" b="1" dirty="0" smtClean="0">
                <a:solidFill>
                  <a:srgbClr val="00B0F0"/>
                </a:solidFill>
              </a:rPr>
              <a:t>La noblesse</a:t>
            </a:r>
            <a:endParaRPr lang="fr-FR" sz="1600" b="1" dirty="0">
              <a:solidFill>
                <a:srgbClr val="00B0F0"/>
              </a:solidFill>
            </a:endParaRPr>
          </a:p>
        </p:txBody>
      </p:sp>
      <p:pic>
        <p:nvPicPr>
          <p:cNvPr id="3075" name="Picture 3"/>
          <p:cNvPicPr>
            <a:picLocks noChangeAspect="1" noChangeArrowheads="1"/>
          </p:cNvPicPr>
          <p:nvPr/>
        </p:nvPicPr>
        <p:blipFill>
          <a:blip r:embed="rId5" cstate="print"/>
          <a:srcRect l="52631"/>
          <a:stretch>
            <a:fillRect/>
          </a:stretch>
        </p:blipFill>
        <p:spPr bwMode="auto">
          <a:xfrm>
            <a:off x="3643044" y="4212382"/>
            <a:ext cx="577524" cy="1573311"/>
          </a:xfrm>
          <a:prstGeom prst="rect">
            <a:avLst/>
          </a:prstGeom>
          <a:noFill/>
          <a:ln w="9525">
            <a:noFill/>
            <a:miter lim="800000"/>
            <a:headEnd/>
            <a:tailEnd/>
          </a:ln>
        </p:spPr>
      </p:pic>
      <p:pic>
        <p:nvPicPr>
          <p:cNvPr id="57" name="Picture 3"/>
          <p:cNvPicPr>
            <a:picLocks noChangeAspect="1" noChangeArrowheads="1"/>
          </p:cNvPicPr>
          <p:nvPr/>
        </p:nvPicPr>
        <p:blipFill>
          <a:blip r:embed="rId5" cstate="print"/>
          <a:srcRect r="47368"/>
          <a:stretch>
            <a:fillRect/>
          </a:stretch>
        </p:blipFill>
        <p:spPr bwMode="auto">
          <a:xfrm>
            <a:off x="5371236" y="4284390"/>
            <a:ext cx="616755" cy="1512168"/>
          </a:xfrm>
          <a:prstGeom prst="rect">
            <a:avLst/>
          </a:prstGeom>
          <a:noFill/>
          <a:ln w="9525">
            <a:noFill/>
            <a:miter lim="800000"/>
            <a:headEnd/>
            <a:tailEnd/>
          </a:ln>
        </p:spPr>
      </p:pic>
      <p:sp>
        <p:nvSpPr>
          <p:cNvPr id="58" name="ZoneTexte 57"/>
          <p:cNvSpPr txBox="1"/>
          <p:nvPr/>
        </p:nvSpPr>
        <p:spPr>
          <a:xfrm>
            <a:off x="2994972" y="5724550"/>
            <a:ext cx="1686872" cy="338554"/>
          </a:xfrm>
          <a:prstGeom prst="rect">
            <a:avLst/>
          </a:prstGeom>
          <a:noFill/>
        </p:spPr>
        <p:txBody>
          <a:bodyPr wrap="none" rtlCol="0">
            <a:spAutoFit/>
          </a:bodyPr>
          <a:lstStyle/>
          <a:p>
            <a:r>
              <a:rPr lang="fr-FR" sz="1600" b="1" dirty="0" smtClean="0">
                <a:solidFill>
                  <a:srgbClr val="00B0F0"/>
                </a:solidFill>
              </a:rPr>
              <a:t>Le clergé (l’Eglise)</a:t>
            </a:r>
            <a:endParaRPr lang="fr-FR" sz="1600" b="1" dirty="0">
              <a:solidFill>
                <a:srgbClr val="00B0F0"/>
              </a:solidFill>
            </a:endParaRPr>
          </a:p>
        </p:txBody>
      </p:sp>
      <p:sp>
        <p:nvSpPr>
          <p:cNvPr id="59" name="ZoneTexte 58"/>
          <p:cNvSpPr txBox="1"/>
          <p:nvPr/>
        </p:nvSpPr>
        <p:spPr>
          <a:xfrm>
            <a:off x="5083204" y="5724550"/>
            <a:ext cx="1181542" cy="338554"/>
          </a:xfrm>
          <a:prstGeom prst="rect">
            <a:avLst/>
          </a:prstGeom>
          <a:noFill/>
        </p:spPr>
        <p:txBody>
          <a:bodyPr wrap="none" rtlCol="0">
            <a:spAutoFit/>
          </a:bodyPr>
          <a:lstStyle/>
          <a:p>
            <a:r>
              <a:rPr lang="fr-FR" sz="1600" b="1" dirty="0" smtClean="0">
                <a:solidFill>
                  <a:srgbClr val="00B0F0"/>
                </a:solidFill>
              </a:rPr>
              <a:t>Les paysans</a:t>
            </a:r>
            <a:endParaRPr lang="fr-FR" sz="1600" b="1" dirty="0">
              <a:solidFill>
                <a:srgbClr val="00B0F0"/>
              </a:solidFill>
            </a:endParaRPr>
          </a:p>
        </p:txBody>
      </p:sp>
      <p:sp>
        <p:nvSpPr>
          <p:cNvPr id="60" name="ZoneTexte 59"/>
          <p:cNvSpPr txBox="1"/>
          <p:nvPr/>
        </p:nvSpPr>
        <p:spPr>
          <a:xfrm>
            <a:off x="216074" y="6732662"/>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Moyen-âge</a:t>
            </a:r>
            <a:r>
              <a:rPr lang="fr-FR" sz="1400" dirty="0" smtClean="0"/>
              <a:t>, tout le monde porte les mêmes vêtements</a:t>
            </a:r>
            <a:r>
              <a:rPr lang="fr-FR" dirty="0" smtClean="0"/>
              <a:t>.</a:t>
            </a:r>
            <a:r>
              <a:rPr lang="fr-FR" sz="1200" b="1" dirty="0" smtClean="0"/>
              <a:t>	VRAI             </a:t>
            </a:r>
            <a:r>
              <a:rPr lang="fr-FR" sz="1200" b="1" dirty="0" smtClean="0">
                <a:solidFill>
                  <a:srgbClr val="FF0000"/>
                </a:solidFill>
              </a:rPr>
              <a:t>FAUX</a:t>
            </a:r>
            <a:endParaRPr lang="fr-FR" b="1" dirty="0">
              <a:solidFill>
                <a:srgbClr val="FF0000"/>
              </a:solidFill>
            </a:endParaRPr>
          </a:p>
        </p:txBody>
      </p:sp>
      <p:sp>
        <p:nvSpPr>
          <p:cNvPr id="61" name="ZoneTexte 60"/>
          <p:cNvSpPr txBox="1"/>
          <p:nvPr/>
        </p:nvSpPr>
        <p:spPr>
          <a:xfrm>
            <a:off x="216074" y="7484680"/>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Nobles </a:t>
            </a:r>
            <a:r>
              <a:rPr lang="fr-FR" sz="1400" dirty="0" smtClean="0"/>
              <a:t>sont les mieux habillés car ce sont les plus riches</a:t>
            </a:r>
            <a:r>
              <a:rPr lang="fr-FR" dirty="0" smtClean="0"/>
              <a:t>.	</a:t>
            </a:r>
            <a:r>
              <a:rPr lang="fr-FR" sz="1200" b="1" dirty="0" smtClean="0">
                <a:solidFill>
                  <a:srgbClr val="FF0000"/>
                </a:solidFill>
              </a:rPr>
              <a:t>VRAI</a:t>
            </a:r>
            <a:r>
              <a:rPr lang="fr-FR" sz="1200" b="1" dirty="0" smtClean="0"/>
              <a:t>             FAUX</a:t>
            </a:r>
            <a:endParaRPr lang="fr-FR" b="1" dirty="0"/>
          </a:p>
        </p:txBody>
      </p:sp>
      <p:sp>
        <p:nvSpPr>
          <p:cNvPr id="62" name="ZoneTexte 61"/>
          <p:cNvSpPr txBox="1"/>
          <p:nvPr/>
        </p:nvSpPr>
        <p:spPr>
          <a:xfrm>
            <a:off x="216074" y="7937053"/>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paysans </a:t>
            </a:r>
            <a:r>
              <a:rPr lang="fr-FR" sz="1400" dirty="0" smtClean="0"/>
              <a:t> portent des vêtements en soie et des fourrures.</a:t>
            </a:r>
            <a:r>
              <a:rPr lang="fr-FR" sz="1200" b="1" dirty="0" smtClean="0"/>
              <a:t>	VRAI             </a:t>
            </a:r>
            <a:r>
              <a:rPr lang="fr-FR" sz="1200" b="1" dirty="0" smtClean="0">
                <a:solidFill>
                  <a:srgbClr val="FF0000"/>
                </a:solidFill>
              </a:rPr>
              <a:t>FAUX</a:t>
            </a:r>
            <a:endParaRPr lang="fr-FR" b="1" dirty="0">
              <a:solidFill>
                <a:srgbClr val="FF0000"/>
              </a:solidFill>
            </a:endParaRPr>
          </a:p>
        </p:txBody>
      </p:sp>
      <p:sp>
        <p:nvSpPr>
          <p:cNvPr id="63" name="ZoneTexte 62"/>
          <p:cNvSpPr txBox="1"/>
          <p:nvPr/>
        </p:nvSpPr>
        <p:spPr>
          <a:xfrm>
            <a:off x="216074" y="7124640"/>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Moyen-âge</a:t>
            </a:r>
            <a:r>
              <a:rPr lang="fr-FR" sz="1400" dirty="0" smtClean="0"/>
              <a:t>, les cheveux sont généralement couverts</a:t>
            </a:r>
            <a:r>
              <a:rPr lang="fr-FR" dirty="0" smtClean="0"/>
              <a:t>.</a:t>
            </a:r>
            <a:r>
              <a:rPr lang="fr-FR" sz="1200" b="1" dirty="0" smtClean="0"/>
              <a:t>	</a:t>
            </a:r>
            <a:r>
              <a:rPr lang="fr-FR" sz="1200" b="1" dirty="0" smtClean="0">
                <a:solidFill>
                  <a:srgbClr val="FF0000"/>
                </a:solidFill>
              </a:rPr>
              <a:t>VRAI  </a:t>
            </a:r>
            <a:r>
              <a:rPr lang="fr-FR" sz="1200" b="1" dirty="0" smtClean="0"/>
              <a:t>           FAUX</a:t>
            </a:r>
            <a:endParaRPr lang="fr-FR" b="1" dirty="0"/>
          </a:p>
        </p:txBody>
      </p:sp>
      <p:sp>
        <p:nvSpPr>
          <p:cNvPr id="65" name="ZoneTexte 64"/>
          <p:cNvSpPr txBox="1"/>
          <p:nvPr/>
        </p:nvSpPr>
        <p:spPr>
          <a:xfrm>
            <a:off x="216074" y="8316838"/>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pantalons </a:t>
            </a:r>
            <a:r>
              <a:rPr lang="fr-FR" sz="1400" dirty="0" smtClean="0"/>
              <a:t>du Moyen-âge  sont très larges.	</a:t>
            </a:r>
            <a:r>
              <a:rPr lang="fr-FR" sz="1200" b="1" dirty="0" smtClean="0"/>
              <a:t>	VRAI             </a:t>
            </a:r>
            <a:r>
              <a:rPr lang="fr-FR" sz="1200" b="1" dirty="0" smtClean="0">
                <a:solidFill>
                  <a:srgbClr val="FF0000"/>
                </a:solidFill>
              </a:rPr>
              <a:t>FAUX</a:t>
            </a:r>
            <a:endParaRPr lang="fr-FR" b="1" dirty="0">
              <a:solidFill>
                <a:srgbClr val="FF0000"/>
              </a:solidFill>
            </a:endParaRPr>
          </a:p>
        </p:txBody>
      </p:sp>
      <p:sp>
        <p:nvSpPr>
          <p:cNvPr id="66" name="ZoneTexte 65"/>
          <p:cNvSpPr txBox="1"/>
          <p:nvPr/>
        </p:nvSpPr>
        <p:spPr>
          <a:xfrm>
            <a:off x="216074" y="8657133"/>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t>
            </a:r>
            <a:r>
              <a:rPr lang="fr-FR" sz="1400" dirty="0" smtClean="0"/>
              <a:t>Les hommes portent de grandes chemises larges.	</a:t>
            </a:r>
            <a:r>
              <a:rPr lang="fr-FR" sz="1200" b="1" dirty="0" smtClean="0"/>
              <a:t>	</a:t>
            </a:r>
            <a:r>
              <a:rPr lang="fr-FR" sz="1200" b="1" dirty="0" smtClean="0">
                <a:solidFill>
                  <a:srgbClr val="FF0000"/>
                </a:solidFill>
              </a:rPr>
              <a:t>VRAI    </a:t>
            </a:r>
            <a:r>
              <a:rPr lang="fr-FR" sz="1200" b="1" dirty="0" smtClean="0"/>
              <a:t>         FAUX</a:t>
            </a:r>
            <a:endParaRPr lang="fr-FR" b="1" dirty="0"/>
          </a:p>
        </p:txBody>
      </p:sp>
      <p:sp>
        <p:nvSpPr>
          <p:cNvPr id="68" name="ZoneTexte 67"/>
          <p:cNvSpPr txBox="1"/>
          <p:nvPr/>
        </p:nvSpPr>
        <p:spPr>
          <a:xfrm>
            <a:off x="216074" y="9036918"/>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Les prêtres </a:t>
            </a:r>
            <a:r>
              <a:rPr lang="fr-FR" sz="1400" dirty="0" smtClean="0"/>
              <a:t>portent de grandes robes  très simples.	</a:t>
            </a:r>
            <a:r>
              <a:rPr lang="fr-FR" sz="1200" b="1" dirty="0" smtClean="0"/>
              <a:t>	</a:t>
            </a:r>
            <a:r>
              <a:rPr lang="fr-FR" sz="1200" b="1" dirty="0" smtClean="0">
                <a:solidFill>
                  <a:srgbClr val="FF0000"/>
                </a:solidFill>
              </a:rPr>
              <a:t>VRAI  </a:t>
            </a:r>
            <a:r>
              <a:rPr lang="fr-FR" sz="1200" b="1" dirty="0" smtClean="0"/>
              <a:t>           FAUX</a:t>
            </a:r>
            <a:endParaRPr lang="fr-FR" b="1" dirty="0"/>
          </a:p>
        </p:txBody>
      </p:sp>
      <p:sp>
        <p:nvSpPr>
          <p:cNvPr id="36" name="ZoneTexte 35"/>
          <p:cNvSpPr txBox="1"/>
          <p:nvPr/>
        </p:nvSpPr>
        <p:spPr>
          <a:xfrm>
            <a:off x="3240410" y="539974"/>
            <a:ext cx="1272143" cy="400110"/>
          </a:xfrm>
          <a:prstGeom prst="rect">
            <a:avLst/>
          </a:prstGeom>
          <a:noFill/>
        </p:spPr>
        <p:txBody>
          <a:bodyPr wrap="none" rtlCol="0">
            <a:spAutoFit/>
          </a:bodyPr>
          <a:lstStyle/>
          <a:p>
            <a:r>
              <a:rPr lang="fr-FR" dirty="0" smtClean="0">
                <a:solidFill>
                  <a:srgbClr val="FF0000"/>
                </a:solidFill>
              </a:rPr>
              <a:t>correction</a:t>
            </a:r>
            <a:endParaRPr lang="fr-FR" dirty="0">
              <a:solidFill>
                <a:srgbClr val="FF0000"/>
              </a:solidFill>
            </a:endParaRPr>
          </a:p>
        </p:txBody>
      </p:sp>
    </p:spTree>
    <p:extLst>
      <p:ext uri="{BB962C8B-B14F-4D97-AF65-F5344CB8AC3E}">
        <p14:creationId xmlns="" xmlns:p14="http://schemas.microsoft.com/office/powerpoint/2010/main" val="28247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s://static1.assistancescolaire.com/ele/images/fde10tp22i01.png"/>
          <p:cNvPicPr>
            <a:picLocks noChangeAspect="1" noChangeArrowheads="1"/>
          </p:cNvPicPr>
          <p:nvPr/>
        </p:nvPicPr>
        <p:blipFill>
          <a:blip r:embed="rId3" cstate="print"/>
          <a:srcRect/>
          <a:stretch>
            <a:fillRect/>
          </a:stretch>
        </p:blipFill>
        <p:spPr bwMode="auto">
          <a:xfrm>
            <a:off x="4519051" y="755998"/>
            <a:ext cx="2105735" cy="2080667"/>
          </a:xfrm>
          <a:prstGeom prst="rect">
            <a:avLst/>
          </a:prstGeom>
          <a:noFill/>
        </p:spPr>
      </p:pic>
      <p:pic>
        <p:nvPicPr>
          <p:cNvPr id="4" name="Image 3" descr="Website-Border-Top.png"/>
          <p:cNvPicPr>
            <a:picLocks noChangeAspect="1"/>
          </p:cNvPicPr>
          <p:nvPr/>
        </p:nvPicPr>
        <p:blipFill>
          <a:blip r:embed="rId4" cstate="print"/>
          <a:stretch>
            <a:fillRect/>
          </a:stretch>
        </p:blipFill>
        <p:spPr>
          <a:xfrm rot="5400000">
            <a:off x="1497946" y="4738034"/>
            <a:ext cx="10440988" cy="964920"/>
          </a:xfrm>
          <a:prstGeom prst="rect">
            <a:avLst/>
          </a:prstGeom>
        </p:spPr>
      </p:pic>
      <p:sp>
        <p:nvSpPr>
          <p:cNvPr id="5" name="ZoneTexte 4"/>
          <p:cNvSpPr txBox="1"/>
          <p:nvPr/>
        </p:nvSpPr>
        <p:spPr>
          <a:xfrm>
            <a:off x="1440210" y="107926"/>
            <a:ext cx="5256584" cy="584775"/>
          </a:xfrm>
          <a:prstGeom prst="rect">
            <a:avLst/>
          </a:prstGeom>
          <a:noFill/>
        </p:spPr>
        <p:txBody>
          <a:bodyPr wrap="square" rtlCol="0">
            <a:spAutoFit/>
          </a:bodyPr>
          <a:lstStyle/>
          <a:p>
            <a:pPr algn="ctr"/>
            <a:r>
              <a:rPr lang="fr-FR" sz="3200" b="1" dirty="0" smtClean="0">
                <a:solidFill>
                  <a:srgbClr val="00B0F0"/>
                </a:solidFill>
              </a:rPr>
              <a:t>Evolution des vêtements</a:t>
            </a:r>
            <a:endParaRPr lang="fr-FR" sz="3200" b="1" dirty="0">
              <a:solidFill>
                <a:srgbClr val="00B0F0"/>
              </a:solidFill>
            </a:endParaRPr>
          </a:p>
        </p:txBody>
      </p:sp>
      <p:sp>
        <p:nvSpPr>
          <p:cNvPr id="6" name="Ellipse 5"/>
          <p:cNvSpPr/>
          <p:nvPr/>
        </p:nvSpPr>
        <p:spPr>
          <a:xfrm>
            <a:off x="1080170" y="395958"/>
            <a:ext cx="288032" cy="28803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1008162" y="828006"/>
            <a:ext cx="72000" cy="72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Ellipse 7"/>
          <p:cNvSpPr/>
          <p:nvPr/>
        </p:nvSpPr>
        <p:spPr>
          <a:xfrm>
            <a:off x="432098" y="179934"/>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144066" y="107926"/>
            <a:ext cx="216024" cy="216024"/>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10"/>
          <p:cNvGrpSpPr/>
          <p:nvPr/>
        </p:nvGrpSpPr>
        <p:grpSpPr>
          <a:xfrm>
            <a:off x="5851850" y="9435480"/>
            <a:ext cx="844944" cy="969590"/>
            <a:chOff x="5662734" y="9127215"/>
            <a:chExt cx="844944" cy="969590"/>
          </a:xfrm>
        </p:grpSpPr>
        <p:sp>
          <p:nvSpPr>
            <p:cNvPr id="12" name="Ellipse 11"/>
            <p:cNvSpPr/>
            <p:nvPr/>
          </p:nvSpPr>
          <p:spPr>
            <a:xfrm rot="6241529">
              <a:off x="5653720" y="9136229"/>
              <a:ext cx="192654" cy="17462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rot="6241529">
              <a:off x="5832706" y="9324950"/>
              <a:ext cx="495672" cy="495672"/>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rot="6241529">
              <a:off x="6312725" y="9901851"/>
              <a:ext cx="198514" cy="19139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rot="6241529">
              <a:off x="5700159" y="9768475"/>
              <a:ext cx="108000" cy="108000"/>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8" name="ZoneTexte 17"/>
          <p:cNvSpPr txBox="1"/>
          <p:nvPr/>
        </p:nvSpPr>
        <p:spPr>
          <a:xfrm rot="1741244">
            <a:off x="6055809" y="9684990"/>
            <a:ext cx="444352" cy="400110"/>
          </a:xfrm>
          <a:prstGeom prst="rect">
            <a:avLst/>
          </a:prstGeom>
          <a:noFill/>
        </p:spPr>
        <p:txBody>
          <a:bodyPr wrap="none" rtlCol="0">
            <a:spAutoFit/>
          </a:bodyPr>
          <a:lstStyle/>
          <a:p>
            <a:r>
              <a:rPr lang="fr-FR" b="1" dirty="0" smtClean="0">
                <a:solidFill>
                  <a:schemeClr val="bg1"/>
                </a:solidFill>
              </a:rPr>
              <a:t>22</a:t>
            </a:r>
            <a:endParaRPr lang="fr-FR" b="1" dirty="0">
              <a:solidFill>
                <a:schemeClr val="bg1"/>
              </a:solidFill>
            </a:endParaRPr>
          </a:p>
        </p:txBody>
      </p:sp>
      <p:grpSp>
        <p:nvGrpSpPr>
          <p:cNvPr id="3" name="Groupe 33"/>
          <p:cNvGrpSpPr/>
          <p:nvPr/>
        </p:nvGrpSpPr>
        <p:grpSpPr>
          <a:xfrm>
            <a:off x="216074" y="828006"/>
            <a:ext cx="6696744" cy="432048"/>
            <a:chOff x="216074" y="1476078"/>
            <a:chExt cx="6696744" cy="432048"/>
          </a:xfrm>
        </p:grpSpPr>
        <p:sp>
          <p:nvSpPr>
            <p:cNvPr id="26" name="Ellipse 25"/>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4</a:t>
              </a:r>
              <a:endParaRPr lang="fr-FR" b="1" dirty="0"/>
            </a:p>
          </p:txBody>
        </p:sp>
        <p:sp>
          <p:nvSpPr>
            <p:cNvPr id="27" name="ZoneTexte 26"/>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aux Temps Modernes</a:t>
              </a:r>
              <a:endParaRPr lang="fr-FR" b="1" dirty="0">
                <a:solidFill>
                  <a:srgbClr val="00B0F0"/>
                </a:solidFill>
              </a:endParaRPr>
            </a:p>
          </p:txBody>
        </p:sp>
      </p:grpSp>
      <p:grpSp>
        <p:nvGrpSpPr>
          <p:cNvPr id="9" name="Groupe 30"/>
          <p:cNvGrpSpPr/>
          <p:nvPr/>
        </p:nvGrpSpPr>
        <p:grpSpPr>
          <a:xfrm>
            <a:off x="720130" y="1260054"/>
            <a:ext cx="3600400" cy="1825290"/>
            <a:chOff x="648122" y="1980134"/>
            <a:chExt cx="6120680" cy="1852135"/>
          </a:xfrm>
        </p:grpSpPr>
        <p:sp>
          <p:nvSpPr>
            <p:cNvPr id="32" name="ZoneTexte 31"/>
            <p:cNvSpPr txBox="1"/>
            <p:nvPr/>
          </p:nvSpPr>
          <p:spPr>
            <a:xfrm>
              <a:off x="720131" y="2052142"/>
              <a:ext cx="5803844" cy="1780127"/>
            </a:xfrm>
            <a:prstGeom prst="rect">
              <a:avLst/>
            </a:prstGeom>
            <a:noFill/>
          </p:spPr>
          <p:txBody>
            <a:bodyPr wrap="square" rtlCol="0">
              <a:spAutoFit/>
            </a:bodyPr>
            <a:lstStyle/>
            <a:p>
              <a:pPr algn="just"/>
              <a:r>
                <a:rPr lang="fr-FR" sz="1200" dirty="0" smtClean="0"/>
                <a:t>Une nouvelle catégorie de personnes apparait :la bourgeoisie. Il s’agit de commerçants devenus riches et qui s’habillent comme la Noblesse.</a:t>
              </a:r>
            </a:p>
            <a:p>
              <a:pPr algn="just"/>
              <a:r>
                <a:rPr lang="fr-FR" sz="1200" dirty="0" smtClean="0"/>
                <a:t>La forme des vêtements évolue peu mais l’esthétique prend de l’importance et la noblesse et la bourgeoisie montre sa position à travers la richesse de ses vêtements (des rubans, de la dentelle, des broderies) et de sa tenue (maquillage, perruque, parfum, bijoux).</a:t>
              </a:r>
              <a:endParaRPr lang="fr-FR" sz="1200" dirty="0"/>
            </a:p>
          </p:txBody>
        </p:sp>
        <p:sp>
          <p:nvSpPr>
            <p:cNvPr id="33" name="Rectangle 32"/>
            <p:cNvSpPr/>
            <p:nvPr/>
          </p:nvSpPr>
          <p:spPr>
            <a:xfrm>
              <a:off x="648122" y="1980134"/>
              <a:ext cx="6120680" cy="1826676"/>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3" name="ZoneTexte 52"/>
          <p:cNvSpPr txBox="1"/>
          <p:nvPr/>
        </p:nvSpPr>
        <p:spPr>
          <a:xfrm>
            <a:off x="4680570" y="2844230"/>
            <a:ext cx="1917704" cy="338554"/>
          </a:xfrm>
          <a:prstGeom prst="rect">
            <a:avLst/>
          </a:prstGeom>
          <a:noFill/>
        </p:spPr>
        <p:txBody>
          <a:bodyPr wrap="none" rtlCol="0">
            <a:spAutoFit/>
          </a:bodyPr>
          <a:lstStyle/>
          <a:p>
            <a:r>
              <a:rPr lang="fr-FR" sz="1600" b="1" u="sng" dirty="0" smtClean="0">
                <a:solidFill>
                  <a:srgbClr val="00B0F0"/>
                </a:solidFill>
              </a:rPr>
              <a:t>Portrait de Louis XVI</a:t>
            </a:r>
            <a:endParaRPr lang="fr-FR" sz="1600" b="1" u="sng" dirty="0">
              <a:solidFill>
                <a:srgbClr val="00B0F0"/>
              </a:solidFill>
            </a:endParaRPr>
          </a:p>
        </p:txBody>
      </p:sp>
      <p:sp>
        <p:nvSpPr>
          <p:cNvPr id="38" name="ZoneTexte 37"/>
          <p:cNvSpPr txBox="1"/>
          <p:nvPr/>
        </p:nvSpPr>
        <p:spPr>
          <a:xfrm>
            <a:off x="288082" y="3276278"/>
            <a:ext cx="6264696" cy="338554"/>
          </a:xfrm>
          <a:prstGeom prst="rect">
            <a:avLst/>
          </a:prstGeom>
          <a:noFill/>
        </p:spPr>
        <p:txBody>
          <a:bodyPr wrap="square" rtlCol="0">
            <a:spAutoFit/>
          </a:bodyPr>
          <a:lstStyle/>
          <a:p>
            <a:r>
              <a:rPr lang="fr-FR" sz="1600" b="1" dirty="0" smtClean="0">
                <a:solidFill>
                  <a:srgbClr val="00B0F0"/>
                </a:solidFill>
              </a:rPr>
              <a:t>1) Quelle catégorie de personnes prend de l’importance?</a:t>
            </a:r>
            <a:endParaRPr lang="fr-FR" sz="1600" b="1" dirty="0">
              <a:solidFill>
                <a:srgbClr val="00B0F0"/>
              </a:solidFill>
            </a:endParaRPr>
          </a:p>
        </p:txBody>
      </p:sp>
      <p:sp>
        <p:nvSpPr>
          <p:cNvPr id="39" name="ZoneTexte 38"/>
          <p:cNvSpPr txBox="1"/>
          <p:nvPr/>
        </p:nvSpPr>
        <p:spPr>
          <a:xfrm>
            <a:off x="360090" y="3636318"/>
            <a:ext cx="5871992" cy="338554"/>
          </a:xfrm>
          <a:prstGeom prst="rect">
            <a:avLst/>
          </a:prstGeom>
          <a:noFill/>
        </p:spPr>
        <p:txBody>
          <a:bodyPr wrap="none" rtlCol="0">
            <a:spAutoFit/>
          </a:bodyPr>
          <a:lstStyle/>
          <a:p>
            <a:r>
              <a:rPr lang="fr-FR" sz="1600" b="1" dirty="0" smtClean="0">
                <a:solidFill>
                  <a:srgbClr val="00B0F0"/>
                </a:solidFill>
              </a:rPr>
              <a:t>Ce sont </a:t>
            </a:r>
            <a:r>
              <a:rPr lang="fr-FR" sz="1600" b="1" dirty="0" smtClean="0">
                <a:solidFill>
                  <a:srgbClr val="FF0000"/>
                </a:solidFill>
              </a:rPr>
              <a:t>les  Bourgeois qui prennent de l’importance dans la société</a:t>
            </a:r>
            <a:r>
              <a:rPr lang="fr-FR" sz="1600" b="1" dirty="0" smtClean="0">
                <a:solidFill>
                  <a:srgbClr val="00B0F0"/>
                </a:solidFill>
              </a:rPr>
              <a:t>.</a:t>
            </a:r>
          </a:p>
        </p:txBody>
      </p:sp>
      <p:sp>
        <p:nvSpPr>
          <p:cNvPr id="40" name="ZoneTexte 39"/>
          <p:cNvSpPr txBox="1"/>
          <p:nvPr/>
        </p:nvSpPr>
        <p:spPr>
          <a:xfrm>
            <a:off x="288082" y="4347687"/>
            <a:ext cx="6264696" cy="338554"/>
          </a:xfrm>
          <a:prstGeom prst="rect">
            <a:avLst/>
          </a:prstGeom>
          <a:noFill/>
        </p:spPr>
        <p:txBody>
          <a:bodyPr wrap="square" rtlCol="0">
            <a:spAutoFit/>
          </a:bodyPr>
          <a:lstStyle/>
          <a:p>
            <a:r>
              <a:rPr lang="fr-FR" sz="1600" b="1" dirty="0" smtClean="0">
                <a:solidFill>
                  <a:srgbClr val="00B0F0"/>
                </a:solidFill>
              </a:rPr>
              <a:t>2) Comment la Noblesse montre t’elle sa supériorité sur le peuple?</a:t>
            </a:r>
            <a:endParaRPr lang="fr-FR" sz="1600" b="1" dirty="0">
              <a:solidFill>
                <a:srgbClr val="00B0F0"/>
              </a:solidFill>
            </a:endParaRPr>
          </a:p>
        </p:txBody>
      </p:sp>
      <p:sp>
        <p:nvSpPr>
          <p:cNvPr id="41" name="ZoneTexte 40"/>
          <p:cNvSpPr txBox="1"/>
          <p:nvPr/>
        </p:nvSpPr>
        <p:spPr>
          <a:xfrm>
            <a:off x="360090" y="4707727"/>
            <a:ext cx="6408712" cy="584775"/>
          </a:xfrm>
          <a:prstGeom prst="rect">
            <a:avLst/>
          </a:prstGeom>
          <a:noFill/>
        </p:spPr>
        <p:txBody>
          <a:bodyPr wrap="square" rtlCol="0">
            <a:spAutoFit/>
          </a:bodyPr>
          <a:lstStyle/>
          <a:p>
            <a:r>
              <a:rPr lang="fr-FR" sz="1600" b="1" dirty="0" smtClean="0">
                <a:solidFill>
                  <a:srgbClr val="00B0F0"/>
                </a:solidFill>
              </a:rPr>
              <a:t>La Noblesse </a:t>
            </a:r>
            <a:r>
              <a:rPr lang="fr-FR" sz="1600" b="1" dirty="0" smtClean="0">
                <a:solidFill>
                  <a:srgbClr val="FF0000"/>
                </a:solidFill>
              </a:rPr>
              <a:t>montre sa supériorité par la richesse de ses vêtements (rubans dentelles) ainsi que par sa tenue (maquillage, bijoux, perruques).</a:t>
            </a:r>
          </a:p>
        </p:txBody>
      </p:sp>
      <p:grpSp>
        <p:nvGrpSpPr>
          <p:cNvPr id="11" name="Groupe 33"/>
          <p:cNvGrpSpPr/>
          <p:nvPr/>
        </p:nvGrpSpPr>
        <p:grpSpPr>
          <a:xfrm>
            <a:off x="216074" y="5652542"/>
            <a:ext cx="6696744" cy="432048"/>
            <a:chOff x="216074" y="1476078"/>
            <a:chExt cx="6696744" cy="432048"/>
          </a:xfrm>
        </p:grpSpPr>
        <p:sp>
          <p:nvSpPr>
            <p:cNvPr id="43" name="Ellipse 42"/>
            <p:cNvSpPr/>
            <p:nvPr/>
          </p:nvSpPr>
          <p:spPr>
            <a:xfrm>
              <a:off x="216074" y="1476078"/>
              <a:ext cx="432048" cy="432048"/>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5</a:t>
              </a:r>
              <a:endParaRPr lang="fr-FR" b="1" dirty="0"/>
            </a:p>
          </p:txBody>
        </p:sp>
        <p:sp>
          <p:nvSpPr>
            <p:cNvPr id="44" name="ZoneTexte 43"/>
            <p:cNvSpPr txBox="1"/>
            <p:nvPr/>
          </p:nvSpPr>
          <p:spPr>
            <a:xfrm>
              <a:off x="648122" y="1476078"/>
              <a:ext cx="6264696" cy="400110"/>
            </a:xfrm>
            <a:prstGeom prst="rect">
              <a:avLst/>
            </a:prstGeom>
            <a:noFill/>
          </p:spPr>
          <p:txBody>
            <a:bodyPr wrap="square" rtlCol="0">
              <a:spAutoFit/>
            </a:bodyPr>
            <a:lstStyle/>
            <a:p>
              <a:r>
                <a:rPr lang="fr-FR" b="1" dirty="0" smtClean="0">
                  <a:solidFill>
                    <a:srgbClr val="00B0F0"/>
                  </a:solidFill>
                </a:rPr>
                <a:t>Les vêtements après la révolution française</a:t>
              </a:r>
              <a:endParaRPr lang="fr-FR" b="1" dirty="0">
                <a:solidFill>
                  <a:srgbClr val="00B0F0"/>
                </a:solidFill>
              </a:endParaRPr>
            </a:p>
          </p:txBody>
        </p:sp>
      </p:grpSp>
      <p:grpSp>
        <p:nvGrpSpPr>
          <p:cNvPr id="16" name="Groupe 30"/>
          <p:cNvGrpSpPr/>
          <p:nvPr/>
        </p:nvGrpSpPr>
        <p:grpSpPr>
          <a:xfrm>
            <a:off x="576114" y="6156598"/>
            <a:ext cx="5904656" cy="1800200"/>
            <a:chOff x="648122" y="1980134"/>
            <a:chExt cx="6120680" cy="1745980"/>
          </a:xfrm>
        </p:grpSpPr>
        <p:sp>
          <p:nvSpPr>
            <p:cNvPr id="46" name="ZoneTexte 45"/>
            <p:cNvSpPr txBox="1"/>
            <p:nvPr/>
          </p:nvSpPr>
          <p:spPr>
            <a:xfrm>
              <a:off x="720130" y="2052142"/>
              <a:ext cx="6048672" cy="1522384"/>
            </a:xfrm>
            <a:prstGeom prst="rect">
              <a:avLst/>
            </a:prstGeom>
            <a:noFill/>
          </p:spPr>
          <p:txBody>
            <a:bodyPr wrap="square" rtlCol="0">
              <a:spAutoFit/>
            </a:bodyPr>
            <a:lstStyle/>
            <a:p>
              <a:pPr algn="just"/>
              <a:r>
                <a:rPr lang="fr-FR" sz="1200" dirty="0" smtClean="0"/>
                <a:t>Au XIX et au XXe siècle, la place de la femme dans la société évolue. Elle devient l’égale de l’homme et obtient donc le droit de porter des pantalons, ses robes ou jupes raccourcissent.</a:t>
              </a:r>
            </a:p>
            <a:p>
              <a:pPr algn="just"/>
              <a:r>
                <a:rPr lang="fr-FR" sz="1200" dirty="0" smtClean="0"/>
                <a:t>De nouvelles matières synthétiques font leur apparition (nylon, etc.). La science est mise au service de l’habillement et du confort pour trouver des matières plus élastiques, qui régulent la température du corps, etc.</a:t>
              </a:r>
            </a:p>
            <a:p>
              <a:pPr algn="just"/>
              <a:r>
                <a:rPr lang="fr-FR" sz="1200" dirty="0" smtClean="0"/>
                <a:t>Les machines à tisser mécaniques puis électroniques permettent d’accélérer la fabrication des vêtements. Ils coûtent moins cher et on peut en acheter plus.</a:t>
              </a:r>
              <a:endParaRPr lang="fr-FR" sz="1200" dirty="0"/>
            </a:p>
          </p:txBody>
        </p:sp>
        <p:sp>
          <p:nvSpPr>
            <p:cNvPr id="47" name="Rectangle 46"/>
            <p:cNvSpPr/>
            <p:nvPr/>
          </p:nvSpPr>
          <p:spPr>
            <a:xfrm>
              <a:off x="648122" y="1980134"/>
              <a:ext cx="6120680" cy="174598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8" name="ZoneTexte 47"/>
          <p:cNvSpPr txBox="1"/>
          <p:nvPr/>
        </p:nvSpPr>
        <p:spPr>
          <a:xfrm>
            <a:off x="288082" y="8122300"/>
            <a:ext cx="2200539" cy="338554"/>
          </a:xfrm>
          <a:prstGeom prst="rect">
            <a:avLst/>
          </a:prstGeom>
          <a:noFill/>
        </p:spPr>
        <p:txBody>
          <a:bodyPr wrap="none" rtlCol="0">
            <a:spAutoFit/>
          </a:bodyPr>
          <a:lstStyle/>
          <a:p>
            <a:r>
              <a:rPr lang="fr-FR" sz="1600" b="1" dirty="0" smtClean="0">
                <a:solidFill>
                  <a:srgbClr val="00B0F0"/>
                </a:solidFill>
              </a:rPr>
              <a:t>Choisis    VRAI OU FAUX</a:t>
            </a:r>
            <a:endParaRPr lang="fr-FR" sz="1600" i="1" dirty="0">
              <a:solidFill>
                <a:srgbClr val="00B0F0"/>
              </a:solidFill>
            </a:endParaRPr>
          </a:p>
        </p:txBody>
      </p:sp>
      <p:sp>
        <p:nvSpPr>
          <p:cNvPr id="49" name="ZoneTexte 48"/>
          <p:cNvSpPr txBox="1"/>
          <p:nvPr/>
        </p:nvSpPr>
        <p:spPr>
          <a:xfrm>
            <a:off x="216074" y="8460854"/>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XXe siècle</a:t>
            </a:r>
            <a:r>
              <a:rPr lang="fr-FR" sz="1400" dirty="0" smtClean="0"/>
              <a:t>, la femme devient l’égale de l’homme</a:t>
            </a:r>
            <a:r>
              <a:rPr lang="fr-FR" dirty="0" smtClean="0"/>
              <a:t>.</a:t>
            </a:r>
            <a:r>
              <a:rPr lang="fr-FR" sz="1200" b="1" dirty="0" smtClean="0"/>
              <a:t>	</a:t>
            </a:r>
            <a:r>
              <a:rPr lang="fr-FR" sz="1200" b="1" dirty="0" smtClean="0">
                <a:solidFill>
                  <a:srgbClr val="FF0000"/>
                </a:solidFill>
              </a:rPr>
              <a:t>VRAI </a:t>
            </a:r>
            <a:r>
              <a:rPr lang="fr-FR" sz="1200" b="1" dirty="0" smtClean="0"/>
              <a:t>            FAUX</a:t>
            </a:r>
            <a:endParaRPr lang="fr-FR" b="1" dirty="0"/>
          </a:p>
        </p:txBody>
      </p:sp>
      <p:sp>
        <p:nvSpPr>
          <p:cNvPr id="50" name="ZoneTexte 49"/>
          <p:cNvSpPr txBox="1"/>
          <p:nvPr/>
        </p:nvSpPr>
        <p:spPr>
          <a:xfrm>
            <a:off x="216074" y="9252942"/>
            <a:ext cx="6381747" cy="400110"/>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a:t>
            </a:r>
            <a:r>
              <a:rPr lang="fr-FR" sz="1400" b="1" dirty="0" smtClean="0">
                <a:solidFill>
                  <a:srgbClr val="00B0F0"/>
                </a:solidFill>
              </a:rPr>
              <a:t>   Au XXe siècle, </a:t>
            </a:r>
            <a:r>
              <a:rPr lang="fr-FR" sz="1400" dirty="0" smtClean="0"/>
              <a:t>on découvre de nouvelles matières et techniques.</a:t>
            </a:r>
            <a:r>
              <a:rPr lang="fr-FR" dirty="0" smtClean="0"/>
              <a:t>	</a:t>
            </a:r>
            <a:r>
              <a:rPr lang="fr-FR" sz="1200" b="1" dirty="0" smtClean="0">
                <a:solidFill>
                  <a:srgbClr val="FF0000"/>
                </a:solidFill>
              </a:rPr>
              <a:t>VRAI </a:t>
            </a:r>
            <a:r>
              <a:rPr lang="fr-FR" sz="1200" b="1" dirty="0" smtClean="0"/>
              <a:t>            FAUX</a:t>
            </a:r>
            <a:endParaRPr lang="fr-FR" b="1" dirty="0"/>
          </a:p>
        </p:txBody>
      </p:sp>
      <p:sp>
        <p:nvSpPr>
          <p:cNvPr id="51" name="ZoneTexte 50"/>
          <p:cNvSpPr txBox="1"/>
          <p:nvPr/>
        </p:nvSpPr>
        <p:spPr>
          <a:xfrm>
            <a:off x="216074" y="8945165"/>
            <a:ext cx="6381747" cy="307777"/>
          </a:xfrm>
          <a:prstGeom prst="rect">
            <a:avLst/>
          </a:prstGeom>
          <a:noFill/>
        </p:spPr>
        <p:txBody>
          <a:bodyPr wrap="none" rtlCol="0">
            <a:spAutoFit/>
          </a:bodyPr>
          <a:lstStyle/>
          <a:p>
            <a:r>
              <a:rPr lang="fr-FR" sz="1400" dirty="0" smtClean="0"/>
              <a:t> </a:t>
            </a:r>
            <a:r>
              <a:rPr lang="fr-FR" sz="1400" b="1" dirty="0" smtClean="0">
                <a:solidFill>
                  <a:srgbClr val="00B0F0"/>
                </a:solidFill>
                <a:sym typeface="Wingdings"/>
              </a:rPr>
              <a:t> </a:t>
            </a:r>
            <a:r>
              <a:rPr lang="fr-FR" sz="1400" dirty="0" smtClean="0"/>
              <a:t> Les femmes n’ont toujours pas le droit de porter des pantalons.</a:t>
            </a:r>
            <a:r>
              <a:rPr lang="fr-FR" sz="1200" b="1" dirty="0" smtClean="0"/>
              <a:t>	VRAI             </a:t>
            </a:r>
            <a:r>
              <a:rPr lang="fr-FR" sz="1200" b="1" dirty="0" smtClean="0">
                <a:solidFill>
                  <a:srgbClr val="FF0000"/>
                </a:solidFill>
              </a:rPr>
              <a:t>FAUX</a:t>
            </a:r>
            <a:endParaRPr lang="fr-FR" b="1" dirty="0">
              <a:solidFill>
                <a:srgbClr val="FF0000"/>
              </a:solidFill>
            </a:endParaRPr>
          </a:p>
        </p:txBody>
      </p:sp>
    </p:spTree>
    <p:extLst>
      <p:ext uri="{BB962C8B-B14F-4D97-AF65-F5344CB8AC3E}">
        <p14:creationId xmlns="" xmlns:p14="http://schemas.microsoft.com/office/powerpoint/2010/main" val="77549681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TotalTime>
  <Words>3369</Words>
  <Application>Microsoft Office PowerPoint</Application>
  <PresentationFormat>Personnalisé</PresentationFormat>
  <Paragraphs>201</Paragraphs>
  <Slides>10</Slides>
  <Notes>6</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STELLA FRAISSE</dc:creator>
  <cp:lastModifiedBy>STELLA FRAISSE</cp:lastModifiedBy>
  <cp:revision>81</cp:revision>
  <dcterms:created xsi:type="dcterms:W3CDTF">2016-08-26T08:49:42Z</dcterms:created>
  <dcterms:modified xsi:type="dcterms:W3CDTF">2018-04-23T17:39:09Z</dcterms:modified>
</cp:coreProperties>
</file>