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09D3-957F-4952-B4EA-B9CAE1FC885F}" type="datetimeFigureOut">
              <a:rPr lang="fr-CH" smtClean="0"/>
              <a:t>18.10.2015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7696A08-0F11-4A1A-81D8-CF75781AC3DE}" type="slidenum">
              <a:rPr lang="fr-CH" smtClean="0"/>
              <a:t>‹N°›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09D3-957F-4952-B4EA-B9CAE1FC885F}" type="datetimeFigureOut">
              <a:rPr lang="fr-CH" smtClean="0"/>
              <a:t>18.10.2015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6A08-0F11-4A1A-81D8-CF75781AC3DE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09D3-957F-4952-B4EA-B9CAE1FC885F}" type="datetimeFigureOut">
              <a:rPr lang="fr-CH" smtClean="0"/>
              <a:t>18.10.2015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6A08-0F11-4A1A-81D8-CF75781AC3DE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09D3-957F-4952-B4EA-B9CAE1FC885F}" type="datetimeFigureOut">
              <a:rPr lang="fr-CH" smtClean="0"/>
              <a:t>18.10.2015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6A08-0F11-4A1A-81D8-CF75781AC3DE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09D3-957F-4952-B4EA-B9CAE1FC885F}" type="datetimeFigureOut">
              <a:rPr lang="fr-CH" smtClean="0"/>
              <a:t>18.10.2015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7696A08-0F11-4A1A-81D8-CF75781AC3DE}" type="slidenum">
              <a:rPr lang="fr-CH" smtClean="0"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09D3-957F-4952-B4EA-B9CAE1FC885F}" type="datetimeFigureOut">
              <a:rPr lang="fr-CH" smtClean="0"/>
              <a:t>18.10.2015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6A08-0F11-4A1A-81D8-CF75781AC3DE}" type="slidenum">
              <a:rPr lang="fr-CH" smtClean="0"/>
              <a:t>‹N°›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09D3-957F-4952-B4EA-B9CAE1FC885F}" type="datetimeFigureOut">
              <a:rPr lang="fr-CH" smtClean="0"/>
              <a:t>18.10.2015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6A08-0F11-4A1A-81D8-CF75781AC3DE}" type="slidenum">
              <a:rPr lang="fr-CH" smtClean="0"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09D3-957F-4952-B4EA-B9CAE1FC885F}" type="datetimeFigureOut">
              <a:rPr lang="fr-CH" smtClean="0"/>
              <a:t>18.10.2015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6A08-0F11-4A1A-81D8-CF75781AC3DE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09D3-957F-4952-B4EA-B9CAE1FC885F}" type="datetimeFigureOut">
              <a:rPr lang="fr-CH" smtClean="0"/>
              <a:t>18.10.2015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6A08-0F11-4A1A-81D8-CF75781AC3DE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09D3-957F-4952-B4EA-B9CAE1FC885F}" type="datetimeFigureOut">
              <a:rPr lang="fr-CH" smtClean="0"/>
              <a:t>18.10.2015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6A08-0F11-4A1A-81D8-CF75781AC3DE}" type="slidenum">
              <a:rPr lang="fr-CH" smtClean="0"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09D3-957F-4952-B4EA-B9CAE1FC885F}" type="datetimeFigureOut">
              <a:rPr lang="fr-CH" smtClean="0"/>
              <a:t>18.10.2015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7696A08-0F11-4A1A-81D8-CF75781AC3DE}" type="slidenum">
              <a:rPr lang="fr-CH" smtClean="0"/>
              <a:t>‹N°›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E709D3-957F-4952-B4EA-B9CAE1FC885F}" type="datetimeFigureOut">
              <a:rPr lang="fr-CH" smtClean="0"/>
              <a:t>18.10.2015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7696A08-0F11-4A1A-81D8-CF75781AC3DE}" type="slidenum">
              <a:rPr lang="fr-CH" smtClean="0"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 smtClean="0"/>
              <a:t>Dossier 4</a:t>
            </a:r>
            <a:endParaRPr lang="fr-CH" i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dirty="0" smtClean="0"/>
              <a:t>La forme passive</a:t>
            </a:r>
            <a:endParaRPr lang="fr-CH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647700"/>
          </a:xfrm>
        </p:spPr>
        <p:txBody>
          <a:bodyPr/>
          <a:lstStyle/>
          <a:p>
            <a:r>
              <a:rPr lang="fr-CH" sz="2800" b="1" i="1" dirty="0" smtClean="0">
                <a:solidFill>
                  <a:srgbClr val="FF0000"/>
                </a:solidFill>
              </a:rPr>
              <a:t>                       </a:t>
            </a:r>
            <a:r>
              <a:rPr lang="fr-CH" sz="2800" b="1" i="1" dirty="0" smtClean="0">
                <a:solidFill>
                  <a:schemeClr val="tx1"/>
                </a:solidFill>
              </a:rPr>
              <a:t>être  </a:t>
            </a:r>
            <a:r>
              <a:rPr lang="fr-CH" sz="2800" i="1" dirty="0" smtClean="0">
                <a:solidFill>
                  <a:schemeClr val="tx1"/>
                </a:solidFill>
              </a:rPr>
              <a:t>+ </a:t>
            </a:r>
            <a:r>
              <a:rPr lang="fr-CH" sz="2800" b="1" i="1" dirty="0" smtClean="0">
                <a:solidFill>
                  <a:schemeClr val="tx1"/>
                </a:solidFill>
              </a:rPr>
              <a:t> participe passé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179388" y="1125538"/>
            <a:ext cx="8713787" cy="5327650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</a:pPr>
            <a:r>
              <a:rPr lang="fr-CH" sz="2000" b="1" dirty="0" smtClean="0"/>
              <a:t>                 </a:t>
            </a:r>
            <a:r>
              <a:rPr lang="fr-CH" sz="2000" i="1" dirty="0" smtClean="0"/>
              <a:t>Mon devoir </a:t>
            </a:r>
            <a:r>
              <a:rPr lang="fr-CH" sz="2000" dirty="0" smtClean="0"/>
              <a:t>est </a:t>
            </a:r>
            <a:r>
              <a:rPr lang="fr-CH" sz="2000" dirty="0" smtClean="0"/>
              <a:t>fait </a:t>
            </a:r>
            <a:r>
              <a:rPr lang="fr-CH" sz="2000" b="1" dirty="0" smtClean="0">
                <a:solidFill>
                  <a:srgbClr val="FF0000"/>
                </a:solidFill>
              </a:rPr>
              <a:t>__</a:t>
            </a:r>
            <a:r>
              <a:rPr lang="fr-CH" sz="2000" dirty="0" smtClean="0"/>
              <a:t>.                     </a:t>
            </a:r>
            <a:r>
              <a:rPr lang="fr-CH" sz="2000" i="1" dirty="0" smtClean="0"/>
              <a:t>Cette maison </a:t>
            </a:r>
            <a:r>
              <a:rPr lang="fr-CH" sz="2000" dirty="0" smtClean="0"/>
              <a:t>est déjà construit</a:t>
            </a:r>
            <a:r>
              <a:rPr lang="fr-CH" sz="2000" u="sng" dirty="0" smtClean="0">
                <a:solidFill>
                  <a:srgbClr val="FF0000"/>
                </a:solidFill>
              </a:rPr>
              <a:t>e</a:t>
            </a:r>
            <a:r>
              <a:rPr lang="fr-CH" sz="2000" dirty="0" smtClean="0"/>
              <a:t>.</a:t>
            </a:r>
            <a:r>
              <a:rPr lang="ru-RU" sz="2000" b="1" dirty="0" smtClean="0">
                <a:solidFill>
                  <a:schemeClr val="accent2"/>
                </a:solidFill>
              </a:rPr>
              <a:t> </a:t>
            </a:r>
            <a:endParaRPr lang="fr-CH" sz="2000" b="1" dirty="0" smtClean="0">
              <a:solidFill>
                <a:schemeClr val="accent2"/>
              </a:solidFill>
            </a:endParaRPr>
          </a:p>
          <a:p>
            <a:pPr>
              <a:buFont typeface="Arial" charset="0"/>
              <a:buNone/>
            </a:pPr>
            <a:r>
              <a:rPr lang="fr-CH" sz="2000" b="1" dirty="0" smtClean="0">
                <a:solidFill>
                  <a:schemeClr val="accent2"/>
                </a:solidFill>
              </a:rPr>
              <a:t>                            </a:t>
            </a:r>
          </a:p>
          <a:p>
            <a:pPr>
              <a:buFont typeface="Arial" charset="0"/>
              <a:buNone/>
            </a:pPr>
            <a:r>
              <a:rPr lang="fr-CH" sz="2000" b="1" i="1" dirty="0" smtClean="0"/>
              <a:t>                      Cette maison </a:t>
            </a:r>
            <a:r>
              <a:rPr lang="fr-CH" sz="2000" b="1" i="1" dirty="0" smtClean="0">
                <a:solidFill>
                  <a:srgbClr val="FF0000"/>
                </a:solidFill>
              </a:rPr>
              <a:t>est construite </a:t>
            </a:r>
            <a:r>
              <a:rPr lang="fr-CH" sz="2000" b="1" i="1" u="sng" dirty="0" smtClean="0"/>
              <a:t>par</a:t>
            </a:r>
            <a:r>
              <a:rPr lang="fr-CH" sz="2000" b="1" i="1" dirty="0" smtClean="0"/>
              <a:t> mon grand-père.                        </a:t>
            </a:r>
          </a:p>
          <a:p>
            <a:pPr>
              <a:buFont typeface="Arial" charset="0"/>
              <a:buNone/>
            </a:pPr>
            <a:r>
              <a:rPr lang="fr-CH" sz="2000" b="1" dirty="0" smtClean="0"/>
              <a:t>                                             ____________________</a:t>
            </a:r>
            <a:endParaRPr lang="ru-RU" sz="2000" b="1" dirty="0" smtClean="0"/>
          </a:p>
          <a:p>
            <a:pPr>
              <a:buFont typeface="Arial" charset="0"/>
              <a:buNone/>
            </a:pPr>
            <a:endParaRPr lang="fr-CH" sz="2000" b="1" dirty="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fr-CH" sz="2000" b="1" dirty="0" smtClean="0"/>
          </a:p>
          <a:p>
            <a:pPr>
              <a:buFont typeface="Wingdings 2" pitchFamily="18" charset="2"/>
              <a:buNone/>
            </a:pPr>
            <a:r>
              <a:rPr lang="fr-CH" sz="2000" b="1" dirty="0" smtClean="0"/>
              <a:t>J’</a:t>
            </a:r>
            <a:r>
              <a:rPr lang="fr-CH" sz="2000" b="1" dirty="0" smtClean="0">
                <a:solidFill>
                  <a:srgbClr val="FF0000"/>
                </a:solidFill>
              </a:rPr>
              <a:t>écris </a:t>
            </a:r>
            <a:r>
              <a:rPr lang="fr-CH" sz="2000" b="1" dirty="0" smtClean="0"/>
              <a:t>une lettre. </a:t>
            </a:r>
          </a:p>
          <a:p>
            <a:pPr>
              <a:buFont typeface="Wingdings 2" pitchFamily="18" charset="2"/>
              <a:buNone/>
            </a:pPr>
            <a:r>
              <a:rPr lang="fr-CH" sz="2000" b="1" dirty="0" smtClean="0"/>
              <a:t>J’</a:t>
            </a:r>
            <a:r>
              <a:rPr lang="fr-CH" sz="2000" b="1" dirty="0" smtClean="0">
                <a:solidFill>
                  <a:srgbClr val="FF0000"/>
                </a:solidFill>
              </a:rPr>
              <a:t>écrivais </a:t>
            </a:r>
            <a:r>
              <a:rPr lang="fr-CH" sz="2000" b="1" dirty="0" smtClean="0"/>
              <a:t>une lettre.                                                   </a:t>
            </a:r>
          </a:p>
          <a:p>
            <a:pPr>
              <a:buFont typeface="Arial" charset="0"/>
              <a:buNone/>
            </a:pPr>
            <a:r>
              <a:rPr lang="fr-CH" sz="2000" b="1" dirty="0" smtClean="0"/>
              <a:t>J’</a:t>
            </a:r>
            <a:r>
              <a:rPr lang="fr-CH" sz="2000" b="1" dirty="0" smtClean="0">
                <a:solidFill>
                  <a:srgbClr val="FF0000"/>
                </a:solidFill>
              </a:rPr>
              <a:t>ai écrit </a:t>
            </a:r>
            <a:r>
              <a:rPr lang="fr-CH" sz="2000" b="1" dirty="0" smtClean="0"/>
              <a:t>une lettre.</a:t>
            </a:r>
          </a:p>
          <a:p>
            <a:pPr>
              <a:buFont typeface="Wingdings 2" pitchFamily="18" charset="2"/>
              <a:buNone/>
            </a:pPr>
            <a:r>
              <a:rPr lang="fr-CH" sz="2000" b="1" dirty="0" smtClean="0"/>
              <a:t> J’</a:t>
            </a:r>
            <a:r>
              <a:rPr lang="fr-CH" sz="2000" b="1" dirty="0" smtClean="0">
                <a:solidFill>
                  <a:srgbClr val="FF0000"/>
                </a:solidFill>
              </a:rPr>
              <a:t>avais écrit </a:t>
            </a:r>
            <a:r>
              <a:rPr lang="fr-CH" sz="2000" b="1" dirty="0" smtClean="0"/>
              <a:t>une lettre.                                                </a:t>
            </a:r>
          </a:p>
          <a:p>
            <a:pPr>
              <a:buFont typeface="Wingdings 2" pitchFamily="18" charset="2"/>
              <a:buNone/>
            </a:pPr>
            <a:r>
              <a:rPr lang="fr-CH" sz="2000" b="1" dirty="0" smtClean="0"/>
              <a:t>J’</a:t>
            </a:r>
            <a:r>
              <a:rPr lang="fr-CH" sz="2000" b="1" dirty="0" smtClean="0">
                <a:solidFill>
                  <a:srgbClr val="FF0000"/>
                </a:solidFill>
              </a:rPr>
              <a:t>écrirai </a:t>
            </a:r>
            <a:r>
              <a:rPr lang="fr-CH" sz="2000" b="1" dirty="0" smtClean="0"/>
              <a:t>une lettre.  </a:t>
            </a:r>
          </a:p>
          <a:p>
            <a:pPr>
              <a:buFont typeface="Arial" charset="0"/>
              <a:buNone/>
            </a:pPr>
            <a:endParaRPr lang="fr-CH" sz="2000" b="1" dirty="0" smtClean="0"/>
          </a:p>
          <a:p>
            <a:pPr>
              <a:buFont typeface="Arial" charset="0"/>
              <a:buNone/>
            </a:pPr>
            <a:r>
              <a:rPr lang="fr-CH" sz="2000" b="1" dirty="0" smtClean="0"/>
              <a:t>J’</a:t>
            </a:r>
            <a:r>
              <a:rPr lang="fr-CH" sz="2000" b="1" dirty="0" smtClean="0">
                <a:solidFill>
                  <a:srgbClr val="FF0000"/>
                </a:solidFill>
              </a:rPr>
              <a:t>écrivis</a:t>
            </a:r>
            <a:r>
              <a:rPr lang="fr-CH" sz="2000" b="1" dirty="0" smtClean="0"/>
              <a:t> </a:t>
            </a:r>
            <a:r>
              <a:rPr lang="fr-CH" sz="2000" b="1" dirty="0" smtClean="0"/>
              <a:t>une lettre.                                                      </a:t>
            </a:r>
          </a:p>
          <a:p>
            <a:pPr>
              <a:buFont typeface="Arial" charset="0"/>
              <a:buNone/>
            </a:pPr>
            <a:r>
              <a:rPr lang="fr-CH" sz="2000" b="1" dirty="0" smtClean="0"/>
              <a:t>Je </a:t>
            </a:r>
            <a:r>
              <a:rPr lang="fr-CH" sz="2000" b="1" dirty="0" smtClean="0">
                <a:solidFill>
                  <a:srgbClr val="FF0000"/>
                </a:solidFill>
              </a:rPr>
              <a:t>vais écrire </a:t>
            </a:r>
            <a:r>
              <a:rPr lang="fr-CH" sz="2000" b="1" dirty="0" smtClean="0"/>
              <a:t>une lettre.                                             </a:t>
            </a:r>
          </a:p>
          <a:p>
            <a:pPr>
              <a:buFont typeface="Arial" charset="0"/>
              <a:buNone/>
            </a:pPr>
            <a:r>
              <a:rPr lang="fr-CH" sz="2000" b="1" dirty="0" smtClean="0"/>
              <a:t> Je </a:t>
            </a:r>
            <a:r>
              <a:rPr lang="fr-CH" sz="2000" b="1" dirty="0" smtClean="0">
                <a:solidFill>
                  <a:srgbClr val="FF0000"/>
                </a:solidFill>
              </a:rPr>
              <a:t>viens d’écrire </a:t>
            </a:r>
            <a:r>
              <a:rPr lang="fr-CH" sz="2000" b="1" dirty="0" smtClean="0"/>
              <a:t>une lettre.                                      </a:t>
            </a:r>
          </a:p>
          <a:p>
            <a:pPr>
              <a:buFont typeface="Arial" charset="0"/>
              <a:buNone/>
            </a:pPr>
            <a:endParaRPr lang="fr-CH" sz="2000" dirty="0" smtClean="0"/>
          </a:p>
          <a:p>
            <a:pPr>
              <a:buFont typeface="Arial" charset="0"/>
              <a:buNone/>
            </a:pPr>
            <a:r>
              <a:rPr lang="fr-CH" sz="2000" dirty="0" smtClean="0"/>
              <a:t>                                         </a:t>
            </a:r>
          </a:p>
          <a:p>
            <a:pPr>
              <a:buFont typeface="Arial" charset="0"/>
              <a:buNone/>
            </a:pPr>
            <a:endParaRPr lang="fr-CH" sz="2000" dirty="0" smtClean="0"/>
          </a:p>
          <a:p>
            <a:pPr>
              <a:buFont typeface="Wingdings 2" pitchFamily="18" charset="2"/>
              <a:buNone/>
            </a:pPr>
            <a:endParaRPr lang="fr-CH" sz="2000" dirty="0" smtClean="0"/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5435600" y="2852738"/>
            <a:ext cx="2168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sz="2000" b="1" i="1" dirty="0">
                <a:latin typeface="Calibri" pitchFamily="34" charset="0"/>
              </a:rPr>
              <a:t>La lettre </a:t>
            </a:r>
            <a:r>
              <a:rPr lang="fr-CH" sz="2000" b="1" i="1" dirty="0">
                <a:solidFill>
                  <a:srgbClr val="FF0000"/>
                </a:solidFill>
                <a:latin typeface="Calibri" pitchFamily="34" charset="0"/>
              </a:rPr>
              <a:t>est </a:t>
            </a:r>
            <a:r>
              <a:rPr lang="fr-CH" sz="2000" b="1" i="1" dirty="0">
                <a:latin typeface="Calibri" pitchFamily="34" charset="0"/>
              </a:rPr>
              <a:t>écrit</a:t>
            </a:r>
            <a:r>
              <a:rPr lang="fr-CH" sz="2000" b="1" i="1" dirty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fr-CH" sz="2000" b="1" i="1" dirty="0">
                <a:latin typeface="Calibri" pitchFamily="34" charset="0"/>
              </a:rPr>
              <a:t>.</a:t>
            </a:r>
            <a:endParaRPr lang="fr-CH" sz="2000" i="1" dirty="0">
              <a:latin typeface="Calibri" pitchFamily="34" charset="0"/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219700" y="3573463"/>
            <a:ext cx="237807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sz="2000" b="1" i="1" dirty="0">
                <a:latin typeface="Calibri" pitchFamily="34" charset="0"/>
              </a:rPr>
              <a:t>La lettre</a:t>
            </a:r>
            <a:r>
              <a:rPr lang="fr-CH" sz="2000" b="1" i="1" dirty="0">
                <a:solidFill>
                  <a:srgbClr val="FF0000"/>
                </a:solidFill>
                <a:latin typeface="Calibri" pitchFamily="34" charset="0"/>
              </a:rPr>
              <a:t> a été </a:t>
            </a:r>
            <a:r>
              <a:rPr lang="fr-CH" sz="2000" b="1" i="1" dirty="0">
                <a:latin typeface="Calibri" pitchFamily="34" charset="0"/>
              </a:rPr>
              <a:t>écrit</a:t>
            </a:r>
            <a:r>
              <a:rPr lang="fr-CH" sz="2000" b="1" i="1" dirty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fr-CH" sz="2000" b="1" i="1" dirty="0">
                <a:latin typeface="Calibri" pitchFamily="34" charset="0"/>
              </a:rPr>
              <a:t>.</a:t>
            </a:r>
            <a:endParaRPr lang="fr-CH" sz="2000" i="1" dirty="0">
              <a:latin typeface="Calibri" pitchFamily="34" charset="0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5364163" y="4365625"/>
            <a:ext cx="2298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sz="2000" b="1" i="1" dirty="0">
                <a:latin typeface="Calibri" pitchFamily="34" charset="0"/>
              </a:rPr>
              <a:t>La lettre</a:t>
            </a:r>
            <a:r>
              <a:rPr lang="fr-CH" sz="2000" b="1" i="1" dirty="0">
                <a:solidFill>
                  <a:srgbClr val="FF0000"/>
                </a:solidFill>
                <a:latin typeface="Calibri" pitchFamily="34" charset="0"/>
              </a:rPr>
              <a:t> sera </a:t>
            </a:r>
            <a:r>
              <a:rPr lang="fr-CH" sz="2000" b="1" i="1" dirty="0">
                <a:latin typeface="Calibri" pitchFamily="34" charset="0"/>
              </a:rPr>
              <a:t>écrit</a:t>
            </a:r>
            <a:r>
              <a:rPr lang="fr-CH" sz="2000" b="1" i="1" dirty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fr-CH" sz="2000" b="1" i="1" dirty="0">
                <a:latin typeface="Calibri" pitchFamily="34" charset="0"/>
              </a:rPr>
              <a:t>.</a:t>
            </a:r>
            <a:endParaRPr lang="fr-CH" sz="2000" i="1" dirty="0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435600" y="3213100"/>
            <a:ext cx="2341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sz="2000" b="1" i="1" dirty="0">
                <a:latin typeface="Calibri" pitchFamily="34" charset="0"/>
              </a:rPr>
              <a:t>La lettre</a:t>
            </a:r>
            <a:r>
              <a:rPr lang="fr-CH" sz="2000" b="1" i="1" dirty="0">
                <a:solidFill>
                  <a:srgbClr val="FF0000"/>
                </a:solidFill>
                <a:latin typeface="Calibri" pitchFamily="34" charset="0"/>
              </a:rPr>
              <a:t> était </a:t>
            </a:r>
            <a:r>
              <a:rPr lang="fr-CH" sz="2000" b="1" i="1" dirty="0">
                <a:latin typeface="Calibri" pitchFamily="34" charset="0"/>
              </a:rPr>
              <a:t>écrit</a:t>
            </a:r>
            <a:r>
              <a:rPr lang="fr-CH" sz="2000" b="1" i="1" dirty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fr-CH" sz="2000" b="1" i="1" dirty="0">
                <a:latin typeface="Calibri" pitchFamily="34" charset="0"/>
              </a:rPr>
              <a:t>.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5219700" y="3933825"/>
            <a:ext cx="2879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 sz="2000" b="1" i="1" dirty="0">
                <a:latin typeface="Calibri" pitchFamily="34" charset="0"/>
              </a:rPr>
              <a:t>La lettre </a:t>
            </a:r>
            <a:r>
              <a:rPr lang="fr-CH" sz="2000" b="1" i="1" dirty="0">
                <a:solidFill>
                  <a:srgbClr val="FF0000"/>
                </a:solidFill>
                <a:latin typeface="Calibri" pitchFamily="34" charset="0"/>
              </a:rPr>
              <a:t>avait été </a:t>
            </a:r>
            <a:r>
              <a:rPr lang="fr-CH" sz="2000" b="1" i="1" dirty="0">
                <a:latin typeface="Calibri" pitchFamily="34" charset="0"/>
              </a:rPr>
              <a:t>écrit</a:t>
            </a:r>
            <a:r>
              <a:rPr lang="fr-CH" sz="2000" b="1" i="1" dirty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fr-CH" sz="2000" b="1" i="1" dirty="0">
                <a:latin typeface="Calibri" pitchFamily="34" charset="0"/>
              </a:rPr>
              <a:t>.</a:t>
            </a:r>
            <a:endParaRPr lang="fr-CH" sz="2000" i="1" dirty="0">
              <a:latin typeface="Calibri" pitchFamily="34" charset="0"/>
            </a:endParaRP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5364088" y="4725144"/>
            <a:ext cx="2663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 sz="2000" b="1" i="1" dirty="0">
                <a:latin typeface="Calibri" pitchFamily="34" charset="0"/>
              </a:rPr>
              <a:t>La lettre</a:t>
            </a:r>
            <a:r>
              <a:rPr lang="fr-CH" sz="2000" b="1" i="1" dirty="0">
                <a:solidFill>
                  <a:srgbClr val="FF0000"/>
                </a:solidFill>
                <a:latin typeface="Calibri" pitchFamily="34" charset="0"/>
              </a:rPr>
              <a:t> fut </a:t>
            </a:r>
            <a:r>
              <a:rPr lang="fr-CH" sz="2000" b="1" i="1" dirty="0">
                <a:latin typeface="Calibri" pitchFamily="34" charset="0"/>
              </a:rPr>
              <a:t>écrit</a:t>
            </a:r>
            <a:r>
              <a:rPr lang="fr-CH" sz="2000" b="1" i="1" dirty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fr-CH" sz="2000" b="1" i="1" dirty="0">
                <a:latin typeface="Calibri" pitchFamily="34" charset="0"/>
              </a:rPr>
              <a:t>.</a:t>
            </a:r>
            <a:endParaRPr lang="fr-CH" sz="2000" i="1" dirty="0">
              <a:latin typeface="Calibri" pitchFamily="34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5292080" y="5085184"/>
            <a:ext cx="2589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sz="2000" b="1" i="1" dirty="0">
                <a:latin typeface="Calibri" pitchFamily="34" charset="0"/>
              </a:rPr>
              <a:t>La lettre </a:t>
            </a:r>
            <a:r>
              <a:rPr lang="fr-CH" sz="2000" b="1" i="1" dirty="0">
                <a:solidFill>
                  <a:srgbClr val="FF0000"/>
                </a:solidFill>
                <a:latin typeface="Calibri" pitchFamily="34" charset="0"/>
              </a:rPr>
              <a:t>va être </a:t>
            </a:r>
            <a:r>
              <a:rPr lang="fr-CH" sz="2000" b="1" i="1" dirty="0">
                <a:latin typeface="Calibri" pitchFamily="34" charset="0"/>
              </a:rPr>
              <a:t>écrit</a:t>
            </a:r>
            <a:r>
              <a:rPr lang="fr-CH" sz="2000" b="1" i="1" dirty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fr-CH" sz="2000" b="1" i="1" dirty="0">
                <a:latin typeface="Calibri" pitchFamily="34" charset="0"/>
              </a:rPr>
              <a:t>.</a:t>
            </a:r>
            <a:endParaRPr lang="fr-CH" sz="2000" i="1" dirty="0">
              <a:latin typeface="Calibri" pitchFamily="34" charset="0"/>
            </a:endParaRP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5220072" y="5445224"/>
            <a:ext cx="3024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 sz="2000" b="1" i="1" dirty="0">
                <a:latin typeface="Calibri" pitchFamily="34" charset="0"/>
              </a:rPr>
              <a:t>La lettre </a:t>
            </a:r>
            <a:r>
              <a:rPr lang="fr-CH" sz="2000" b="1" i="1" dirty="0">
                <a:solidFill>
                  <a:srgbClr val="FF0000"/>
                </a:solidFill>
                <a:latin typeface="Calibri" pitchFamily="34" charset="0"/>
              </a:rPr>
              <a:t>vient d’être </a:t>
            </a:r>
            <a:r>
              <a:rPr lang="fr-CH" sz="2000" b="1" i="1" dirty="0">
                <a:latin typeface="Calibri" pitchFamily="34" charset="0"/>
              </a:rPr>
              <a:t>écrit</a:t>
            </a:r>
            <a:r>
              <a:rPr lang="fr-CH" sz="2000" b="1" i="1" dirty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fr-CH" sz="2000" b="1" i="1" dirty="0">
                <a:latin typeface="Calibri" pitchFamily="34" charset="0"/>
              </a:rPr>
              <a:t>.</a:t>
            </a:r>
            <a:endParaRPr lang="fr-CH" sz="2000" i="1" dirty="0">
              <a:latin typeface="Calibri" pitchFamily="34" charset="0"/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3491880" y="4221088"/>
            <a:ext cx="10795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627784" y="260648"/>
            <a:ext cx="4176464" cy="64807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47352">
                <a:tc>
                  <a:txBody>
                    <a:bodyPr/>
                    <a:lstStyle/>
                    <a:p>
                      <a:pPr algn="ctr"/>
                      <a:r>
                        <a:rPr lang="fr-CH" sz="2800" i="1" dirty="0" smtClean="0">
                          <a:solidFill>
                            <a:schemeClr val="tx1"/>
                          </a:solidFill>
                        </a:rPr>
                        <a:t>           par</a:t>
                      </a:r>
                      <a:endParaRPr lang="fr-CH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800" i="1" dirty="0" smtClean="0"/>
                        <a:t>         </a:t>
                      </a:r>
                      <a:r>
                        <a:rPr lang="fr-CH" sz="2800" i="1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endParaRPr lang="fr-CH" sz="2800" i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310648">
                <a:tc>
                  <a:txBody>
                    <a:bodyPr/>
                    <a:lstStyle/>
                    <a:p>
                      <a:endParaRPr lang="fr-CH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fr-CH" sz="2000" b="0" dirty="0" smtClean="0">
                          <a:solidFill>
                            <a:schemeClr val="tx1"/>
                          </a:solidFill>
                        </a:rPr>
                        <a:t>1. Ce texte est traduit </a:t>
                      </a:r>
                      <a:r>
                        <a:rPr lang="fr-CH" sz="2000" b="1" i="1" u="none" dirty="0" smtClean="0">
                          <a:solidFill>
                            <a:schemeClr val="tx1"/>
                          </a:solidFill>
                        </a:rPr>
                        <a:t>par </a:t>
                      </a:r>
                      <a:r>
                        <a:rPr lang="fr-CH" sz="2000" b="0" dirty="0" smtClean="0">
                          <a:solidFill>
                            <a:schemeClr val="tx1"/>
                          </a:solidFill>
                        </a:rPr>
                        <a:t>notre assistant.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fr-CH" sz="2000" b="0" dirty="0" smtClean="0">
                          <a:solidFill>
                            <a:schemeClr val="tx1"/>
                          </a:solidFill>
                        </a:rPr>
                        <a:t>          ______________________</a:t>
                      </a:r>
                    </a:p>
                    <a:p>
                      <a:pPr marL="342900" indent="-342900">
                        <a:buFontTx/>
                        <a:buNone/>
                      </a:pPr>
                      <a:endParaRPr lang="fr-CH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fr-CH" sz="2000" b="0" dirty="0" smtClean="0">
                          <a:solidFill>
                            <a:schemeClr val="tx1"/>
                          </a:solidFill>
                        </a:rPr>
                        <a:t>2. Ce professeur est respecté </a:t>
                      </a:r>
                      <a:r>
                        <a:rPr lang="fr-CH" sz="2000" b="1" i="1" u="none" dirty="0" smtClean="0">
                          <a:solidFill>
                            <a:schemeClr val="tx1"/>
                          </a:solidFill>
                        </a:rPr>
                        <a:t>par </a:t>
                      </a:r>
                      <a:r>
                        <a:rPr lang="fr-CH" sz="2000" b="0" dirty="0" smtClean="0">
                          <a:solidFill>
                            <a:schemeClr val="tx1"/>
                          </a:solidFill>
                        </a:rPr>
                        <a:t>ses collègues.</a:t>
                      </a: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fr-CH" sz="2000" b="0" dirty="0" smtClean="0">
                          <a:solidFill>
                            <a:schemeClr val="tx1"/>
                          </a:solidFill>
                        </a:rPr>
                        <a:t>         </a:t>
                      </a: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fr-CH" sz="2000" b="0" dirty="0" smtClean="0">
                          <a:solidFill>
                            <a:schemeClr val="tx1"/>
                          </a:solidFill>
                        </a:rPr>
                        <a:t>         ______________________</a:t>
                      </a:r>
                    </a:p>
                    <a:p>
                      <a:pPr marL="342900" indent="-342900">
                        <a:buFontTx/>
                        <a:buNone/>
                      </a:pPr>
                      <a:endParaRPr lang="fr-CH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fr-CH" sz="2000" b="0" dirty="0" smtClean="0">
                          <a:solidFill>
                            <a:schemeClr val="tx1"/>
                          </a:solidFill>
                        </a:rPr>
                        <a:t>3. La salle est décorée </a:t>
                      </a:r>
                      <a:r>
                        <a:rPr lang="fr-CH" sz="2000" b="1" i="1" u="none" dirty="0" smtClean="0">
                          <a:solidFill>
                            <a:schemeClr val="tx1"/>
                          </a:solidFill>
                        </a:rPr>
                        <a:t>par </a:t>
                      </a:r>
                      <a:r>
                        <a:rPr lang="fr-CH" sz="2000" b="0" dirty="0" smtClean="0">
                          <a:solidFill>
                            <a:schemeClr val="tx1"/>
                          </a:solidFill>
                        </a:rPr>
                        <a:t>ma sœur. </a:t>
                      </a:r>
                    </a:p>
                    <a:p>
                      <a:pPr marL="342900" indent="-342900">
                        <a:buFontTx/>
                        <a:buNone/>
                      </a:pPr>
                      <a:endParaRPr lang="fr-CH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fr-CH" sz="2000" b="0" dirty="0" smtClean="0">
                          <a:solidFill>
                            <a:schemeClr val="tx1"/>
                          </a:solidFill>
                        </a:rPr>
                        <a:t>       Le vase est cassé </a:t>
                      </a:r>
                      <a:r>
                        <a:rPr lang="fr-CH" sz="2000" b="1" i="1" u="none" dirty="0" smtClean="0">
                          <a:solidFill>
                            <a:schemeClr val="tx1"/>
                          </a:solidFill>
                        </a:rPr>
                        <a:t>par</a:t>
                      </a:r>
                      <a:r>
                        <a:rPr lang="fr-CH" sz="2000" b="0" dirty="0" smtClean="0">
                          <a:solidFill>
                            <a:schemeClr val="tx1"/>
                          </a:solidFill>
                        </a:rPr>
                        <a:t> mon chat.</a:t>
                      </a:r>
                    </a:p>
                    <a:p>
                      <a:pPr marL="342900" indent="-342900">
                        <a:buFontTx/>
                        <a:buNone/>
                      </a:pPr>
                      <a:endParaRPr lang="fr-CH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endParaRPr lang="fr-CH" sz="2000" dirty="0" smtClean="0"/>
                    </a:p>
                    <a:p>
                      <a:r>
                        <a:rPr lang="fr-CH" sz="2000" dirty="0" smtClean="0"/>
                        <a:t>2</a:t>
                      </a:r>
                      <a:r>
                        <a:rPr lang="fr-CH" sz="2000" dirty="0" smtClean="0"/>
                        <a:t>. Ce professeur est respecté </a:t>
                      </a:r>
                      <a:r>
                        <a:rPr lang="fr-CH" sz="2000" b="1" i="1" dirty="0" smtClean="0"/>
                        <a:t>de</a:t>
                      </a:r>
                      <a:r>
                        <a:rPr lang="fr-CH" sz="2000" dirty="0" smtClean="0"/>
                        <a:t> ses collègues.</a:t>
                      </a:r>
                      <a:r>
                        <a:rPr lang="fr-CH" sz="20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</a:p>
                    <a:p>
                      <a:r>
                        <a:rPr lang="fr-CH" sz="2000" b="1" baseline="0" dirty="0" smtClean="0">
                          <a:solidFill>
                            <a:srgbClr val="7030A0"/>
                          </a:solidFill>
                        </a:rPr>
                        <a:t>  </a:t>
                      </a:r>
                      <a:endParaRPr lang="fr-CH" sz="20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fr-CH" sz="2000" b="0" dirty="0" smtClean="0">
                          <a:solidFill>
                            <a:schemeClr val="tx1"/>
                          </a:solidFill>
                        </a:rPr>
                        <a:t>         _____________________</a:t>
                      </a:r>
                    </a:p>
                    <a:p>
                      <a:endParaRPr lang="fr-CH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CH" sz="2000" b="0" dirty="0" smtClean="0">
                          <a:solidFill>
                            <a:schemeClr val="tx1"/>
                          </a:solidFill>
                        </a:rPr>
                        <a:t>3.               décorer</a:t>
                      </a:r>
                      <a:r>
                        <a:rPr lang="fr-CH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H" sz="2000" b="1" i="1" baseline="0" dirty="0" smtClean="0">
                          <a:solidFill>
                            <a:schemeClr val="tx1"/>
                          </a:solidFill>
                        </a:rPr>
                        <a:t>de </a:t>
                      </a:r>
                      <a:r>
                        <a:rPr lang="fr-CH" sz="2000" b="0" baseline="0" dirty="0" err="1" smtClean="0">
                          <a:solidFill>
                            <a:schemeClr val="tx1"/>
                          </a:solidFill>
                        </a:rPr>
                        <a:t>qch</a:t>
                      </a:r>
                      <a:endParaRPr lang="fr-CH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CH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CH" sz="2000" b="0" dirty="0" smtClean="0">
                          <a:solidFill>
                            <a:schemeClr val="tx1"/>
                          </a:solidFill>
                        </a:rPr>
                        <a:t>   La salle est décorée </a:t>
                      </a:r>
                      <a:r>
                        <a:rPr lang="fr-CH" sz="2000" b="1" i="1" u="none" dirty="0" smtClean="0">
                          <a:solidFill>
                            <a:schemeClr val="tx1"/>
                          </a:solidFill>
                        </a:rPr>
                        <a:t>de </a:t>
                      </a:r>
                      <a:r>
                        <a:rPr lang="fr-CH" sz="2000" b="0" dirty="0" smtClean="0">
                          <a:solidFill>
                            <a:schemeClr val="tx1"/>
                          </a:solidFill>
                        </a:rPr>
                        <a:t>fleurs. </a:t>
                      </a:r>
                    </a:p>
                    <a:p>
                      <a:r>
                        <a:rPr lang="fr-CH" sz="2000" b="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</a:p>
                    <a:p>
                      <a:r>
                        <a:rPr lang="fr-CH" sz="2000" b="0" dirty="0" smtClean="0">
                          <a:solidFill>
                            <a:schemeClr val="tx1"/>
                          </a:solidFill>
                        </a:rPr>
                        <a:t>                  remplir </a:t>
                      </a:r>
                      <a:r>
                        <a:rPr lang="fr-CH" sz="2000" b="1" i="1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fr-CH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H" sz="2000" b="0" dirty="0" err="1" smtClean="0">
                          <a:solidFill>
                            <a:schemeClr val="tx1"/>
                          </a:solidFill>
                        </a:rPr>
                        <a:t>qch</a:t>
                      </a:r>
                      <a:endParaRPr lang="fr-CH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CH" sz="2000" b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</a:p>
                    <a:p>
                      <a:r>
                        <a:rPr lang="fr-CH" sz="2000" b="0" dirty="0" smtClean="0">
                          <a:solidFill>
                            <a:schemeClr val="tx1"/>
                          </a:solidFill>
                        </a:rPr>
                        <a:t>         Le vase est rempli </a:t>
                      </a:r>
                      <a:r>
                        <a:rPr lang="fr-CH" sz="2000" b="1" i="1" u="none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fr-CH" sz="2000" b="0" dirty="0" smtClean="0">
                          <a:solidFill>
                            <a:schemeClr val="tx1"/>
                          </a:solidFill>
                        </a:rPr>
                        <a:t>’eau.</a:t>
                      </a:r>
                    </a:p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endParaRPr lang="fr-CH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250825" y="476250"/>
          <a:ext cx="8642350" cy="5905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175"/>
                <a:gridCol w="4321175"/>
              </a:tblGrid>
              <a:tr h="2065438">
                <a:tc>
                  <a:txBody>
                    <a:bodyPr/>
                    <a:lstStyle/>
                    <a:p>
                      <a:pPr>
                        <a:buFont typeface="Arial" charset="0"/>
                        <a:buNone/>
                      </a:pPr>
                      <a:endParaRPr lang="fr-CH" sz="1800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>
                        <a:buFont typeface="Arial" charset="0"/>
                        <a:buNone/>
                      </a:pPr>
                      <a:endParaRPr lang="fr-CH" sz="1800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>
                        <a:buFont typeface="Arial" charset="0"/>
                        <a:buNone/>
                      </a:pPr>
                      <a:r>
                        <a:rPr lang="fr-CH" sz="1800" b="1" dirty="0" smtClean="0">
                          <a:solidFill>
                            <a:srgbClr val="000000"/>
                          </a:solidFill>
                        </a:rPr>
                        <a:t>       Il y a </a:t>
                      </a:r>
                      <a:r>
                        <a:rPr lang="fr-CH" sz="1800" b="1" i="1" dirty="0" smtClean="0">
                          <a:solidFill>
                            <a:srgbClr val="FF0000"/>
                          </a:solidFill>
                        </a:rPr>
                        <a:t>de la </a:t>
                      </a:r>
                      <a:r>
                        <a:rPr lang="fr-CH" sz="1800" b="1" dirty="0" smtClean="0">
                          <a:solidFill>
                            <a:srgbClr val="000000"/>
                          </a:solidFill>
                        </a:rPr>
                        <a:t>farine sur la table.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sz="1800" b="1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fr-CH" sz="1800" b="1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fr-CH" sz="1800" b="1" dirty="0" smtClean="0">
                          <a:solidFill>
                            <a:srgbClr val="000000"/>
                          </a:solidFill>
                        </a:rPr>
                        <a:t>          La table est couverte </a:t>
                      </a:r>
                      <a:r>
                        <a:rPr lang="fr-CH" sz="1800" b="1" i="1" u="none" dirty="0" smtClean="0">
                          <a:solidFill>
                            <a:srgbClr val="FF0000"/>
                          </a:solidFill>
                        </a:rPr>
                        <a:t>de </a:t>
                      </a:r>
                      <a:r>
                        <a:rPr lang="fr-CH" sz="1800" b="1" dirty="0" smtClean="0">
                          <a:solidFill>
                            <a:srgbClr val="000000"/>
                          </a:solidFill>
                        </a:rPr>
                        <a:t>farine.</a:t>
                      </a:r>
                      <a:endParaRPr lang="fr-CH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17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1800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1800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1800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800" b="1" dirty="0" smtClean="0">
                          <a:solidFill>
                            <a:srgbClr val="000000"/>
                          </a:solidFill>
                        </a:rPr>
                        <a:t>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800" b="1" dirty="0" smtClean="0">
                          <a:solidFill>
                            <a:srgbClr val="000000"/>
                          </a:solidFill>
                        </a:rPr>
                        <a:t>      Il y a </a:t>
                      </a:r>
                      <a:r>
                        <a:rPr lang="fr-CH" sz="1800" b="1" i="1" dirty="0" smtClean="0">
                          <a:solidFill>
                            <a:srgbClr val="FF0000"/>
                          </a:solidFill>
                        </a:rPr>
                        <a:t>des</a:t>
                      </a:r>
                      <a:r>
                        <a:rPr lang="fr-CH" sz="1800" b="1" i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CH" sz="1800" b="1" dirty="0" smtClean="0">
                          <a:solidFill>
                            <a:srgbClr val="000000"/>
                          </a:solidFill>
                        </a:rPr>
                        <a:t>crayons dans la boîte.</a:t>
                      </a:r>
                    </a:p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800" b="1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fr-CH" sz="1800" b="1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fr-CH" sz="1800" b="1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fr-CH" sz="1800" b="1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fr-CH" sz="1800" b="1" dirty="0" smtClean="0">
                          <a:solidFill>
                            <a:srgbClr val="000000"/>
                          </a:solidFill>
                        </a:rPr>
                        <a:t>        La boîte est remplie </a:t>
                      </a:r>
                      <a:r>
                        <a:rPr lang="fr-CH" sz="1800" b="1" i="1" u="none" dirty="0" smtClean="0">
                          <a:solidFill>
                            <a:srgbClr val="FF0000"/>
                          </a:solidFill>
                        </a:rPr>
                        <a:t>de </a:t>
                      </a:r>
                      <a:r>
                        <a:rPr lang="fr-CH" sz="1800" b="1" dirty="0" smtClean="0">
                          <a:solidFill>
                            <a:srgbClr val="000000"/>
                          </a:solidFill>
                        </a:rPr>
                        <a:t>crayons.</a:t>
                      </a:r>
                      <a:endParaRPr lang="fr-CH" dirty="0"/>
                    </a:p>
                  </a:txBody>
                  <a:tcPr/>
                </a:tc>
              </a:tr>
              <a:tr h="1621689">
                <a:tc>
                  <a:txBody>
                    <a:bodyPr/>
                    <a:lstStyle/>
                    <a:p>
                      <a:endParaRPr lang="fr-CH" sz="1800" b="1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fr-CH" sz="1800" b="1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fr-CH" sz="1800" b="1" dirty="0" smtClean="0">
                          <a:solidFill>
                            <a:srgbClr val="000000"/>
                          </a:solidFill>
                        </a:rPr>
                        <a:t>     Il y a</a:t>
                      </a:r>
                      <a:r>
                        <a:rPr lang="fr-CH" sz="1800" b="1" i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CH" sz="1800" b="1" i="1" dirty="0" smtClean="0">
                          <a:solidFill>
                            <a:srgbClr val="FF0000"/>
                          </a:solidFill>
                        </a:rPr>
                        <a:t>une</a:t>
                      </a:r>
                      <a:r>
                        <a:rPr lang="fr-CH" sz="1800" b="1" i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CH" sz="1800" b="1" dirty="0" smtClean="0">
                          <a:solidFill>
                            <a:srgbClr val="000000"/>
                          </a:solidFill>
                        </a:rPr>
                        <a:t>nappe sur la table. 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800" b="1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fr-CH" sz="1800" b="1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fr-CH" sz="1800" b="1" dirty="0" smtClean="0">
                          <a:solidFill>
                            <a:srgbClr val="000000"/>
                          </a:solidFill>
                        </a:rPr>
                        <a:t>      La table est couverte </a:t>
                      </a:r>
                      <a:r>
                        <a:rPr lang="fr-CH" sz="1800" b="1" i="1" u="none" dirty="0" smtClean="0">
                          <a:solidFill>
                            <a:srgbClr val="FF0000"/>
                          </a:solidFill>
                        </a:rPr>
                        <a:t>d’une </a:t>
                      </a:r>
                      <a:r>
                        <a:rPr lang="fr-CH" sz="1800" b="1" dirty="0" smtClean="0">
                          <a:solidFill>
                            <a:srgbClr val="000000"/>
                          </a:solidFill>
                        </a:rPr>
                        <a:t>nappe.</a:t>
                      </a:r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Connecteur droit avec flèche 6"/>
          <p:cNvCxnSpPr/>
          <p:nvPr/>
        </p:nvCxnSpPr>
        <p:spPr>
          <a:xfrm>
            <a:off x="4284663" y="1196975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4284663" y="3789363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4140200" y="5516563"/>
            <a:ext cx="5762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</TotalTime>
  <Words>262</Words>
  <Application>Microsoft Office PowerPoint</Application>
  <PresentationFormat>Affichage à l'écran (4:3)</PresentationFormat>
  <Paragraphs>80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Capitaux</vt:lpstr>
      <vt:lpstr>La forme passive</vt:lpstr>
      <vt:lpstr>                       être  +  participe passé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forme passive</dc:title>
  <dc:creator>Savioz Olga</dc:creator>
  <cp:lastModifiedBy>Savioz Olga</cp:lastModifiedBy>
  <cp:revision>12</cp:revision>
  <dcterms:created xsi:type="dcterms:W3CDTF">2015-10-18T08:32:50Z</dcterms:created>
  <dcterms:modified xsi:type="dcterms:W3CDTF">2015-10-18T09:05:24Z</dcterms:modified>
</cp:coreProperties>
</file>