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 id="257" r:id="rId4"/>
    <p:sldId id="260" r:id="rId5"/>
    <p:sldId id="261" r:id="rId6"/>
    <p:sldId id="262" r:id="rId7"/>
    <p:sldId id="263" r:id="rId8"/>
    <p:sldId id="264" r:id="rId9"/>
    <p:sldId id="265" r:id="rId10"/>
    <p:sldId id="266" r:id="rId11"/>
    <p:sldId id="267" r:id="rId12"/>
    <p:sldId id="268" r:id="rId13"/>
    <p:sldId id="269" r:id="rId14"/>
    <p:sldId id="283" r:id="rId15"/>
    <p:sldId id="270" r:id="rId16"/>
    <p:sldId id="272" r:id="rId17"/>
    <p:sldId id="273" r:id="rId18"/>
    <p:sldId id="274" r:id="rId19"/>
    <p:sldId id="275" r:id="rId20"/>
    <p:sldId id="284" r:id="rId21"/>
    <p:sldId id="276" r:id="rId22"/>
    <p:sldId id="277" r:id="rId23"/>
    <p:sldId id="278" r:id="rId24"/>
    <p:sldId id="279" r:id="rId25"/>
    <p:sldId id="280" r:id="rId26"/>
    <p:sldId id="281" r:id="rId27"/>
    <p:sldId id="282" r:id="rId2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8" autoAdjust="0"/>
    <p:restoredTop sz="94660" autoAdjust="0"/>
  </p:normalViewPr>
  <p:slideViewPr>
    <p:cSldViewPr snapToGrid="0">
      <p:cViewPr varScale="1">
        <p:scale>
          <a:sx n="71" d="100"/>
          <a:sy n="71" d="100"/>
        </p:scale>
        <p:origin x="618" y="66"/>
      </p:cViewPr>
      <p:guideLst>
        <p:guide orient="horz" pos="2160"/>
        <p:guide pos="3840"/>
      </p:guideLst>
    </p:cSldViewPr>
  </p:slideViewPr>
  <p:outlineViewPr>
    <p:cViewPr>
      <p:scale>
        <a:sx n="33" d="100"/>
        <a:sy n="33" d="100"/>
      </p:scale>
      <p:origin x="12"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910080" y="359898"/>
            <a:ext cx="987552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910080" y="1850064"/>
            <a:ext cx="98755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fld id="{0FAEAD5F-8E9E-4276-8FD7-3E1FB8515605}" type="datetimeFigureOut">
              <a:rPr lang="fr-FR" smtClean="0"/>
              <a:pPr/>
              <a:t>07/05/2015</a:t>
            </a:fld>
            <a:endParaRPr lang="fr-FR"/>
          </a:p>
        </p:txBody>
      </p:sp>
      <p:sp>
        <p:nvSpPr>
          <p:cNvPr id="20" name="Espace réservé du pied de page 19"/>
          <p:cNvSpPr>
            <a:spLocks noGrp="1"/>
          </p:cNvSpPr>
          <p:nvPr>
            <p:ph type="ftr" sz="quarter" idx="11"/>
          </p:nvPr>
        </p:nvSpPr>
        <p:spPr/>
        <p:txBody>
          <a:bodyPr/>
          <a:lstStyle>
            <a:extLst/>
          </a:lstStyle>
          <a:p>
            <a:endParaRPr lang="fr-FR"/>
          </a:p>
        </p:txBody>
      </p:sp>
      <p:sp>
        <p:nvSpPr>
          <p:cNvPr id="10" name="Espace réservé du numéro de diapositive 9"/>
          <p:cNvSpPr>
            <a:spLocks noGrp="1"/>
          </p:cNvSpPr>
          <p:nvPr>
            <p:ph type="sldNum" sz="quarter" idx="12"/>
          </p:nvPr>
        </p:nvSpPr>
        <p:spPr/>
        <p:txBody>
          <a:bodyPr/>
          <a:lstStyle>
            <a:extLst/>
          </a:lstStyle>
          <a:p>
            <a:fld id="{C6F89B2E-619B-4308-8928-75D9EBAD2228}" type="slidenum">
              <a:rPr lang="fr-FR" smtClean="0"/>
              <a:pPr/>
              <a:t>‹N°›</a:t>
            </a:fld>
            <a:endParaRPr lang="fr-FR"/>
          </a:p>
        </p:txBody>
      </p:sp>
      <p:sp>
        <p:nvSpPr>
          <p:cNvPr id="8" name="Ellipse 7"/>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sz="1800"/>
          </a:p>
        </p:txBody>
      </p:sp>
      <p:sp>
        <p:nvSpPr>
          <p:cNvPr id="9" name="Ellipse 8"/>
          <p:cNvSpPr/>
          <p:nvPr/>
        </p:nvSpPr>
        <p:spPr>
          <a:xfrm>
            <a:off x="1542901" y="1345016"/>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sz="1800"/>
          </a:p>
        </p:txBody>
      </p:sp>
    </p:spTree>
    <p:extLst>
      <p:ext uri="{BB962C8B-B14F-4D97-AF65-F5344CB8AC3E}">
        <p14:creationId xmlns:p14="http://schemas.microsoft.com/office/powerpoint/2010/main" val="485248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0FAEAD5F-8E9E-4276-8FD7-3E1FB8515605}" type="datetimeFigureOut">
              <a:rPr lang="fr-FR" smtClean="0"/>
              <a:pPr/>
              <a:t>07/05/2015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C6F89B2E-619B-4308-8928-75D9EBAD2228}" type="slidenum">
              <a:rPr lang="fr-FR" smtClean="0"/>
              <a:pPr/>
              <a:t>‹N°›</a:t>
            </a:fld>
            <a:endParaRPr lang="fr-FR"/>
          </a:p>
        </p:txBody>
      </p:sp>
    </p:spTree>
    <p:extLst>
      <p:ext uri="{BB962C8B-B14F-4D97-AF65-F5344CB8AC3E}">
        <p14:creationId xmlns:p14="http://schemas.microsoft.com/office/powerpoint/2010/main" val="534570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144000" y="274640"/>
            <a:ext cx="24384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524000" y="274641"/>
            <a:ext cx="74168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0FAEAD5F-8E9E-4276-8FD7-3E1FB8515605}" type="datetimeFigureOut">
              <a:rPr lang="fr-FR" smtClean="0"/>
              <a:pPr/>
              <a:t>07/05/2015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C6F89B2E-619B-4308-8928-75D9EBAD2228}" type="slidenum">
              <a:rPr lang="fr-FR" smtClean="0"/>
              <a:pPr/>
              <a:t>‹N°›</a:t>
            </a:fld>
            <a:endParaRPr lang="fr-FR"/>
          </a:p>
        </p:txBody>
      </p:sp>
    </p:spTree>
    <p:extLst>
      <p:ext uri="{BB962C8B-B14F-4D97-AF65-F5344CB8AC3E}">
        <p14:creationId xmlns:p14="http://schemas.microsoft.com/office/powerpoint/2010/main" val="563355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0FAEAD5F-8E9E-4276-8FD7-3E1FB8515605}" type="datetimeFigureOut">
              <a:rPr lang="fr-FR" smtClean="0"/>
              <a:pPr/>
              <a:t>07/05/2015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C6F89B2E-619B-4308-8928-75D9EBAD2228}" type="slidenum">
              <a:rPr lang="fr-FR" smtClean="0"/>
              <a:pPr/>
              <a:t>‹N°›</a:t>
            </a:fld>
            <a:endParaRPr lang="fr-FR"/>
          </a:p>
        </p:txBody>
      </p:sp>
    </p:spTree>
    <p:extLst>
      <p:ext uri="{BB962C8B-B14F-4D97-AF65-F5344CB8AC3E}">
        <p14:creationId xmlns:p14="http://schemas.microsoft.com/office/powerpoint/2010/main" val="3959385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3043853" y="-54"/>
            <a:ext cx="9144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sz="1800"/>
          </a:p>
        </p:txBody>
      </p:sp>
      <p:sp>
        <p:nvSpPr>
          <p:cNvPr id="2" name="Titre 1"/>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0FAEAD5F-8E9E-4276-8FD7-3E1FB8515605}" type="datetimeFigureOut">
              <a:rPr lang="fr-FR" smtClean="0"/>
              <a:pPr/>
              <a:t>07/05/2015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C6F89B2E-619B-4308-8928-75D9EBAD2228}" type="slidenum">
              <a:rPr lang="fr-FR" smtClean="0"/>
              <a:pPr/>
              <a:t>‹N°›</a:t>
            </a:fld>
            <a:endParaRPr lang="fr-FR"/>
          </a:p>
        </p:txBody>
      </p:sp>
      <p:sp>
        <p:nvSpPr>
          <p:cNvPr id="10" name="Rectangle 9"/>
          <p:cNvSpPr/>
          <p:nvPr/>
        </p:nvSpPr>
        <p:spPr bwMode="invGray">
          <a:xfrm>
            <a:off x="3048000" y="0"/>
            <a:ext cx="1016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sz="1800"/>
          </a:p>
        </p:txBody>
      </p:sp>
      <p:sp>
        <p:nvSpPr>
          <p:cNvPr id="8" name="Ellipse 7"/>
          <p:cNvSpPr/>
          <p:nvPr/>
        </p:nvSpPr>
        <p:spPr>
          <a:xfrm>
            <a:off x="2896428" y="2814656"/>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sz="1800"/>
          </a:p>
        </p:txBody>
      </p:sp>
      <p:sp>
        <p:nvSpPr>
          <p:cNvPr id="9" name="Ellipse 8"/>
          <p:cNvSpPr/>
          <p:nvPr/>
        </p:nvSpPr>
        <p:spPr>
          <a:xfrm>
            <a:off x="3210752" y="2745870"/>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sz="1800"/>
          </a:p>
        </p:txBody>
      </p:sp>
    </p:spTree>
    <p:extLst>
      <p:ext uri="{BB962C8B-B14F-4D97-AF65-F5344CB8AC3E}">
        <p14:creationId xmlns:p14="http://schemas.microsoft.com/office/powerpoint/2010/main" val="3928480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914144" y="274320"/>
            <a:ext cx="999744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0FAEAD5F-8E9E-4276-8FD7-3E1FB8515605}" type="datetimeFigureOut">
              <a:rPr lang="fr-FR" smtClean="0"/>
              <a:pPr/>
              <a:t>07/05/2015</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C6F89B2E-619B-4308-8928-75D9EBAD2228}" type="slidenum">
              <a:rPr lang="fr-FR" smtClean="0"/>
              <a:pPr/>
              <a:t>‹N°›</a:t>
            </a:fld>
            <a:endParaRPr lang="fr-FR"/>
          </a:p>
        </p:txBody>
      </p:sp>
    </p:spTree>
    <p:extLst>
      <p:ext uri="{BB962C8B-B14F-4D97-AF65-F5344CB8AC3E}">
        <p14:creationId xmlns:p14="http://schemas.microsoft.com/office/powerpoint/2010/main" val="1096953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0FAEAD5F-8E9E-4276-8FD7-3E1FB8515605}" type="datetimeFigureOut">
              <a:rPr lang="fr-FR" smtClean="0"/>
              <a:pPr/>
              <a:t>07/05/2015</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C6F89B2E-619B-4308-8928-75D9EBAD2228}" type="slidenum">
              <a:rPr lang="fr-FR" smtClean="0"/>
              <a:pPr/>
              <a:t>‹N°›</a:t>
            </a:fld>
            <a:endParaRPr lang="fr-FR"/>
          </a:p>
        </p:txBody>
      </p:sp>
    </p:spTree>
    <p:extLst>
      <p:ext uri="{BB962C8B-B14F-4D97-AF65-F5344CB8AC3E}">
        <p14:creationId xmlns:p14="http://schemas.microsoft.com/office/powerpoint/2010/main" val="3649595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914144" y="274320"/>
            <a:ext cx="999744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0FAEAD5F-8E9E-4276-8FD7-3E1FB8515605}" type="datetimeFigureOut">
              <a:rPr lang="fr-FR" smtClean="0"/>
              <a:pPr/>
              <a:t>07/05/2015</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C6F89B2E-619B-4308-8928-75D9EBAD2228}" type="slidenum">
              <a:rPr lang="fr-FR" smtClean="0"/>
              <a:pPr/>
              <a:t>‹N°›</a:t>
            </a:fld>
            <a:endParaRPr lang="fr-FR"/>
          </a:p>
        </p:txBody>
      </p:sp>
    </p:spTree>
    <p:extLst>
      <p:ext uri="{BB962C8B-B14F-4D97-AF65-F5344CB8AC3E}">
        <p14:creationId xmlns:p14="http://schemas.microsoft.com/office/powerpoint/2010/main" val="195756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353312" y="0"/>
            <a:ext cx="108386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sz="1800"/>
          </a:p>
        </p:txBody>
      </p:sp>
      <p:sp>
        <p:nvSpPr>
          <p:cNvPr id="2" name="Espace réservé de la date 1"/>
          <p:cNvSpPr>
            <a:spLocks noGrp="1"/>
          </p:cNvSpPr>
          <p:nvPr>
            <p:ph type="dt" sz="half" idx="10"/>
          </p:nvPr>
        </p:nvSpPr>
        <p:spPr/>
        <p:txBody>
          <a:bodyPr/>
          <a:lstStyle>
            <a:extLst/>
          </a:lstStyle>
          <a:p>
            <a:fld id="{0FAEAD5F-8E9E-4276-8FD7-3E1FB8515605}" type="datetimeFigureOut">
              <a:rPr lang="fr-FR" smtClean="0"/>
              <a:pPr/>
              <a:t>07/05/2015</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C6F89B2E-619B-4308-8928-75D9EBAD2228}" type="slidenum">
              <a:rPr lang="fr-FR" smtClean="0"/>
              <a:pPr/>
              <a:t>‹N°›</a:t>
            </a:fld>
            <a:endParaRPr lang="fr-FR"/>
          </a:p>
        </p:txBody>
      </p:sp>
      <p:sp>
        <p:nvSpPr>
          <p:cNvPr id="6" name="Rectangle 5"/>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sz="1800"/>
          </a:p>
        </p:txBody>
      </p:sp>
    </p:spTree>
    <p:extLst>
      <p:ext uri="{BB962C8B-B14F-4D97-AF65-F5344CB8AC3E}">
        <p14:creationId xmlns:p14="http://schemas.microsoft.com/office/powerpoint/2010/main" val="3589068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09600" y="1406964"/>
            <a:ext cx="508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0FAEAD5F-8E9E-4276-8FD7-3E1FB8515605}" type="datetimeFigureOut">
              <a:rPr lang="fr-FR" smtClean="0"/>
              <a:pPr/>
              <a:t>07/05/2015</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C6F89B2E-619B-4308-8928-75D9EBAD2228}" type="slidenum">
              <a:rPr lang="fr-FR" smtClean="0"/>
              <a:pPr/>
              <a:t>‹N°›</a:t>
            </a:fld>
            <a:endParaRPr lang="fr-FR"/>
          </a:p>
        </p:txBody>
      </p:sp>
    </p:spTree>
    <p:extLst>
      <p:ext uri="{BB962C8B-B14F-4D97-AF65-F5344CB8AC3E}">
        <p14:creationId xmlns:p14="http://schemas.microsoft.com/office/powerpoint/2010/main" val="2282876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fld id="{0FAEAD5F-8E9E-4276-8FD7-3E1FB8515605}" type="datetimeFigureOut">
              <a:rPr lang="fr-FR" smtClean="0"/>
              <a:pPr/>
              <a:t>07/05/2015</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C6F89B2E-619B-4308-8928-75D9EBAD2228}" type="slidenum">
              <a:rPr lang="fr-FR" smtClean="0"/>
              <a:pPr/>
              <a:t>‹N°›</a:t>
            </a:fld>
            <a:endParaRPr lang="fr-FR"/>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marL="0" indent="0" algn="l" eaLnBrk="1" latinLnBrk="0" hangingPunct="1">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sz="1800"/>
          </a:p>
        </p:txBody>
      </p:sp>
      <p:sp>
        <p:nvSpPr>
          <p:cNvPr id="10" name="Organigramme : Processus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sz="1800" dirty="0"/>
          </a:p>
        </p:txBody>
      </p:sp>
      <p:sp>
        <p:nvSpPr>
          <p:cNvPr id="4" name="Espace réservé du texte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extLst>
      <p:ext uri="{BB962C8B-B14F-4D97-AF65-F5344CB8AC3E}">
        <p14:creationId xmlns:p14="http://schemas.microsoft.com/office/powerpoint/2010/main" val="1527037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1087902" y="-815922"/>
            <a:ext cx="2185183"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sz="1800"/>
          </a:p>
        </p:txBody>
      </p:sp>
      <p:sp>
        <p:nvSpPr>
          <p:cNvPr id="8" name="Ellipse 7"/>
          <p:cNvSpPr/>
          <p:nvPr/>
        </p:nvSpPr>
        <p:spPr>
          <a:xfrm>
            <a:off x="225089" y="21103"/>
            <a:ext cx="2269588"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sz="1800"/>
          </a:p>
        </p:txBody>
      </p:sp>
      <p:sp>
        <p:nvSpPr>
          <p:cNvPr id="11" name="Bouée 10"/>
          <p:cNvSpPr/>
          <p:nvPr/>
        </p:nvSpPr>
        <p:spPr>
          <a:xfrm rot="2315675">
            <a:off x="243842"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sz="1800"/>
          </a:p>
        </p:txBody>
      </p:sp>
      <p:sp>
        <p:nvSpPr>
          <p:cNvPr id="12" name="Rectangle 11"/>
          <p:cNvSpPr/>
          <p:nvPr/>
        </p:nvSpPr>
        <p:spPr>
          <a:xfrm>
            <a:off x="1350498" y="-54"/>
            <a:ext cx="1084150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sz="1800"/>
          </a:p>
        </p:txBody>
      </p:sp>
      <p:sp>
        <p:nvSpPr>
          <p:cNvPr id="5" name="Espace réservé du titre 4"/>
          <p:cNvSpPr>
            <a:spLocks noGrp="1"/>
          </p:cNvSpPr>
          <p:nvPr>
            <p:ph type="title"/>
          </p:nvPr>
        </p:nvSpPr>
        <p:spPr>
          <a:xfrm>
            <a:off x="1914144" y="274638"/>
            <a:ext cx="999744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914144" y="1447800"/>
            <a:ext cx="999744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FAEAD5F-8E9E-4276-8FD7-3E1FB8515605}" type="datetimeFigureOut">
              <a:rPr lang="fr-FR" smtClean="0"/>
              <a:pPr/>
              <a:t>07/05/2015</a:t>
            </a:fld>
            <a:endParaRPr lang="fr-FR"/>
          </a:p>
        </p:txBody>
      </p:sp>
      <p:sp>
        <p:nvSpPr>
          <p:cNvPr id="10" name="Espace réservé du pied de page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FR"/>
          </a:p>
        </p:txBody>
      </p:sp>
      <p:sp>
        <p:nvSpPr>
          <p:cNvPr id="22" name="Espace réservé du numéro de diapositive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6F89B2E-619B-4308-8928-75D9EBAD2228}" type="slidenum">
              <a:rPr lang="fr-FR" smtClean="0"/>
              <a:pPr/>
              <a:t>‹N°›</a:t>
            </a:fld>
            <a:endParaRPr lang="fr-FR"/>
          </a:p>
        </p:txBody>
      </p:sp>
      <p:sp>
        <p:nvSpPr>
          <p:cNvPr id="15" name="Rectangle 14"/>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sz="1800"/>
          </a:p>
        </p:txBody>
      </p:sp>
    </p:spTree>
    <p:extLst>
      <p:ext uri="{BB962C8B-B14F-4D97-AF65-F5344CB8AC3E}">
        <p14:creationId xmlns:p14="http://schemas.microsoft.com/office/powerpoint/2010/main" val="341151564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re 1"/>
          <p:cNvSpPr>
            <a:spLocks noGrp="1"/>
          </p:cNvSpPr>
          <p:nvPr>
            <p:ph type="ctrTitle"/>
          </p:nvPr>
        </p:nvSpPr>
        <p:spPr>
          <a:xfrm>
            <a:off x="1331259" y="0"/>
            <a:ext cx="10860741" cy="2191871"/>
          </a:xfrm>
        </p:spPr>
        <p:txBody>
          <a:bodyPr>
            <a:normAutofit/>
          </a:bodyPr>
          <a:lstStyle/>
          <a:p>
            <a:pPr algn="ctr"/>
            <a:r>
              <a:rPr lang="fr-FR" b="1" dirty="0" smtClean="0">
                <a:effectLst/>
              </a:rPr>
              <a:t>CHAPITRE </a:t>
            </a:r>
            <a:r>
              <a:rPr lang="fr-FR" b="1" dirty="0">
                <a:effectLst/>
              </a:rPr>
              <a:t>1 </a:t>
            </a:r>
            <a:r>
              <a:rPr lang="fr-FR" b="1" dirty="0" smtClean="0">
                <a:effectLst/>
              </a:rPr>
              <a:t>: </a:t>
            </a:r>
            <a:br>
              <a:rPr lang="fr-FR" b="1" dirty="0" smtClean="0">
                <a:effectLst/>
              </a:rPr>
            </a:br>
            <a:r>
              <a:rPr lang="fr-FR" b="1" dirty="0" smtClean="0">
                <a:effectLst/>
              </a:rPr>
              <a:t>FONDEMENTS </a:t>
            </a:r>
            <a:r>
              <a:rPr lang="fr-FR" b="1" dirty="0">
                <a:effectLst/>
              </a:rPr>
              <a:t>ET LIMITES DES THEORIES TRADITIONNELLES</a:t>
            </a:r>
            <a:endParaRPr lang="fr-FR" dirty="0"/>
          </a:p>
        </p:txBody>
      </p:sp>
      <p:sp>
        <p:nvSpPr>
          <p:cNvPr id="3" name="Sous-titre 2"/>
          <p:cNvSpPr>
            <a:spLocks noGrp="1"/>
          </p:cNvSpPr>
          <p:nvPr>
            <p:ph type="subTitle" idx="1"/>
          </p:nvPr>
        </p:nvSpPr>
        <p:spPr>
          <a:xfrm>
            <a:off x="1331259" y="2414282"/>
            <a:ext cx="10860741" cy="3993776"/>
          </a:xfrm>
        </p:spPr>
        <p:txBody>
          <a:bodyPr/>
          <a:lstStyle/>
          <a:p>
            <a:endParaRPr lang="fr-FR" dirty="0"/>
          </a:p>
        </p:txBody>
      </p:sp>
    </p:spTree>
    <p:extLst>
      <p:ext uri="{BB962C8B-B14F-4D97-AF65-F5344CB8AC3E}">
        <p14:creationId xmlns:p14="http://schemas.microsoft.com/office/powerpoint/2010/main" val="1325189548"/>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91772" y="0"/>
            <a:ext cx="10547241" cy="1008529"/>
          </a:xfrm>
        </p:spPr>
        <p:txBody>
          <a:bodyPr>
            <a:normAutofit fontScale="90000"/>
          </a:bodyPr>
          <a:lstStyle/>
          <a:p>
            <a:r>
              <a:rPr lang="fr-FR" sz="4000" b="1" dirty="0" smtClean="0">
                <a:effectLst/>
              </a:rPr>
              <a:t>I- LES AVANATAGES COMPARATIFS DE</a:t>
            </a:r>
            <a:r>
              <a:rPr lang="fr-FR" sz="4000" dirty="0" smtClean="0">
                <a:effectLst/>
              </a:rPr>
              <a:t> </a:t>
            </a:r>
            <a:r>
              <a:rPr lang="fr-FR" sz="4000" b="1" dirty="0" smtClean="0">
                <a:effectLst/>
              </a:rPr>
              <a:t>RICARDO</a:t>
            </a:r>
            <a:endParaRPr lang="fr-FR" dirty="0"/>
          </a:p>
        </p:txBody>
      </p:sp>
      <p:sp>
        <p:nvSpPr>
          <p:cNvPr id="3" name="Espace réservé du contenu 2"/>
          <p:cNvSpPr>
            <a:spLocks noGrp="1"/>
          </p:cNvSpPr>
          <p:nvPr>
            <p:ph idx="1"/>
          </p:nvPr>
        </p:nvSpPr>
        <p:spPr>
          <a:xfrm>
            <a:off x="1291772" y="1102659"/>
            <a:ext cx="10900229" cy="5755341"/>
          </a:xfrm>
        </p:spPr>
        <p:txBody>
          <a:bodyPr>
            <a:normAutofit fontScale="92500" lnSpcReduction="20000"/>
          </a:bodyPr>
          <a:lstStyle/>
          <a:p>
            <a:pPr>
              <a:buNone/>
            </a:pPr>
            <a:r>
              <a:rPr lang="fr-FR" b="1" dirty="0" smtClean="0"/>
              <a:t>3. Prix internationaux et gain à l’échange</a:t>
            </a:r>
            <a:endParaRPr lang="fr-FR" dirty="0" smtClean="0"/>
          </a:p>
          <a:p>
            <a:pPr lvl="0">
              <a:buFont typeface="Wingdings" pitchFamily="2" charset="2"/>
              <a:buChar char="Ø"/>
            </a:pPr>
            <a:r>
              <a:rPr lang="fr-FR" dirty="0" smtClean="0"/>
              <a:t>             p</a:t>
            </a:r>
            <a:r>
              <a:rPr lang="fr-FR" baseline="-25000" dirty="0" smtClean="0"/>
              <a:t>t</a:t>
            </a:r>
            <a:r>
              <a:rPr lang="fr-FR" dirty="0" smtClean="0"/>
              <a:t> = </a:t>
            </a:r>
            <a:r>
              <a:rPr lang="fr-FR" dirty="0" err="1" smtClean="0"/>
              <a:t>a</a:t>
            </a:r>
            <a:r>
              <a:rPr lang="fr-FR" baseline="-25000" dirty="0" err="1" smtClean="0"/>
              <a:t>Lt</a:t>
            </a:r>
            <a:r>
              <a:rPr lang="fr-FR" dirty="0" smtClean="0"/>
              <a:t>*w       et       </a:t>
            </a:r>
            <a:r>
              <a:rPr lang="fr-FR" dirty="0" err="1" smtClean="0"/>
              <a:t>p</a:t>
            </a:r>
            <a:r>
              <a:rPr lang="fr-FR" baseline="-25000" dirty="0" err="1" smtClean="0"/>
              <a:t>v</a:t>
            </a:r>
            <a:r>
              <a:rPr lang="fr-FR" dirty="0" smtClean="0"/>
              <a:t> = </a:t>
            </a:r>
            <a:r>
              <a:rPr lang="fr-FR" dirty="0" err="1" smtClean="0"/>
              <a:t>a</a:t>
            </a:r>
            <a:r>
              <a:rPr lang="fr-FR" baseline="-25000" dirty="0" err="1" smtClean="0"/>
              <a:t>Lv</a:t>
            </a:r>
            <a:r>
              <a:rPr lang="fr-FR" dirty="0" smtClean="0"/>
              <a:t>*w</a:t>
            </a:r>
          </a:p>
          <a:p>
            <a:pPr lvl="0">
              <a:buFont typeface="Wingdings" pitchFamily="2" charset="2"/>
              <a:buChar char="Ø"/>
            </a:pPr>
            <a:r>
              <a:rPr lang="fr-FR" dirty="0" smtClean="0"/>
              <a:t>Le taux de salaire (w) est le même dans toute l’économie car il y a mobilité parfaite des travailleurs</a:t>
            </a:r>
          </a:p>
          <a:p>
            <a:pPr lvl="0">
              <a:buFont typeface="Wingdings" pitchFamily="2" charset="2"/>
              <a:buChar char="Ø"/>
            </a:pPr>
            <a:r>
              <a:rPr lang="nl-NL" dirty="0" smtClean="0"/>
              <a:t>     </a:t>
            </a:r>
            <a:r>
              <a:rPr lang="nl-NL" dirty="0" err="1" smtClean="0"/>
              <a:t>p</a:t>
            </a:r>
            <a:r>
              <a:rPr lang="nl-NL" baseline="-25000" dirty="0" err="1" smtClean="0"/>
              <a:t>t</a:t>
            </a:r>
            <a:r>
              <a:rPr lang="nl-NL" dirty="0" smtClean="0"/>
              <a:t>/</a:t>
            </a:r>
            <a:r>
              <a:rPr lang="nl-NL" dirty="0" err="1" smtClean="0"/>
              <a:t>p</a:t>
            </a:r>
            <a:r>
              <a:rPr lang="nl-NL" baseline="-25000" dirty="0" err="1" smtClean="0"/>
              <a:t>v</a:t>
            </a:r>
            <a:r>
              <a:rPr lang="nl-NL" dirty="0" smtClean="0"/>
              <a:t> = </a:t>
            </a:r>
            <a:r>
              <a:rPr lang="nl-NL" dirty="0" err="1" smtClean="0"/>
              <a:t>a</a:t>
            </a:r>
            <a:r>
              <a:rPr lang="nl-NL" baseline="-25000" dirty="0" err="1" smtClean="0"/>
              <a:t>Lt</a:t>
            </a:r>
            <a:r>
              <a:rPr lang="nl-NL" dirty="0" smtClean="0"/>
              <a:t>/</a:t>
            </a:r>
            <a:r>
              <a:rPr lang="nl-NL" dirty="0" err="1" smtClean="0"/>
              <a:t>a</a:t>
            </a:r>
            <a:r>
              <a:rPr lang="nl-NL" baseline="-25000" dirty="0" err="1" smtClean="0"/>
              <a:t>Lv</a:t>
            </a:r>
            <a:r>
              <a:rPr lang="fr-FR" dirty="0" smtClean="0"/>
              <a:t>                </a:t>
            </a:r>
            <a:r>
              <a:rPr lang="nl-NL" dirty="0" err="1" smtClean="0"/>
              <a:t>p</a:t>
            </a:r>
            <a:r>
              <a:rPr lang="nl-NL" baseline="-25000" dirty="0" err="1" smtClean="0"/>
              <a:t>v</a:t>
            </a:r>
            <a:r>
              <a:rPr lang="nl-NL" dirty="0" smtClean="0"/>
              <a:t>/</a:t>
            </a:r>
            <a:r>
              <a:rPr lang="nl-NL" dirty="0" err="1" smtClean="0"/>
              <a:t>p</a:t>
            </a:r>
            <a:r>
              <a:rPr lang="nl-NL" baseline="-25000" dirty="0" err="1" smtClean="0"/>
              <a:t>t</a:t>
            </a:r>
            <a:r>
              <a:rPr lang="nl-NL" dirty="0" smtClean="0"/>
              <a:t> = </a:t>
            </a:r>
            <a:r>
              <a:rPr lang="nl-NL" dirty="0" err="1" smtClean="0"/>
              <a:t>a</a:t>
            </a:r>
            <a:r>
              <a:rPr lang="nl-NL" baseline="-25000" dirty="0" err="1" smtClean="0"/>
              <a:t>Lv</a:t>
            </a:r>
            <a:r>
              <a:rPr lang="nl-NL" dirty="0" smtClean="0"/>
              <a:t>/</a:t>
            </a:r>
            <a:r>
              <a:rPr lang="nl-NL" dirty="0" err="1" smtClean="0"/>
              <a:t>a</a:t>
            </a:r>
            <a:r>
              <a:rPr lang="nl-NL" baseline="-25000" dirty="0" err="1" smtClean="0"/>
              <a:t>Lt</a:t>
            </a:r>
            <a:r>
              <a:rPr lang="nl-NL" dirty="0" smtClean="0"/>
              <a:t> </a:t>
            </a:r>
            <a:endParaRPr lang="fr-FR" dirty="0" smtClean="0"/>
          </a:p>
          <a:p>
            <a:pPr lvl="0">
              <a:buFont typeface="Wingdings" pitchFamily="2" charset="2"/>
              <a:buChar char="Ø"/>
            </a:pPr>
            <a:r>
              <a:rPr lang="nl-NL" dirty="0" smtClean="0"/>
              <a:t>  P</a:t>
            </a:r>
            <a:r>
              <a:rPr lang="nl-NL" baseline="-25000" dirty="0" smtClean="0"/>
              <a:t>t</a:t>
            </a:r>
            <a:r>
              <a:rPr lang="nl-NL" dirty="0" smtClean="0"/>
              <a:t>/</a:t>
            </a:r>
            <a:r>
              <a:rPr lang="nl-NL" dirty="0" err="1" smtClean="0"/>
              <a:t>P</a:t>
            </a:r>
            <a:r>
              <a:rPr lang="nl-NL" baseline="-25000" dirty="0" err="1" smtClean="0"/>
              <a:t>v</a:t>
            </a:r>
            <a:r>
              <a:rPr lang="nl-NL" dirty="0" smtClean="0"/>
              <a:t> &lt; </a:t>
            </a:r>
            <a:r>
              <a:rPr lang="nl-NL" dirty="0" err="1" smtClean="0"/>
              <a:t>p</a:t>
            </a:r>
            <a:r>
              <a:rPr lang="nl-NL" baseline="-25000" dirty="0" err="1" smtClean="0"/>
              <a:t>t</a:t>
            </a:r>
            <a:r>
              <a:rPr lang="nl-NL" dirty="0" smtClean="0"/>
              <a:t>/</a:t>
            </a:r>
            <a:r>
              <a:rPr lang="nl-NL" dirty="0" err="1" smtClean="0"/>
              <a:t>p</a:t>
            </a:r>
            <a:r>
              <a:rPr lang="nl-NL" baseline="-25000" dirty="0" err="1" smtClean="0"/>
              <a:t>v</a:t>
            </a:r>
            <a:r>
              <a:rPr lang="nl-NL" dirty="0" smtClean="0"/>
              <a:t> = 2</a:t>
            </a:r>
            <a:endParaRPr lang="fr-FR" dirty="0" smtClean="0"/>
          </a:p>
          <a:p>
            <a:pPr lvl="0">
              <a:buFont typeface="Wingdings" pitchFamily="2" charset="2"/>
              <a:buChar char="Ø"/>
            </a:pPr>
            <a:r>
              <a:rPr lang="fr-FR" dirty="0" smtClean="0"/>
              <a:t> P</a:t>
            </a:r>
            <a:r>
              <a:rPr lang="fr-FR" baseline="-25000" dirty="0" smtClean="0"/>
              <a:t>t</a:t>
            </a:r>
            <a:r>
              <a:rPr lang="fr-FR" dirty="0" smtClean="0"/>
              <a:t>/</a:t>
            </a:r>
            <a:r>
              <a:rPr lang="fr-FR" dirty="0" err="1" smtClean="0"/>
              <a:t>P</a:t>
            </a:r>
            <a:r>
              <a:rPr lang="fr-FR" baseline="-25000" dirty="0" err="1" smtClean="0"/>
              <a:t>v</a:t>
            </a:r>
            <a:r>
              <a:rPr lang="fr-FR" dirty="0" smtClean="0"/>
              <a:t> &gt; p*</a:t>
            </a:r>
            <a:r>
              <a:rPr lang="fr-FR" baseline="-25000" dirty="0" smtClean="0"/>
              <a:t>t</a:t>
            </a:r>
            <a:r>
              <a:rPr lang="fr-FR" dirty="0" smtClean="0"/>
              <a:t>/p*</a:t>
            </a:r>
            <a:r>
              <a:rPr lang="fr-FR" baseline="-25000" dirty="0" smtClean="0"/>
              <a:t>v</a:t>
            </a:r>
            <a:r>
              <a:rPr lang="fr-FR" dirty="0" smtClean="0"/>
              <a:t> = </a:t>
            </a:r>
            <a:r>
              <a:rPr lang="fr-FR" dirty="0" smtClean="0"/>
              <a:t>0,63</a:t>
            </a:r>
          </a:p>
          <a:p>
            <a:pPr marL="82296" lvl="0" indent="0">
              <a:buNone/>
            </a:pPr>
            <a:endParaRPr lang="fr-FR" dirty="0" smtClean="0"/>
          </a:p>
          <a:p>
            <a:pPr lvl="0">
              <a:buFont typeface="Wingdings" pitchFamily="2" charset="2"/>
              <a:buChar char="Ø"/>
            </a:pPr>
            <a:r>
              <a:rPr lang="fr-FR" dirty="0" smtClean="0"/>
              <a:t>Ainsi, pour que les deux pays trouvent un gain (ou bénéfice) à l’échange, il faut qu’ils puissent importer un produit relativement moins cher qu’il ne coûterait à fabriquer au niveau national, et vendre à l’étranger (exporter) un produit plus cher que ce qu’ils pourraient le vendre en autarcie sur leur territoire national.</a:t>
            </a:r>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22400" y="0"/>
            <a:ext cx="10769600" cy="1196788"/>
          </a:xfrm>
        </p:spPr>
        <p:txBody>
          <a:bodyPr>
            <a:normAutofit/>
          </a:bodyPr>
          <a:lstStyle/>
          <a:p>
            <a:r>
              <a:rPr lang="fr-FR" sz="3600" b="1" dirty="0">
                <a:effectLst/>
              </a:rPr>
              <a:t>I- LES AVANATAGES COMPARATIFS DE</a:t>
            </a:r>
            <a:r>
              <a:rPr lang="fr-FR" sz="3600" dirty="0">
                <a:effectLst/>
              </a:rPr>
              <a:t> </a:t>
            </a:r>
            <a:r>
              <a:rPr lang="fr-FR" sz="3600" b="1" dirty="0">
                <a:effectLst/>
              </a:rPr>
              <a:t>RICARDO</a:t>
            </a:r>
            <a:endParaRPr lang="fr-FR" sz="3600" dirty="0"/>
          </a:p>
        </p:txBody>
      </p:sp>
      <p:sp>
        <p:nvSpPr>
          <p:cNvPr id="3" name="Espace réservé du contenu 2"/>
          <p:cNvSpPr>
            <a:spLocks noGrp="1"/>
          </p:cNvSpPr>
          <p:nvPr>
            <p:ph idx="1"/>
          </p:nvPr>
        </p:nvSpPr>
        <p:spPr>
          <a:xfrm>
            <a:off x="1422400" y="1447800"/>
            <a:ext cx="10769600" cy="5410200"/>
          </a:xfrm>
        </p:spPr>
        <p:txBody>
          <a:bodyPr>
            <a:normAutofit/>
          </a:bodyPr>
          <a:lstStyle/>
          <a:p>
            <a:pPr>
              <a:buFont typeface="Wingdings" pitchFamily="2" charset="2"/>
              <a:buChar char="Ø"/>
            </a:pPr>
            <a:r>
              <a:rPr lang="fr-FR" b="1" dirty="0" smtClean="0"/>
              <a:t>2 Remarques importantes :</a:t>
            </a:r>
          </a:p>
          <a:p>
            <a:pPr>
              <a:buFont typeface="Wingdings" pitchFamily="2" charset="2"/>
              <a:buChar char="Ø"/>
            </a:pPr>
            <a:r>
              <a:rPr lang="fr-FR" dirty="0" smtClean="0"/>
              <a:t>Le gain à l’échange est rarement égal entre les partenaires</a:t>
            </a:r>
          </a:p>
          <a:p>
            <a:pPr>
              <a:buFont typeface="Wingdings" pitchFamily="2" charset="2"/>
              <a:buChar char="Ø"/>
            </a:pPr>
            <a:r>
              <a:rPr lang="fr-FR" dirty="0" smtClean="0"/>
              <a:t>Les pays qui ont un avantage comparatif dans les produits fortement demandés au niveau mondial ont le plus de chance d’avoir des gains élevés à l’échange.</a:t>
            </a:r>
          </a:p>
          <a:p>
            <a:pPr>
              <a:buNone/>
            </a:pPr>
            <a:r>
              <a:rPr lang="fr-FR" b="1" dirty="0" smtClean="0"/>
              <a:t>4. Les tests empiriques de la théorie de Ricardo</a:t>
            </a:r>
            <a:endParaRPr lang="fr-FR" dirty="0" smtClean="0"/>
          </a:p>
          <a:p>
            <a:pPr>
              <a:buNone/>
            </a:pPr>
            <a:r>
              <a:rPr lang="fr-FR" dirty="0" smtClean="0"/>
              <a:t>Mac </a:t>
            </a:r>
            <a:r>
              <a:rPr lang="fr-FR" dirty="0" err="1" smtClean="0"/>
              <a:t>Dougall</a:t>
            </a:r>
            <a:r>
              <a:rPr lang="fr-FR" dirty="0" smtClean="0"/>
              <a:t> (1951) a testé cette loi en comparant les productivités et les performances à l’X de la GB et des USA pour l’année 1937.</a:t>
            </a:r>
          </a:p>
          <a:p>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64342" y="0"/>
            <a:ext cx="10827657" cy="1048871"/>
          </a:xfrm>
        </p:spPr>
        <p:txBody>
          <a:bodyPr>
            <a:noAutofit/>
          </a:bodyPr>
          <a:lstStyle/>
          <a:p>
            <a:r>
              <a:rPr lang="fr-FR" sz="3600" b="1" dirty="0" smtClean="0">
                <a:effectLst/>
              </a:rPr>
              <a:t>I- LES AVANATAGES COMPARATIFS DE</a:t>
            </a:r>
            <a:r>
              <a:rPr lang="fr-FR" sz="3600" dirty="0" smtClean="0">
                <a:effectLst/>
              </a:rPr>
              <a:t> </a:t>
            </a:r>
            <a:r>
              <a:rPr lang="fr-FR" sz="3600" b="1" dirty="0" smtClean="0">
                <a:effectLst/>
              </a:rPr>
              <a:t>RICARDO</a:t>
            </a:r>
            <a:endParaRPr lang="fr-FR" sz="3600" dirty="0"/>
          </a:p>
        </p:txBody>
      </p:sp>
      <p:sp>
        <p:nvSpPr>
          <p:cNvPr id="3" name="Espace réservé du contenu 2"/>
          <p:cNvSpPr>
            <a:spLocks noGrp="1"/>
          </p:cNvSpPr>
          <p:nvPr>
            <p:ph idx="1"/>
          </p:nvPr>
        </p:nvSpPr>
        <p:spPr>
          <a:xfrm>
            <a:off x="1436914" y="1306286"/>
            <a:ext cx="10755086" cy="5551714"/>
          </a:xfrm>
        </p:spPr>
        <p:txBody>
          <a:bodyPr>
            <a:noAutofit/>
          </a:bodyPr>
          <a:lstStyle/>
          <a:p>
            <a:pPr>
              <a:buNone/>
            </a:pPr>
            <a:r>
              <a:rPr lang="fr-FR" sz="2400" b="1" dirty="0" smtClean="0"/>
              <a:t>C- La critique de l’approche ricardienne</a:t>
            </a:r>
          </a:p>
          <a:p>
            <a:pPr>
              <a:buNone/>
            </a:pPr>
            <a:r>
              <a:rPr lang="fr-FR" sz="2400" b="1" dirty="0" smtClean="0"/>
              <a:t>1. Gains statiques et  gains dynamiques</a:t>
            </a:r>
          </a:p>
          <a:p>
            <a:pPr>
              <a:buFont typeface="Wingdings" pitchFamily="2" charset="2"/>
              <a:buChar char="Ø"/>
            </a:pPr>
            <a:r>
              <a:rPr lang="fr-FR" sz="2400" dirty="0" smtClean="0"/>
              <a:t> L’analyse ricardienne s’est construite sur une base statique</a:t>
            </a:r>
          </a:p>
          <a:p>
            <a:pPr>
              <a:buFont typeface="Wingdings" pitchFamily="2" charset="2"/>
              <a:buChar char="Ø"/>
            </a:pPr>
            <a:r>
              <a:rPr lang="fr-FR" sz="2400" dirty="0" smtClean="0"/>
              <a:t>En levant cette hypothèse de constance des rendements d’échelle, un avantage comparatif peut se transformer en désavantage comparatif </a:t>
            </a:r>
          </a:p>
          <a:p>
            <a:pPr>
              <a:buNone/>
            </a:pPr>
            <a:r>
              <a:rPr lang="fr-FR" sz="2400" b="1" dirty="0" smtClean="0"/>
              <a:t>2. Le paradoxe de Graham</a:t>
            </a:r>
            <a:endParaRPr lang="fr-FR" sz="2400" dirty="0" smtClean="0"/>
          </a:p>
          <a:p>
            <a:pPr>
              <a:buFont typeface="Wingdings" pitchFamily="2" charset="2"/>
              <a:buChar char="Ø"/>
            </a:pPr>
            <a:r>
              <a:rPr lang="fr-FR" sz="2400" dirty="0" smtClean="0"/>
              <a:t>Soit 2 pays, </a:t>
            </a:r>
            <a:r>
              <a:rPr lang="fr-FR" sz="2400" dirty="0" smtClean="0"/>
              <a:t>l’Afrique du Sud </a:t>
            </a:r>
            <a:r>
              <a:rPr lang="fr-FR" sz="2400" dirty="0" smtClean="0"/>
              <a:t>et l’Inde et 2 produits, l’ordinateur et le coton. </a:t>
            </a:r>
          </a:p>
          <a:p>
            <a:pPr>
              <a:buFont typeface="Wingdings" pitchFamily="2" charset="2"/>
              <a:buChar char="Ø"/>
            </a:pPr>
            <a:r>
              <a:rPr lang="fr-FR" sz="2400" dirty="0" smtClean="0"/>
              <a:t>On suppose que la production d’ordinateurs est à coûts décroissants (rendements croissants) et celle de coton à coûts croissants (rendements décroissants). </a:t>
            </a:r>
          </a:p>
          <a:p>
            <a:pPr>
              <a:buFont typeface="Wingdings" pitchFamily="2" charset="2"/>
              <a:buChar char="Ø"/>
            </a:pPr>
            <a:r>
              <a:rPr lang="fr-FR" sz="2400" dirty="0" smtClean="0"/>
              <a:t>Supposons enfin qu’après une analyse des productivités comparatives (coûts comparatifs), </a:t>
            </a:r>
            <a:r>
              <a:rPr lang="fr-FR" sz="2400" dirty="0" smtClean="0"/>
              <a:t>l’Afrique du Sud </a:t>
            </a:r>
            <a:r>
              <a:rPr lang="fr-FR" sz="2400" dirty="0" smtClean="0"/>
              <a:t>a un avantage comparatif dans la production d’ordinateurs et l’Inde dans celle de </a:t>
            </a:r>
            <a:r>
              <a:rPr lang="fr-FR" sz="2400" dirty="0" smtClean="0"/>
              <a:t>coton.</a:t>
            </a:r>
            <a:endParaRPr lang="fr-FR"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49829" y="0"/>
            <a:ext cx="10842171" cy="870857"/>
          </a:xfrm>
        </p:spPr>
        <p:txBody>
          <a:bodyPr>
            <a:normAutofit/>
          </a:bodyPr>
          <a:lstStyle/>
          <a:p>
            <a:r>
              <a:rPr lang="fr-FR" sz="3600" b="1" dirty="0" smtClean="0"/>
              <a:t>II- LE MODELE NEOCLASSIQUE (HOS)</a:t>
            </a:r>
            <a:endParaRPr lang="fr-FR" sz="3600" dirty="0"/>
          </a:p>
        </p:txBody>
      </p:sp>
      <p:sp>
        <p:nvSpPr>
          <p:cNvPr id="3" name="Espace réservé du contenu 2"/>
          <p:cNvSpPr>
            <a:spLocks noGrp="1"/>
          </p:cNvSpPr>
          <p:nvPr>
            <p:ph idx="1"/>
          </p:nvPr>
        </p:nvSpPr>
        <p:spPr>
          <a:xfrm>
            <a:off x="1335314" y="798287"/>
            <a:ext cx="10856685" cy="6059714"/>
          </a:xfrm>
        </p:spPr>
        <p:txBody>
          <a:bodyPr>
            <a:noAutofit/>
          </a:bodyPr>
          <a:lstStyle/>
          <a:p>
            <a:pPr>
              <a:buNone/>
            </a:pPr>
            <a:r>
              <a:rPr lang="fr-FR" sz="2400" dirty="0" smtClean="0"/>
              <a:t>Le </a:t>
            </a:r>
            <a:r>
              <a:rPr lang="fr-FR" sz="2400" dirty="0" smtClean="0"/>
              <a:t>modèle néo-classique de base du commerce international correspond à ce qu’il est convenu d’appeler le « modèle HOS » du nom des trois économistes qui ont contribué à le forger : Eli </a:t>
            </a:r>
            <a:r>
              <a:rPr lang="fr-FR" sz="2400" dirty="0" err="1" smtClean="0"/>
              <a:t>Heckscher</a:t>
            </a:r>
            <a:r>
              <a:rPr lang="fr-FR" sz="2400" dirty="0" smtClean="0"/>
              <a:t> (1919) et </a:t>
            </a:r>
            <a:r>
              <a:rPr lang="fr-FR" sz="2400" dirty="0" err="1" smtClean="0"/>
              <a:t>Bertil</a:t>
            </a:r>
            <a:r>
              <a:rPr lang="fr-FR" sz="2400" dirty="0" smtClean="0"/>
              <a:t> Ohlin (1933), puis Paul Samuelson (1948) qui l’a complété en le formalisant</a:t>
            </a:r>
            <a:r>
              <a:rPr lang="fr-FR" sz="2400" dirty="0" smtClean="0"/>
              <a:t>.</a:t>
            </a:r>
          </a:p>
          <a:p>
            <a:pPr>
              <a:buNone/>
            </a:pPr>
            <a:r>
              <a:rPr lang="fr-FR" sz="2400" dirty="0" smtClean="0"/>
              <a:t>  </a:t>
            </a:r>
            <a:endParaRPr lang="fr-FR" sz="2400" dirty="0" smtClean="0"/>
          </a:p>
          <a:p>
            <a:pPr>
              <a:buFont typeface="Wingdings" pitchFamily="2" charset="2"/>
              <a:buChar char="Ø"/>
            </a:pPr>
            <a:r>
              <a:rPr lang="fr-FR" sz="2400" b="1" dirty="0" smtClean="0"/>
              <a:t>A- Les hypothèses du </a:t>
            </a:r>
            <a:r>
              <a:rPr lang="fr-FR" sz="2400" b="1" dirty="0" smtClean="0"/>
              <a:t>modèle</a:t>
            </a:r>
          </a:p>
          <a:p>
            <a:pPr>
              <a:buFont typeface="Wingdings" pitchFamily="2" charset="2"/>
              <a:buChar char="Ø"/>
            </a:pPr>
            <a:endParaRPr lang="fr-FR" sz="2400" b="1" dirty="0" smtClean="0"/>
          </a:p>
          <a:p>
            <a:pPr>
              <a:buNone/>
            </a:pPr>
            <a:r>
              <a:rPr lang="fr-FR" sz="2400" dirty="0" smtClean="0"/>
              <a:t>      Deux lignes de rupture fondamentales doivent être évoquées :</a:t>
            </a:r>
          </a:p>
          <a:p>
            <a:pPr>
              <a:buFont typeface="Wingdings" pitchFamily="2" charset="2"/>
              <a:buChar char="Ø"/>
            </a:pPr>
            <a:r>
              <a:rPr lang="fr-FR" sz="2400" dirty="0" smtClean="0"/>
              <a:t>La genèse de l’avantage comparatif </a:t>
            </a:r>
          </a:p>
          <a:p>
            <a:pPr>
              <a:buFont typeface="Arial" pitchFamily="34" charset="0"/>
              <a:buChar char="•"/>
            </a:pPr>
            <a:r>
              <a:rPr lang="fr-FR" sz="2400" dirty="0" smtClean="0"/>
              <a:t>La spécialisation résultait, chez Ricardo, des différences technologiques existant, en chaque secteur, entre les pays. Les néo-classiques postulent, à l’inverse, l’identité, de pays à pays, des conditions de production. </a:t>
            </a:r>
          </a:p>
          <a:p>
            <a:pPr>
              <a:buFont typeface="Arial" pitchFamily="34" charset="0"/>
              <a:buChar char="•"/>
            </a:pPr>
            <a:r>
              <a:rPr lang="fr-FR" sz="2400" dirty="0" smtClean="0"/>
              <a:t>En outre, la nature même des technologies diffère dans les deux approches. Dans l’analyse ricardienne, la production s’effectue « à coefficients fixes ». </a:t>
            </a:r>
          </a:p>
          <a:p>
            <a:pPr>
              <a:buNone/>
            </a:pPr>
            <a:endParaRPr lang="fr-FR" sz="18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58151" y="0"/>
            <a:ext cx="10833847" cy="1183341"/>
          </a:xfrm>
        </p:spPr>
        <p:txBody>
          <a:bodyPr>
            <a:normAutofit/>
          </a:bodyPr>
          <a:lstStyle/>
          <a:p>
            <a:r>
              <a:rPr lang="fr-FR" sz="3600" b="1" dirty="0"/>
              <a:t>II- LE MODELE NEOCLASSIQUE (HOS)</a:t>
            </a:r>
            <a:endParaRPr lang="fr-FR" sz="3600" dirty="0"/>
          </a:p>
        </p:txBody>
      </p:sp>
      <p:sp>
        <p:nvSpPr>
          <p:cNvPr id="3" name="Espace réservé du contenu 2"/>
          <p:cNvSpPr>
            <a:spLocks noGrp="1"/>
          </p:cNvSpPr>
          <p:nvPr>
            <p:ph idx="1"/>
          </p:nvPr>
        </p:nvSpPr>
        <p:spPr>
          <a:xfrm>
            <a:off x="1358152" y="1447800"/>
            <a:ext cx="10833847" cy="5410200"/>
          </a:xfrm>
        </p:spPr>
        <p:txBody>
          <a:bodyPr>
            <a:normAutofit fontScale="92500" lnSpcReduction="10000"/>
          </a:bodyPr>
          <a:lstStyle/>
          <a:p>
            <a:pPr>
              <a:buFont typeface="Arial" pitchFamily="34" charset="0"/>
              <a:buChar char="•"/>
            </a:pPr>
            <a:r>
              <a:rPr lang="fr-FR" dirty="0"/>
              <a:t>A l’inverse, dans l’analyse néo-classique, les facteurs sont substituables</a:t>
            </a:r>
          </a:p>
          <a:p>
            <a:pPr>
              <a:buFont typeface="Arial" pitchFamily="34" charset="0"/>
              <a:buChar char="•"/>
            </a:pPr>
            <a:r>
              <a:rPr lang="fr-FR" dirty="0"/>
              <a:t>Pour Ricardo, les vocations productives des pays s’expliqueraient essentiellement par les différences technologiques.   </a:t>
            </a:r>
          </a:p>
          <a:p>
            <a:pPr>
              <a:buFont typeface="Wingdings" pitchFamily="2" charset="2"/>
              <a:buChar char="Ø"/>
            </a:pPr>
            <a:r>
              <a:rPr lang="fr-FR" dirty="0"/>
              <a:t>La loi de la valeur</a:t>
            </a:r>
          </a:p>
          <a:p>
            <a:pPr>
              <a:buFont typeface="Arial" pitchFamily="34" charset="0"/>
              <a:buChar char="•"/>
            </a:pPr>
            <a:r>
              <a:rPr lang="fr-FR" dirty="0"/>
              <a:t>Pour les classiques, les prix s’établissent en proportion de la dépense en quantité de travail qu’implique la production des biens.</a:t>
            </a:r>
          </a:p>
          <a:p>
            <a:pPr>
              <a:buFont typeface="Arial" pitchFamily="34" charset="0"/>
              <a:buChar char="•"/>
            </a:pPr>
            <a:r>
              <a:rPr lang="fr-FR" dirty="0"/>
              <a:t>Pour les néoclassiques, la valeur des marchandises résulte de leur utilité</a:t>
            </a:r>
          </a:p>
          <a:p>
            <a:pPr marL="82296" indent="0">
              <a:buNone/>
            </a:pPr>
            <a:endParaRPr lang="fr-FR" dirty="0"/>
          </a:p>
        </p:txBody>
      </p:sp>
    </p:spTree>
    <p:extLst>
      <p:ext uri="{BB962C8B-B14F-4D97-AF65-F5344CB8AC3E}">
        <p14:creationId xmlns:p14="http://schemas.microsoft.com/office/powerpoint/2010/main" val="40331136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49828" y="0"/>
            <a:ext cx="10532727" cy="943429"/>
          </a:xfrm>
        </p:spPr>
        <p:txBody>
          <a:bodyPr>
            <a:normAutofit/>
          </a:bodyPr>
          <a:lstStyle/>
          <a:p>
            <a:r>
              <a:rPr lang="fr-FR" sz="4400" b="1" dirty="0" smtClean="0"/>
              <a:t>II- LE MODELE NEOCLASSIQUE (HOS)</a:t>
            </a:r>
            <a:endParaRPr lang="fr-FR" dirty="0"/>
          </a:p>
        </p:txBody>
      </p:sp>
      <p:sp>
        <p:nvSpPr>
          <p:cNvPr id="3" name="Espace réservé du contenu 2"/>
          <p:cNvSpPr>
            <a:spLocks noGrp="1"/>
          </p:cNvSpPr>
          <p:nvPr>
            <p:ph idx="1"/>
          </p:nvPr>
        </p:nvSpPr>
        <p:spPr>
          <a:xfrm>
            <a:off x="1465943" y="1288142"/>
            <a:ext cx="10726057" cy="5214257"/>
          </a:xfrm>
        </p:spPr>
        <p:txBody>
          <a:bodyPr>
            <a:normAutofit lnSpcReduction="10000"/>
          </a:bodyPr>
          <a:lstStyle/>
          <a:p>
            <a:r>
              <a:rPr lang="fr-FR" b="1" dirty="0" smtClean="0"/>
              <a:t>B- Exemple à 2 pays, 2 produits et 2 facteurs</a:t>
            </a:r>
          </a:p>
          <a:p>
            <a:pPr>
              <a:buFont typeface="Wingdings" pitchFamily="2" charset="2"/>
              <a:buChar char="Ø"/>
            </a:pPr>
            <a:r>
              <a:rPr lang="fr-FR" dirty="0" smtClean="0"/>
              <a:t>Produits banalisés ; même technologie (ensemble de techniques) pour tous les pays mais ils n’utilisent pas forcément les mêmes techniques de production. </a:t>
            </a:r>
          </a:p>
          <a:p>
            <a:pPr>
              <a:buFont typeface="Wingdings" pitchFamily="2" charset="2"/>
              <a:buChar char="Ø"/>
            </a:pPr>
            <a:r>
              <a:rPr lang="fr-FR" dirty="0" smtClean="0"/>
              <a:t>On considère 2 pays </a:t>
            </a:r>
            <a:r>
              <a:rPr lang="fr-FR" dirty="0" smtClean="0"/>
              <a:t>l’Afrique du Sud </a:t>
            </a:r>
            <a:r>
              <a:rPr lang="fr-FR" dirty="0" smtClean="0"/>
              <a:t>et </a:t>
            </a:r>
            <a:r>
              <a:rPr lang="fr-FR" dirty="0" smtClean="0"/>
              <a:t>le Sénégal, </a:t>
            </a:r>
            <a:r>
              <a:rPr lang="fr-FR" dirty="0" smtClean="0"/>
              <a:t>2 produits (ou secteurs), le textile et les voitures et 2 facteurs le capital et le travail. </a:t>
            </a:r>
          </a:p>
          <a:p>
            <a:pPr>
              <a:buFont typeface="Wingdings" pitchFamily="2" charset="2"/>
              <a:buChar char="Ø"/>
            </a:pPr>
            <a:r>
              <a:rPr lang="fr-FR" dirty="0" smtClean="0"/>
              <a:t>On suppose que quel que soit le lieu de production – </a:t>
            </a:r>
            <a:r>
              <a:rPr lang="fr-FR" dirty="0" smtClean="0"/>
              <a:t>Afrique du Sud </a:t>
            </a:r>
            <a:r>
              <a:rPr lang="fr-FR" dirty="0" smtClean="0"/>
              <a:t>ou </a:t>
            </a:r>
            <a:r>
              <a:rPr lang="fr-FR" dirty="0" smtClean="0"/>
              <a:t>Sénégal </a:t>
            </a:r>
            <a:r>
              <a:rPr lang="fr-FR" dirty="0" smtClean="0"/>
              <a:t>– le textile utilise des techniques toujours moins intensives en capital que les voitures</a:t>
            </a:r>
            <a:r>
              <a:rPr lang="fr-FR" dirty="0" smtClean="0"/>
              <a:t>.</a:t>
            </a:r>
            <a:endParaRPr lang="fr-FR"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49828" y="0"/>
            <a:ext cx="10842172" cy="779929"/>
          </a:xfrm>
        </p:spPr>
        <p:txBody>
          <a:bodyPr>
            <a:normAutofit/>
          </a:bodyPr>
          <a:lstStyle/>
          <a:p>
            <a:r>
              <a:rPr lang="fr-FR" sz="3600" b="1" dirty="0" smtClean="0"/>
              <a:t>II- LE MODELE NEOCLASSIQUE (HOS)</a:t>
            </a:r>
            <a:endParaRPr lang="fr-FR" sz="3600" dirty="0"/>
          </a:p>
        </p:txBody>
      </p:sp>
      <p:sp>
        <p:nvSpPr>
          <p:cNvPr id="3" name="Espace réservé du contenu 2"/>
          <p:cNvSpPr>
            <a:spLocks noGrp="1"/>
          </p:cNvSpPr>
          <p:nvPr>
            <p:ph idx="1"/>
          </p:nvPr>
        </p:nvSpPr>
        <p:spPr>
          <a:xfrm>
            <a:off x="1349828" y="779929"/>
            <a:ext cx="10842172" cy="6078071"/>
          </a:xfrm>
        </p:spPr>
        <p:txBody>
          <a:bodyPr>
            <a:normAutofit fontScale="62500" lnSpcReduction="20000"/>
          </a:bodyPr>
          <a:lstStyle/>
          <a:p>
            <a:r>
              <a:rPr lang="fr-FR" sz="3400" u="sng" dirty="0"/>
              <a:t>Tableau 3</a:t>
            </a:r>
            <a:r>
              <a:rPr lang="fr-FR" sz="3400" dirty="0"/>
              <a:t> : Abondance de facteurs, intensité factorielle et avantages comparatifs </a:t>
            </a:r>
          </a:p>
          <a:p>
            <a:endParaRPr lang="fr-FR" sz="3400" dirty="0" smtClean="0"/>
          </a:p>
          <a:p>
            <a:r>
              <a:rPr lang="fr-FR" sz="3400" dirty="0" smtClean="0"/>
              <a:t>(</a:t>
            </a:r>
            <a:r>
              <a:rPr lang="fr-FR" sz="3400" dirty="0" smtClean="0"/>
              <a:t>Unités de travail et de capital nécessaires à la fabrication d’une unité de chaque bien</a:t>
            </a:r>
            <a:r>
              <a:rPr lang="fr-FR" sz="3400" dirty="0" smtClean="0"/>
              <a:t>)</a:t>
            </a:r>
            <a:endParaRPr lang="fr-FR" sz="3400" dirty="0" smtClean="0"/>
          </a:p>
          <a:p>
            <a:pPr>
              <a:buNone/>
            </a:pPr>
            <a:endParaRPr lang="fr-FR" dirty="0" smtClean="0"/>
          </a:p>
          <a:p>
            <a:pPr>
              <a:buNone/>
            </a:pPr>
            <a:endParaRPr lang="fr-FR" dirty="0" smtClean="0"/>
          </a:p>
          <a:p>
            <a:pPr>
              <a:buNone/>
            </a:pPr>
            <a:endParaRPr lang="fr-FR" dirty="0" smtClean="0"/>
          </a:p>
          <a:p>
            <a:pPr>
              <a:buNone/>
            </a:pPr>
            <a:endParaRPr lang="fr-FR" dirty="0" smtClean="0"/>
          </a:p>
          <a:p>
            <a:pPr>
              <a:buNone/>
            </a:pPr>
            <a:endParaRPr lang="fr-FR" sz="4000" dirty="0" smtClean="0"/>
          </a:p>
          <a:p>
            <a:pPr>
              <a:buNone/>
            </a:pPr>
            <a:endParaRPr lang="fr-FR" sz="4000" dirty="0"/>
          </a:p>
          <a:p>
            <a:pPr>
              <a:buNone/>
            </a:pPr>
            <a:r>
              <a:rPr lang="fr-FR" sz="4000" dirty="0" smtClean="0"/>
              <a:t>En </a:t>
            </a:r>
            <a:r>
              <a:rPr lang="fr-FR" sz="4000" dirty="0" smtClean="0"/>
              <a:t>notant </a:t>
            </a:r>
            <a:r>
              <a:rPr lang="fr-FR" sz="4000" dirty="0" err="1" smtClean="0"/>
              <a:t>a</a:t>
            </a:r>
            <a:r>
              <a:rPr lang="fr-FR" sz="4000" baseline="-25000" dirty="0" err="1" smtClean="0"/>
              <a:t>Kv</a:t>
            </a:r>
            <a:r>
              <a:rPr lang="fr-FR" sz="4000" dirty="0" smtClean="0"/>
              <a:t> et </a:t>
            </a:r>
            <a:r>
              <a:rPr lang="fr-FR" sz="4000" dirty="0" err="1" smtClean="0"/>
              <a:t>a</a:t>
            </a:r>
            <a:r>
              <a:rPr lang="fr-FR" sz="4000" baseline="-25000" dirty="0" err="1" smtClean="0"/>
              <a:t>Lv</a:t>
            </a:r>
            <a:r>
              <a:rPr lang="fr-FR" sz="4000" dirty="0" smtClean="0"/>
              <a:t> les quantités de capital et de travail requises par unité de voiture, </a:t>
            </a:r>
            <a:r>
              <a:rPr lang="fr-FR" sz="4000" dirty="0" err="1" smtClean="0"/>
              <a:t>a</a:t>
            </a:r>
            <a:r>
              <a:rPr lang="fr-FR" sz="4000" baseline="-25000" dirty="0" err="1" smtClean="0"/>
              <a:t>Kt</a:t>
            </a:r>
            <a:r>
              <a:rPr lang="fr-FR" sz="4000" dirty="0" smtClean="0"/>
              <a:t> et </a:t>
            </a:r>
            <a:r>
              <a:rPr lang="fr-FR" sz="4000" dirty="0" err="1" smtClean="0"/>
              <a:t>a</a:t>
            </a:r>
            <a:r>
              <a:rPr lang="fr-FR" sz="4000" baseline="-25000" dirty="0" err="1" smtClean="0"/>
              <a:t>Lt</a:t>
            </a:r>
            <a:r>
              <a:rPr lang="fr-FR" sz="4000" dirty="0" smtClean="0"/>
              <a:t> les quantités de capital et de travail requises par unité de textile, on obtient les relations suivantes : </a:t>
            </a:r>
          </a:p>
          <a:p>
            <a:pPr>
              <a:buFont typeface="Wingdings" pitchFamily="2" charset="2"/>
              <a:buChar char="Ø"/>
            </a:pPr>
            <a:r>
              <a:rPr lang="fr-FR" sz="4000" dirty="0" smtClean="0"/>
              <a:t>En </a:t>
            </a:r>
            <a:r>
              <a:rPr lang="fr-FR" sz="4000" dirty="0" smtClean="0"/>
              <a:t>Afrique du Sud</a:t>
            </a:r>
            <a:r>
              <a:rPr lang="fr-FR" sz="4000" dirty="0" smtClean="0"/>
              <a:t> :		</a:t>
            </a:r>
            <a:r>
              <a:rPr lang="fr-FR" sz="4000" dirty="0" err="1" smtClean="0"/>
              <a:t>a</a:t>
            </a:r>
            <a:r>
              <a:rPr lang="fr-FR" sz="4000" baseline="-25000" dirty="0" err="1" smtClean="0"/>
              <a:t>Kv</a:t>
            </a:r>
            <a:r>
              <a:rPr lang="fr-FR" sz="4000" dirty="0" smtClean="0"/>
              <a:t> / </a:t>
            </a:r>
            <a:r>
              <a:rPr lang="fr-FR" sz="4000" dirty="0" err="1" smtClean="0"/>
              <a:t>a</a:t>
            </a:r>
            <a:r>
              <a:rPr lang="fr-FR" sz="4000" baseline="-25000" dirty="0" err="1" smtClean="0"/>
              <a:t>Lv</a:t>
            </a:r>
            <a:r>
              <a:rPr lang="fr-FR" sz="4000" dirty="0" smtClean="0"/>
              <a:t> &gt; </a:t>
            </a:r>
            <a:r>
              <a:rPr lang="fr-FR" sz="4000" dirty="0" err="1" smtClean="0"/>
              <a:t>a</a:t>
            </a:r>
            <a:r>
              <a:rPr lang="fr-FR" sz="4000" baseline="-25000" dirty="0" err="1" smtClean="0"/>
              <a:t>Kt</a:t>
            </a:r>
            <a:r>
              <a:rPr lang="fr-FR" sz="4000" dirty="0" smtClean="0"/>
              <a:t> / </a:t>
            </a:r>
            <a:r>
              <a:rPr lang="fr-FR" sz="4000" dirty="0" err="1" smtClean="0"/>
              <a:t>a</a:t>
            </a:r>
            <a:r>
              <a:rPr lang="fr-FR" sz="4000" baseline="-25000" dirty="0" err="1" smtClean="0"/>
              <a:t>Lt</a:t>
            </a:r>
            <a:endParaRPr lang="fr-FR" sz="4000" baseline="-25000" dirty="0" smtClean="0"/>
          </a:p>
          <a:p>
            <a:pPr>
              <a:buFont typeface="Wingdings" pitchFamily="2" charset="2"/>
              <a:buChar char="Ø"/>
            </a:pPr>
            <a:r>
              <a:rPr lang="fr-FR" sz="4000" dirty="0" smtClean="0"/>
              <a:t>Au</a:t>
            </a:r>
            <a:r>
              <a:rPr lang="fr-FR" sz="4000" dirty="0" smtClean="0"/>
              <a:t> Sénégal</a:t>
            </a:r>
            <a:r>
              <a:rPr lang="fr-FR" sz="4000" dirty="0" smtClean="0"/>
              <a:t> :			</a:t>
            </a:r>
            <a:r>
              <a:rPr lang="fr-FR" sz="4000" dirty="0" err="1" smtClean="0"/>
              <a:t>a</a:t>
            </a:r>
            <a:r>
              <a:rPr lang="fr-FR" sz="4000" baseline="-25000" dirty="0" err="1" smtClean="0"/>
              <a:t>K</a:t>
            </a:r>
            <a:r>
              <a:rPr lang="fr-FR" sz="4000" baseline="-25000" dirty="0" smtClean="0"/>
              <a:t>*v</a:t>
            </a:r>
            <a:r>
              <a:rPr lang="fr-FR" sz="4000" dirty="0" smtClean="0"/>
              <a:t> / </a:t>
            </a:r>
            <a:r>
              <a:rPr lang="fr-FR" sz="4000" dirty="0" err="1" smtClean="0"/>
              <a:t>a</a:t>
            </a:r>
            <a:r>
              <a:rPr lang="fr-FR" sz="4000" baseline="-25000" dirty="0" err="1" smtClean="0"/>
              <a:t>L</a:t>
            </a:r>
            <a:r>
              <a:rPr lang="fr-FR" sz="4000" baseline="-25000" dirty="0" smtClean="0"/>
              <a:t>*v</a:t>
            </a:r>
            <a:r>
              <a:rPr lang="fr-FR" sz="4000" dirty="0" smtClean="0"/>
              <a:t> &gt; </a:t>
            </a:r>
            <a:r>
              <a:rPr lang="fr-FR" sz="4000" dirty="0" err="1" smtClean="0"/>
              <a:t>a</a:t>
            </a:r>
            <a:r>
              <a:rPr lang="fr-FR" sz="4000" baseline="-25000" dirty="0" err="1" smtClean="0"/>
              <a:t>K</a:t>
            </a:r>
            <a:r>
              <a:rPr lang="fr-FR" sz="4000" baseline="-25000" dirty="0" smtClean="0"/>
              <a:t>*t</a:t>
            </a:r>
            <a:r>
              <a:rPr lang="fr-FR" sz="4000" dirty="0" smtClean="0"/>
              <a:t> / </a:t>
            </a:r>
            <a:r>
              <a:rPr lang="fr-FR" sz="4000" dirty="0" err="1" smtClean="0"/>
              <a:t>a</a:t>
            </a:r>
            <a:r>
              <a:rPr lang="fr-FR" sz="4000" baseline="-25000" dirty="0" err="1" smtClean="0"/>
              <a:t>L</a:t>
            </a:r>
            <a:r>
              <a:rPr lang="fr-FR" sz="4000" baseline="-25000" dirty="0" smtClean="0"/>
              <a:t>*</a:t>
            </a:r>
          </a:p>
          <a:p>
            <a:pPr>
              <a:buFont typeface="Wingdings" pitchFamily="2" charset="2"/>
              <a:buChar char="Ø"/>
            </a:pPr>
            <a:r>
              <a:rPr lang="fr-FR" sz="4000" dirty="0" smtClean="0"/>
              <a:t>Sous ces hypothèses, nous avons : </a:t>
            </a:r>
          </a:p>
          <a:p>
            <a:pPr>
              <a:buNone/>
            </a:pPr>
            <a:r>
              <a:rPr lang="fr-FR" sz="4000" dirty="0" smtClean="0"/>
              <a:t>           </a:t>
            </a:r>
            <a:r>
              <a:rPr lang="fr-FR" sz="4000" dirty="0" err="1" smtClean="0"/>
              <a:t>p</a:t>
            </a:r>
            <a:r>
              <a:rPr lang="fr-FR" sz="4000" baseline="-25000" dirty="0" err="1" smtClean="0"/>
              <a:t>v</a:t>
            </a:r>
            <a:r>
              <a:rPr lang="fr-FR" sz="4000" dirty="0" smtClean="0"/>
              <a:t> / p</a:t>
            </a:r>
            <a:r>
              <a:rPr lang="fr-FR" sz="4000" baseline="-25000" dirty="0" smtClean="0"/>
              <a:t>t</a:t>
            </a:r>
            <a:r>
              <a:rPr lang="fr-FR" sz="4000" dirty="0" smtClean="0"/>
              <a:t> &lt; p*</a:t>
            </a:r>
            <a:r>
              <a:rPr lang="fr-FR" sz="4000" baseline="-25000" dirty="0" smtClean="0"/>
              <a:t>v</a:t>
            </a:r>
            <a:r>
              <a:rPr lang="fr-FR" sz="4000" dirty="0" smtClean="0"/>
              <a:t> / p*</a:t>
            </a:r>
            <a:r>
              <a:rPr lang="fr-FR" sz="4000" baseline="-25000" dirty="0" smtClean="0"/>
              <a:t>t</a:t>
            </a:r>
            <a:r>
              <a:rPr lang="fr-FR" sz="4000" dirty="0" smtClean="0"/>
              <a:t>            et            p*</a:t>
            </a:r>
            <a:r>
              <a:rPr lang="fr-FR" sz="4000" baseline="-25000" dirty="0" smtClean="0"/>
              <a:t>t</a:t>
            </a:r>
            <a:r>
              <a:rPr lang="fr-FR" sz="4000" dirty="0" smtClean="0"/>
              <a:t> / p*</a:t>
            </a:r>
            <a:r>
              <a:rPr lang="fr-FR" sz="4000" baseline="-25000" dirty="0" smtClean="0"/>
              <a:t>v</a:t>
            </a:r>
            <a:r>
              <a:rPr lang="fr-FR" sz="4000" dirty="0" smtClean="0"/>
              <a:t> &lt; p</a:t>
            </a:r>
            <a:r>
              <a:rPr lang="fr-FR" sz="4000" baseline="-25000" dirty="0" smtClean="0"/>
              <a:t>t</a:t>
            </a:r>
            <a:r>
              <a:rPr lang="fr-FR" sz="4000" dirty="0" smtClean="0"/>
              <a:t> / </a:t>
            </a:r>
            <a:r>
              <a:rPr lang="fr-FR" sz="4000" dirty="0" err="1" smtClean="0"/>
              <a:t>p</a:t>
            </a:r>
            <a:r>
              <a:rPr lang="fr-FR" sz="4000" baseline="-25000" dirty="0" err="1" smtClean="0"/>
              <a:t>v</a:t>
            </a:r>
            <a:endParaRPr lang="fr-FR" sz="4000" dirty="0" smtClean="0"/>
          </a:p>
          <a:p>
            <a:pPr>
              <a:buNone/>
            </a:pPr>
            <a:r>
              <a:rPr lang="fr-FR" sz="4000" dirty="0" smtClean="0"/>
              <a:t>  </a:t>
            </a:r>
            <a:r>
              <a:rPr lang="fr-FR" sz="4000" dirty="0" smtClean="0"/>
              <a:t>D’où </a:t>
            </a:r>
            <a:r>
              <a:rPr lang="fr-FR" sz="4000" dirty="0" smtClean="0"/>
              <a:t>la loi des proportions de facteurs (ou théorème  d’Ohlin). </a:t>
            </a:r>
          </a:p>
          <a:p>
            <a:endParaRPr lang="fr-FR" dirty="0"/>
          </a:p>
        </p:txBody>
      </p:sp>
      <p:pic>
        <p:nvPicPr>
          <p:cNvPr id="5" name="Image 4" descr="Capture2.PNG"/>
          <p:cNvPicPr>
            <a:picLocks noChangeAspect="1"/>
          </p:cNvPicPr>
          <p:nvPr/>
        </p:nvPicPr>
        <p:blipFill>
          <a:blip r:embed="rId2">
            <a:lum bright="-20000" contrast="40000"/>
          </a:blip>
          <a:stretch>
            <a:fillRect/>
          </a:stretch>
        </p:blipFill>
        <p:spPr>
          <a:xfrm>
            <a:off x="2302862" y="2055787"/>
            <a:ext cx="8098971" cy="1314634"/>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78857" y="0"/>
            <a:ext cx="10813143" cy="793376"/>
          </a:xfrm>
        </p:spPr>
        <p:txBody>
          <a:bodyPr>
            <a:normAutofit/>
          </a:bodyPr>
          <a:lstStyle/>
          <a:p>
            <a:r>
              <a:rPr lang="fr-FR" sz="3600" b="1" dirty="0" smtClean="0"/>
              <a:t>II- LE MODELE NEOCLASSIQUE (HOS)</a:t>
            </a:r>
            <a:endParaRPr lang="fr-FR" sz="3600" dirty="0"/>
          </a:p>
        </p:txBody>
      </p:sp>
      <p:sp>
        <p:nvSpPr>
          <p:cNvPr id="3" name="Espace réservé du contenu 2"/>
          <p:cNvSpPr>
            <a:spLocks noGrp="1"/>
          </p:cNvSpPr>
          <p:nvPr>
            <p:ph idx="1"/>
          </p:nvPr>
        </p:nvSpPr>
        <p:spPr>
          <a:xfrm>
            <a:off x="1378857" y="1088570"/>
            <a:ext cx="10813143" cy="5769429"/>
          </a:xfrm>
        </p:spPr>
        <p:txBody>
          <a:bodyPr>
            <a:normAutofit fontScale="77500" lnSpcReduction="20000"/>
          </a:bodyPr>
          <a:lstStyle/>
          <a:p>
            <a:pPr algn="just"/>
            <a:r>
              <a:rPr lang="fr-FR" b="1" dirty="0" smtClean="0"/>
              <a:t>C- La loi des proportions de facteurs</a:t>
            </a:r>
            <a:endParaRPr lang="fr-FR" dirty="0" smtClean="0"/>
          </a:p>
          <a:p>
            <a:pPr algn="just">
              <a:buNone/>
            </a:pPr>
            <a:r>
              <a:rPr lang="fr-FR" b="1" dirty="0" smtClean="0"/>
              <a:t>   </a:t>
            </a:r>
            <a:r>
              <a:rPr lang="fr-FR" b="1" dirty="0" smtClean="0"/>
              <a:t>En </a:t>
            </a:r>
            <a:r>
              <a:rPr lang="fr-FR" b="1" dirty="0" smtClean="0"/>
              <a:t>économie ouverte, chaque pays tend à se spécialiser dans la production des biens dont la fabrication nécessite relativement le plus le (ou les) facteur(s) dont il est, relativement à ses partenaires, le mieux doté</a:t>
            </a:r>
            <a:r>
              <a:rPr lang="fr-FR" b="1" dirty="0" smtClean="0"/>
              <a:t>.</a:t>
            </a:r>
          </a:p>
          <a:p>
            <a:pPr algn="just">
              <a:buNone/>
            </a:pPr>
            <a:endParaRPr lang="fr-FR" b="1" dirty="0" smtClean="0"/>
          </a:p>
          <a:p>
            <a:pPr algn="just">
              <a:buFont typeface="Wingdings" pitchFamily="2" charset="2"/>
              <a:buChar char="Ø"/>
            </a:pPr>
            <a:r>
              <a:rPr lang="fr-FR" dirty="0" smtClean="0"/>
              <a:t>Ainsi, dans notre exemple, spécialisation </a:t>
            </a:r>
            <a:r>
              <a:rPr lang="fr-FR" dirty="0" smtClean="0"/>
              <a:t>du Sénégal </a:t>
            </a:r>
            <a:r>
              <a:rPr lang="fr-FR" dirty="0" smtClean="0"/>
              <a:t>dans le textile (industries </a:t>
            </a:r>
            <a:r>
              <a:rPr lang="fr-FR" i="1" dirty="0" smtClean="0"/>
              <a:t>labour intensive</a:t>
            </a:r>
            <a:r>
              <a:rPr lang="fr-FR" dirty="0" smtClean="0"/>
              <a:t>) et de </a:t>
            </a:r>
            <a:r>
              <a:rPr lang="fr-FR" dirty="0" smtClean="0"/>
              <a:t>l’Afrique du Sud </a:t>
            </a:r>
            <a:r>
              <a:rPr lang="fr-FR" dirty="0" smtClean="0"/>
              <a:t>dans les voitures (industries </a:t>
            </a:r>
            <a:r>
              <a:rPr lang="fr-FR" i="1" dirty="0" smtClean="0"/>
              <a:t>capital intensive</a:t>
            </a:r>
            <a:r>
              <a:rPr lang="fr-FR" dirty="0" smtClean="0"/>
              <a:t>)</a:t>
            </a:r>
          </a:p>
          <a:p>
            <a:pPr algn="just">
              <a:buFont typeface="Wingdings" pitchFamily="2" charset="2"/>
              <a:buChar char="Ø"/>
            </a:pPr>
            <a:r>
              <a:rPr lang="fr-FR" dirty="0" smtClean="0"/>
              <a:t>L’échange international s’explique donc par les différences de dotations factorielles entre pays. </a:t>
            </a:r>
            <a:r>
              <a:rPr lang="fr-FR" b="1" dirty="0" smtClean="0"/>
              <a:t>Pour Ohlin, le commerce international est, </a:t>
            </a:r>
            <a:r>
              <a:rPr lang="fr-FR" dirty="0" smtClean="0"/>
              <a:t>du point de vue d’une économie nationale,</a:t>
            </a:r>
            <a:r>
              <a:rPr lang="fr-FR" b="1" dirty="0" smtClean="0"/>
              <a:t> « </a:t>
            </a:r>
            <a:r>
              <a:rPr lang="fr-FR" b="1" i="1" dirty="0" smtClean="0"/>
              <a:t>un échange de facteurs abondants contre des facteurs rares</a:t>
            </a:r>
            <a:r>
              <a:rPr lang="fr-FR" b="1" dirty="0" smtClean="0"/>
              <a:t> »</a:t>
            </a:r>
            <a:r>
              <a:rPr lang="fr-FR" dirty="0" smtClean="0"/>
              <a:t>,</a:t>
            </a:r>
            <a:r>
              <a:rPr lang="fr-FR" b="1" dirty="0" smtClean="0"/>
              <a:t> </a:t>
            </a:r>
            <a:r>
              <a:rPr lang="fr-FR" dirty="0" smtClean="0"/>
              <a:t>par l’intermédiaire de leur incorporation aux produits échangés.</a:t>
            </a:r>
          </a:p>
          <a:p>
            <a:pPr algn="just">
              <a:buFont typeface="Wingdings" pitchFamily="2" charset="2"/>
              <a:buChar char="Ø"/>
            </a:pPr>
            <a:r>
              <a:rPr lang="fr-FR" dirty="0" smtClean="0"/>
              <a:t>La loi des proportions de facteurs montre que les différences de coûts comparatifs entre nations proviennent de leurs différentes dotations factorielles. </a:t>
            </a:r>
          </a:p>
          <a:p>
            <a:pPr algn="just"/>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44706" y="0"/>
            <a:ext cx="10847294" cy="820271"/>
          </a:xfrm>
        </p:spPr>
        <p:txBody>
          <a:bodyPr>
            <a:normAutofit/>
          </a:bodyPr>
          <a:lstStyle/>
          <a:p>
            <a:r>
              <a:rPr lang="fr-FR" sz="3600" b="1" dirty="0" smtClean="0"/>
              <a:t>II- LE MODELE NEOCLASSIQUE (HOS)</a:t>
            </a:r>
            <a:endParaRPr lang="fr-FR" sz="3600" dirty="0"/>
          </a:p>
        </p:txBody>
      </p:sp>
      <p:sp>
        <p:nvSpPr>
          <p:cNvPr id="3" name="Espace réservé du contenu 2"/>
          <p:cNvSpPr>
            <a:spLocks noGrp="1"/>
          </p:cNvSpPr>
          <p:nvPr>
            <p:ph idx="1"/>
          </p:nvPr>
        </p:nvSpPr>
        <p:spPr>
          <a:xfrm>
            <a:off x="1344707" y="1001486"/>
            <a:ext cx="10847294" cy="5856513"/>
          </a:xfrm>
        </p:spPr>
        <p:txBody>
          <a:bodyPr>
            <a:normAutofit fontScale="77500" lnSpcReduction="20000"/>
          </a:bodyPr>
          <a:lstStyle/>
          <a:p>
            <a:pPr algn="just"/>
            <a:r>
              <a:rPr lang="fr-FR" b="1" dirty="0" smtClean="0"/>
              <a:t>D- La tendance à l’égalisation internationale de la rémunération des facteurs de production</a:t>
            </a:r>
            <a:endParaRPr lang="fr-FR" dirty="0" smtClean="0"/>
          </a:p>
          <a:p>
            <a:pPr algn="just">
              <a:buNone/>
            </a:pPr>
            <a:r>
              <a:rPr lang="fr-FR" dirty="0" smtClean="0"/>
              <a:t>« </a:t>
            </a:r>
            <a:r>
              <a:rPr lang="fr-FR" b="1" i="1" dirty="0" smtClean="0"/>
              <a:t>Le commerce international, écrit B. Ohlin, tend vers une égalisation des rémunérations des facteurs qui ne saurait toutefois être totale</a:t>
            </a:r>
            <a:r>
              <a:rPr lang="fr-FR" dirty="0" smtClean="0"/>
              <a:t> ». </a:t>
            </a:r>
          </a:p>
          <a:p>
            <a:pPr algn="just">
              <a:buNone/>
            </a:pPr>
            <a:r>
              <a:rPr lang="fr-FR" dirty="0" smtClean="0"/>
              <a:t>Reprenons l’exemple ci-dessus. A partir d’une situation autarcique, l’ouverture des frontières des deux pays va induire, en application de la loi des proportions des facteurs, les effets suivants :</a:t>
            </a:r>
          </a:p>
          <a:p>
            <a:pPr algn="just">
              <a:buFont typeface="Wingdings" pitchFamily="2" charset="2"/>
              <a:buChar char="Ø"/>
            </a:pPr>
            <a:r>
              <a:rPr lang="fr-FR" dirty="0" smtClean="0"/>
              <a:t>Au</a:t>
            </a:r>
            <a:r>
              <a:rPr lang="fr-FR" dirty="0" smtClean="0"/>
              <a:t> Sénégal (explications)</a:t>
            </a:r>
            <a:endParaRPr lang="fr-FR" dirty="0" smtClean="0"/>
          </a:p>
          <a:p>
            <a:pPr algn="just">
              <a:buFont typeface="Wingdings" pitchFamily="2" charset="2"/>
              <a:buChar char="Ø"/>
            </a:pPr>
            <a:r>
              <a:rPr lang="fr-FR" dirty="0" smtClean="0"/>
              <a:t>En </a:t>
            </a:r>
            <a:r>
              <a:rPr lang="fr-FR" dirty="0" smtClean="0"/>
              <a:t>Afrique </a:t>
            </a:r>
            <a:r>
              <a:rPr lang="fr-FR" dirty="0"/>
              <a:t>du Sud (explications</a:t>
            </a:r>
            <a:r>
              <a:rPr lang="fr-FR" dirty="0" smtClean="0"/>
              <a:t>)</a:t>
            </a:r>
            <a:endParaRPr lang="fr-FR" dirty="0" smtClean="0"/>
          </a:p>
          <a:p>
            <a:pPr algn="just">
              <a:buNone/>
            </a:pPr>
            <a:r>
              <a:rPr lang="fr-FR" dirty="0" smtClean="0"/>
              <a:t>Le prix du facteur abondant s’accroît et celui du facteur rare décroît. </a:t>
            </a:r>
          </a:p>
          <a:p>
            <a:pPr algn="just">
              <a:buFont typeface="Wingdings" pitchFamily="2" charset="2"/>
              <a:buChar char="Ø"/>
            </a:pPr>
            <a:r>
              <a:rPr lang="fr-FR" dirty="0" smtClean="0"/>
              <a:t>E. </a:t>
            </a:r>
            <a:r>
              <a:rPr lang="fr-FR" dirty="0" err="1" smtClean="0"/>
              <a:t>Heckscher</a:t>
            </a:r>
            <a:r>
              <a:rPr lang="fr-FR" dirty="0" smtClean="0"/>
              <a:t> (1919), </a:t>
            </a:r>
            <a:r>
              <a:rPr lang="fr-FR" dirty="0" err="1" smtClean="0"/>
              <a:t>Abba</a:t>
            </a:r>
            <a:r>
              <a:rPr lang="fr-FR" dirty="0" smtClean="0"/>
              <a:t> </a:t>
            </a:r>
            <a:r>
              <a:rPr lang="fr-FR" dirty="0" err="1" smtClean="0"/>
              <a:t>Lerner</a:t>
            </a:r>
            <a:r>
              <a:rPr lang="fr-FR" dirty="0" smtClean="0"/>
              <a:t> (1932) puis P. Samuelson (1948) ont démontré, que sous certaines conditions, notamment d’ordre technologique, l’échange international des produits est un substitut parfait de la libre circulation des facteurs. Il conduit au même résultat : l’égalisation entre les pays des rémunérations réelles (en pouvoir d’achat) des facteurs de production. </a:t>
            </a:r>
          </a:p>
          <a:p>
            <a:pPr algn="just"/>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04365" y="1"/>
            <a:ext cx="10887635" cy="793376"/>
          </a:xfrm>
        </p:spPr>
        <p:txBody>
          <a:bodyPr>
            <a:normAutofit/>
          </a:bodyPr>
          <a:lstStyle/>
          <a:p>
            <a:r>
              <a:rPr lang="fr-FR" sz="3600" b="1" dirty="0" smtClean="0"/>
              <a:t>II- LE MODELE NEOCLASSIQUE (HOS)</a:t>
            </a:r>
            <a:endParaRPr lang="fr-FR" sz="3600" dirty="0"/>
          </a:p>
        </p:txBody>
      </p:sp>
      <p:sp>
        <p:nvSpPr>
          <p:cNvPr id="3" name="Espace réservé du contenu 2"/>
          <p:cNvSpPr>
            <a:spLocks noGrp="1"/>
          </p:cNvSpPr>
          <p:nvPr>
            <p:ph idx="1"/>
          </p:nvPr>
        </p:nvSpPr>
        <p:spPr>
          <a:xfrm>
            <a:off x="1304365" y="1001486"/>
            <a:ext cx="10887635" cy="5856513"/>
          </a:xfrm>
        </p:spPr>
        <p:txBody>
          <a:bodyPr>
            <a:noAutofit/>
          </a:bodyPr>
          <a:lstStyle/>
          <a:p>
            <a:pPr algn="just"/>
            <a:r>
              <a:rPr lang="fr-FR" b="1" u="sng" dirty="0" smtClean="0"/>
              <a:t>Théorème de </a:t>
            </a:r>
            <a:r>
              <a:rPr lang="fr-FR" b="1" u="sng" dirty="0" err="1" smtClean="0"/>
              <a:t>Stolper</a:t>
            </a:r>
            <a:r>
              <a:rPr lang="fr-FR" b="1" u="sng" dirty="0" smtClean="0"/>
              <a:t>-Samuelson</a:t>
            </a:r>
            <a:r>
              <a:rPr lang="fr-FR" b="1" dirty="0" smtClean="0"/>
              <a:t> :</a:t>
            </a:r>
            <a:r>
              <a:rPr lang="fr-FR" dirty="0" smtClean="0"/>
              <a:t> </a:t>
            </a:r>
          </a:p>
          <a:p>
            <a:pPr marL="82296" indent="0" algn="just">
              <a:buNone/>
            </a:pPr>
            <a:r>
              <a:rPr lang="fr-FR" b="1" dirty="0" smtClean="0"/>
              <a:t>La </a:t>
            </a:r>
            <a:r>
              <a:rPr lang="fr-FR" b="1" dirty="0" smtClean="0"/>
              <a:t>hausse du prix d’un bien engendre une augmentation de la rémunération du facteur de production qui est intensif dans la production de ce bien.</a:t>
            </a:r>
          </a:p>
          <a:p>
            <a:pPr algn="just"/>
            <a:endParaRPr lang="fr-FR" b="1" u="sng" dirty="0" smtClean="0"/>
          </a:p>
          <a:p>
            <a:pPr algn="just"/>
            <a:r>
              <a:rPr lang="fr-FR" b="1" u="sng" dirty="0" smtClean="0"/>
              <a:t>Remarques</a:t>
            </a:r>
            <a:r>
              <a:rPr lang="fr-FR" b="1" dirty="0" smtClean="0"/>
              <a:t> </a:t>
            </a:r>
            <a:r>
              <a:rPr lang="fr-FR" b="1" dirty="0" smtClean="0"/>
              <a:t>:</a:t>
            </a:r>
            <a:endParaRPr lang="fr-FR" dirty="0" smtClean="0"/>
          </a:p>
          <a:p>
            <a:pPr algn="just">
              <a:buFont typeface="Wingdings" pitchFamily="2" charset="2"/>
              <a:buChar char="Ø"/>
            </a:pPr>
            <a:r>
              <a:rPr lang="fr-FR" dirty="0"/>
              <a:t>Possibilité d’étendre le modèle de base </a:t>
            </a:r>
            <a:r>
              <a:rPr lang="fr-FR" dirty="0" smtClean="0"/>
              <a:t>:</a:t>
            </a:r>
            <a:endParaRPr lang="fr-FR" dirty="0" smtClean="0"/>
          </a:p>
          <a:p>
            <a:pPr lvl="1" algn="just">
              <a:buFont typeface="Wingdings" pitchFamily="2" charset="2"/>
              <a:buChar char="Ø"/>
            </a:pPr>
            <a:r>
              <a:rPr lang="fr-FR" sz="3200" dirty="0" smtClean="0"/>
              <a:t>Chaîne des avantages </a:t>
            </a:r>
            <a:r>
              <a:rPr lang="fr-FR" sz="3200" dirty="0" smtClean="0"/>
              <a:t>comparatifs</a:t>
            </a:r>
            <a:endParaRPr lang="fr-FR" sz="3200" dirty="0" smtClean="0"/>
          </a:p>
          <a:p>
            <a:pPr lvl="1" algn="just">
              <a:buFont typeface="Wingdings" pitchFamily="2" charset="2"/>
              <a:buChar char="Ø"/>
            </a:pPr>
            <a:r>
              <a:rPr lang="fr-FR" sz="3200" dirty="0" smtClean="0"/>
              <a:t>Croissance des facteurs et dynamique de la </a:t>
            </a:r>
            <a:r>
              <a:rPr lang="fr-FR" sz="3200" dirty="0" smtClean="0"/>
              <a:t>spécialisation</a:t>
            </a:r>
            <a:endParaRPr lang="fr-FR" sz="32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331259" y="0"/>
            <a:ext cx="10860741" cy="927847"/>
          </a:xfrm>
        </p:spPr>
        <p:txBody>
          <a:bodyPr>
            <a:normAutofit/>
          </a:bodyPr>
          <a:lstStyle/>
          <a:p>
            <a:pPr algn="ctr"/>
            <a:r>
              <a:rPr lang="fr-FR" dirty="0"/>
              <a:t>INTRODUCTION</a:t>
            </a:r>
          </a:p>
        </p:txBody>
      </p:sp>
      <p:sp>
        <p:nvSpPr>
          <p:cNvPr id="3" name="Sous-titre 2"/>
          <p:cNvSpPr>
            <a:spLocks noGrp="1"/>
          </p:cNvSpPr>
          <p:nvPr>
            <p:ph type="subTitle" idx="1"/>
          </p:nvPr>
        </p:nvSpPr>
        <p:spPr>
          <a:xfrm>
            <a:off x="1331259" y="1132114"/>
            <a:ext cx="10860741" cy="5725886"/>
          </a:xfrm>
        </p:spPr>
        <p:txBody>
          <a:bodyPr>
            <a:normAutofit/>
          </a:bodyPr>
          <a:lstStyle/>
          <a:p>
            <a:pPr marL="365760" indent="-283464" algn="just">
              <a:buFont typeface="Wingdings 2"/>
              <a:buChar char=""/>
            </a:pPr>
            <a:r>
              <a:rPr lang="fr-FR" sz="3600" dirty="0" smtClean="0">
                <a:solidFill>
                  <a:schemeClr val="tx1"/>
                </a:solidFill>
              </a:rPr>
              <a:t>Tentatives d’explication théorique des échanges internationaux par les économistes classiques et néoclassiques</a:t>
            </a:r>
          </a:p>
          <a:p>
            <a:pPr marL="365760" indent="-283464" algn="just">
              <a:buFont typeface="Wingdings 2"/>
              <a:buChar char=""/>
            </a:pPr>
            <a:r>
              <a:rPr lang="fr-FR" sz="3600" dirty="0" smtClean="0">
                <a:solidFill>
                  <a:schemeClr val="tx1"/>
                </a:solidFill>
              </a:rPr>
              <a:t>Les justifications théoriques des échanges internationaux se fondent sur l’existence de différences </a:t>
            </a:r>
            <a:r>
              <a:rPr lang="fr-FR" sz="3600" dirty="0">
                <a:solidFill>
                  <a:schemeClr val="tx1"/>
                </a:solidFill>
              </a:rPr>
              <a:t>entre les </a:t>
            </a:r>
            <a:r>
              <a:rPr lang="fr-FR" sz="3600" dirty="0" smtClean="0">
                <a:solidFill>
                  <a:schemeClr val="tx1"/>
                </a:solidFill>
              </a:rPr>
              <a:t>nations :</a:t>
            </a:r>
          </a:p>
          <a:p>
            <a:pPr marL="365760" indent="-283464" algn="just">
              <a:buFont typeface="Wingdings 2"/>
              <a:buChar char=""/>
            </a:pPr>
            <a:r>
              <a:rPr lang="fr-FR" sz="3600" dirty="0" smtClean="0">
                <a:solidFill>
                  <a:schemeClr val="tx1"/>
                </a:solidFill>
              </a:rPr>
              <a:t>Différences de productivité pour David Ricardo</a:t>
            </a:r>
          </a:p>
          <a:p>
            <a:pPr marL="365760" indent="-283464" algn="just">
              <a:buFont typeface="Wingdings 2"/>
              <a:buChar char=""/>
            </a:pPr>
            <a:r>
              <a:rPr lang="fr-FR" sz="3600" dirty="0" smtClean="0"/>
              <a:t>Différences </a:t>
            </a:r>
            <a:r>
              <a:rPr lang="fr-FR" sz="3600" dirty="0"/>
              <a:t>de dotations en termes de ressources </a:t>
            </a:r>
            <a:r>
              <a:rPr lang="fr-FR" sz="3600" dirty="0" smtClean="0"/>
              <a:t>productives pour les auteurs néoclassiques</a:t>
            </a:r>
            <a:endParaRPr lang="fr-FR" sz="3600" dirty="0"/>
          </a:p>
          <a:p>
            <a:pPr marL="795338" lvl="1" indent="-282575" algn="just">
              <a:buFont typeface="Wingdings 2"/>
              <a:buChar char=""/>
              <a:tabLst>
                <a:tab pos="806450" algn="l"/>
                <a:tab pos="1789113" algn="l"/>
              </a:tabLst>
            </a:pPr>
            <a:endParaRPr lang="fr-FR" sz="3600" dirty="0"/>
          </a:p>
        </p:txBody>
      </p:sp>
    </p:spTree>
    <p:extLst>
      <p:ext uri="{BB962C8B-B14F-4D97-AF65-F5344CB8AC3E}">
        <p14:creationId xmlns:p14="http://schemas.microsoft.com/office/powerpoint/2010/main" val="19963510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58153" y="0"/>
            <a:ext cx="10833847" cy="1048871"/>
          </a:xfrm>
        </p:spPr>
        <p:txBody>
          <a:bodyPr>
            <a:normAutofit/>
          </a:bodyPr>
          <a:lstStyle/>
          <a:p>
            <a:r>
              <a:rPr lang="fr-FR" sz="3600" b="1" dirty="0"/>
              <a:t>II- LE MODELE NEOCLASSIQUE (HOS)</a:t>
            </a:r>
            <a:endParaRPr lang="fr-FR" sz="3600" dirty="0"/>
          </a:p>
        </p:txBody>
      </p:sp>
      <p:sp>
        <p:nvSpPr>
          <p:cNvPr id="3" name="Espace réservé du contenu 2"/>
          <p:cNvSpPr>
            <a:spLocks noGrp="1"/>
          </p:cNvSpPr>
          <p:nvPr>
            <p:ph idx="1"/>
          </p:nvPr>
        </p:nvSpPr>
        <p:spPr>
          <a:xfrm>
            <a:off x="1358153" y="1183341"/>
            <a:ext cx="10833847" cy="5674659"/>
          </a:xfrm>
        </p:spPr>
        <p:txBody>
          <a:bodyPr>
            <a:normAutofit fontScale="70000" lnSpcReduction="20000"/>
          </a:bodyPr>
          <a:lstStyle/>
          <a:p>
            <a:pPr algn="just"/>
            <a:r>
              <a:rPr lang="fr-FR" sz="4600" b="1" u="sng" dirty="0"/>
              <a:t>Théorème de </a:t>
            </a:r>
            <a:r>
              <a:rPr lang="fr-FR" sz="4600" b="1" u="sng" dirty="0" err="1"/>
              <a:t>Rybszynski</a:t>
            </a:r>
            <a:r>
              <a:rPr lang="fr-FR" sz="4600" b="1" dirty="0"/>
              <a:t> :</a:t>
            </a:r>
            <a:endParaRPr lang="fr-FR" sz="4600" dirty="0"/>
          </a:p>
          <a:p>
            <a:pPr marL="82296" indent="0" algn="just">
              <a:buNone/>
            </a:pPr>
            <a:r>
              <a:rPr lang="fr-FR" sz="4000" b="1" dirty="0"/>
              <a:t>Quand un pays enregistre une augmentation d’un facteur de production, c’est la production du bien intensif dans ce facteur qui augmente ; le pays obtient ainsi un glissement de son avantage comparatif en faveur de ce produit</a:t>
            </a:r>
            <a:r>
              <a:rPr lang="fr-FR" sz="4000" dirty="0" smtClean="0"/>
              <a:t>.</a:t>
            </a:r>
          </a:p>
          <a:p>
            <a:pPr marL="82296" indent="0" algn="just">
              <a:buNone/>
            </a:pPr>
            <a:endParaRPr lang="fr-FR" dirty="0"/>
          </a:p>
          <a:p>
            <a:pPr algn="just"/>
            <a:r>
              <a:rPr lang="fr-FR" sz="4000" b="1" dirty="0"/>
              <a:t>Le modèle à facteurs spécifiques (modèle de Ricardo-Viner</a:t>
            </a:r>
            <a:r>
              <a:rPr lang="fr-FR" sz="4000" b="1" dirty="0" smtClean="0"/>
              <a:t>)</a:t>
            </a:r>
          </a:p>
          <a:p>
            <a:pPr algn="just"/>
            <a:r>
              <a:rPr lang="fr-FR" sz="4000" dirty="0"/>
              <a:t>Existence d’un facteur supplémentaire par rapport à HOS</a:t>
            </a:r>
          </a:p>
          <a:p>
            <a:pPr algn="just"/>
            <a:r>
              <a:rPr lang="fr-FR" sz="4000" dirty="0"/>
              <a:t>Détermination des AC prend en compte, en sus de la dotation des facteurs, la proportion de facteurs spécifiques par rapport au facteur générique. </a:t>
            </a:r>
            <a:endParaRPr lang="fr-FR" sz="4000" dirty="0"/>
          </a:p>
          <a:p>
            <a:pPr lvl="1" algn="just">
              <a:buFont typeface="Wingdings" pitchFamily="2" charset="2"/>
              <a:buChar char="Ø"/>
            </a:pPr>
            <a:r>
              <a:rPr lang="fr-FR" sz="4000" dirty="0"/>
              <a:t>Exemple et </a:t>
            </a:r>
            <a:r>
              <a:rPr lang="fr-FR" sz="4000" dirty="0" smtClean="0"/>
              <a:t>commentaires</a:t>
            </a:r>
          </a:p>
          <a:p>
            <a:pPr lvl="1" algn="just">
              <a:buFont typeface="Wingdings" pitchFamily="2" charset="2"/>
              <a:buChar char="Ø"/>
            </a:pPr>
            <a:r>
              <a:rPr lang="fr-FR" sz="4000" dirty="0" smtClean="0"/>
              <a:t>Le « syndrome hollandais »</a:t>
            </a:r>
            <a:endParaRPr lang="fr-FR" sz="4000" dirty="0"/>
          </a:p>
          <a:p>
            <a:pPr algn="just"/>
            <a:r>
              <a:rPr lang="fr-FR" sz="4000" dirty="0"/>
              <a:t>En définitive, que peut-on retenir du modèle néoclassique du </a:t>
            </a:r>
            <a:r>
              <a:rPr lang="fr-FR" sz="4000" dirty="0" smtClean="0"/>
              <a:t>CI?</a:t>
            </a:r>
            <a:endParaRPr lang="fr-FR" sz="4000" dirty="0"/>
          </a:p>
          <a:p>
            <a:endParaRPr lang="fr-FR" dirty="0"/>
          </a:p>
        </p:txBody>
      </p:sp>
    </p:spTree>
    <p:extLst>
      <p:ext uri="{BB962C8B-B14F-4D97-AF65-F5344CB8AC3E}">
        <p14:creationId xmlns:p14="http://schemas.microsoft.com/office/powerpoint/2010/main" val="14856728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91630" y="0"/>
            <a:ext cx="10800370" cy="957943"/>
          </a:xfrm>
        </p:spPr>
        <p:txBody>
          <a:bodyPr>
            <a:noAutofit/>
          </a:bodyPr>
          <a:lstStyle/>
          <a:p>
            <a:r>
              <a:rPr lang="fr-FR" sz="3600" b="1" dirty="0" smtClean="0"/>
              <a:t>III- </a:t>
            </a:r>
            <a:r>
              <a:rPr lang="fr-FR" sz="3600" b="1" dirty="0">
                <a:effectLst/>
              </a:rPr>
              <a:t>LE PARADOXE DE LEONTIEF ET LES APPROCHES NEO-FACTORIELLES</a:t>
            </a:r>
            <a:endParaRPr lang="fr-FR" sz="3600" dirty="0"/>
          </a:p>
        </p:txBody>
      </p:sp>
      <p:sp>
        <p:nvSpPr>
          <p:cNvPr id="3" name="Espace réservé du contenu 2"/>
          <p:cNvSpPr>
            <a:spLocks noGrp="1"/>
          </p:cNvSpPr>
          <p:nvPr>
            <p:ph idx="1"/>
          </p:nvPr>
        </p:nvSpPr>
        <p:spPr>
          <a:xfrm>
            <a:off x="1391630" y="1075765"/>
            <a:ext cx="10800370" cy="5586292"/>
          </a:xfrm>
        </p:spPr>
        <p:txBody>
          <a:bodyPr>
            <a:normAutofit fontScale="85000" lnSpcReduction="20000"/>
          </a:bodyPr>
          <a:lstStyle/>
          <a:p>
            <a:r>
              <a:rPr lang="fr-FR" sz="3300" b="1" dirty="0" smtClean="0"/>
              <a:t>A- La vérification empirique de la théorie HOS par Leontief </a:t>
            </a:r>
            <a:endParaRPr lang="fr-FR" sz="3300" dirty="0" smtClean="0"/>
          </a:p>
          <a:p>
            <a:pPr>
              <a:buFont typeface="Wingdings" pitchFamily="2" charset="2"/>
              <a:buChar char="Ø"/>
            </a:pPr>
            <a:r>
              <a:rPr lang="fr-FR" sz="3300" dirty="0" smtClean="0"/>
              <a:t>Pour vérifier empiriquement la loi des proportions de facteurs, </a:t>
            </a:r>
            <a:r>
              <a:rPr lang="fr-FR" sz="3300" dirty="0" err="1" smtClean="0"/>
              <a:t>Léontief</a:t>
            </a:r>
            <a:r>
              <a:rPr lang="fr-FR" sz="3300" dirty="0" smtClean="0"/>
              <a:t> (1954) s’intéresse au contenu factoriel des échanges des États-Unis avec le reste du monde en 1947.</a:t>
            </a:r>
          </a:p>
          <a:p>
            <a:pPr>
              <a:buFont typeface="Wingdings" pitchFamily="2" charset="2"/>
              <a:buChar char="Ø"/>
            </a:pPr>
            <a:r>
              <a:rPr lang="fr-FR" sz="3300" dirty="0" smtClean="0"/>
              <a:t>Il constate alors que les exportations américaines sont caractérisées par un contenu en travail par unité de capital supérieur à celui des substituts aux importations.</a:t>
            </a:r>
          </a:p>
          <a:p>
            <a:r>
              <a:rPr lang="fr-FR" sz="3300" dirty="0" smtClean="0"/>
              <a:t> Deux principales interprétations peuvent être avancées pour expliquer ce résultat paradoxal : </a:t>
            </a:r>
          </a:p>
          <a:p>
            <a:pPr lvl="0">
              <a:buFont typeface="Wingdings" pitchFamily="2" charset="2"/>
              <a:buChar char="Ø"/>
            </a:pPr>
            <a:r>
              <a:rPr lang="fr-FR" sz="3300" dirty="0" smtClean="0"/>
              <a:t>Pour </a:t>
            </a:r>
            <a:r>
              <a:rPr lang="fr-FR" sz="3300" dirty="0" err="1" smtClean="0"/>
              <a:t>Léontief</a:t>
            </a:r>
            <a:r>
              <a:rPr lang="fr-FR" sz="3300" dirty="0" smtClean="0"/>
              <a:t>, la loi </a:t>
            </a:r>
            <a:r>
              <a:rPr lang="fr-FR" sz="3300" dirty="0" smtClean="0"/>
              <a:t>HOS </a:t>
            </a:r>
            <a:r>
              <a:rPr lang="fr-FR" sz="3300" dirty="0" smtClean="0"/>
              <a:t>est vérifiée, mais l’hypothèse de départ selon laquelle les États-Unis sont relativement bien dotés en capital est fausse  </a:t>
            </a:r>
          </a:p>
          <a:p>
            <a:pPr lvl="0">
              <a:buFont typeface="Wingdings" pitchFamily="2" charset="2"/>
              <a:buChar char="Ø"/>
            </a:pPr>
            <a:r>
              <a:rPr lang="fr-FR" sz="3300" dirty="0" smtClean="0"/>
              <a:t>Sous-estimation du contenu en capital des exportations américaines.</a:t>
            </a:r>
          </a:p>
          <a:p>
            <a:endParaRPr lang="fr-FR" dirty="0" smtClean="0"/>
          </a:p>
          <a:p>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71600" y="0"/>
            <a:ext cx="10820400" cy="1169894"/>
          </a:xfrm>
        </p:spPr>
        <p:txBody>
          <a:bodyPr>
            <a:normAutofit fontScale="90000"/>
          </a:bodyPr>
          <a:lstStyle/>
          <a:p>
            <a:r>
              <a:rPr lang="fr-FR" sz="4000" b="1" dirty="0"/>
              <a:t>III- </a:t>
            </a:r>
            <a:r>
              <a:rPr lang="fr-FR" sz="4000" b="1" dirty="0">
                <a:effectLst/>
              </a:rPr>
              <a:t>LE PARADOXE DE LEONTIEF ET LES APPROCHES NEO-FACTORIELLES</a:t>
            </a:r>
            <a:endParaRPr lang="fr-FR" dirty="0"/>
          </a:p>
        </p:txBody>
      </p:sp>
      <p:sp>
        <p:nvSpPr>
          <p:cNvPr id="3" name="Espace réservé du contenu 2"/>
          <p:cNvSpPr>
            <a:spLocks noGrp="1"/>
          </p:cNvSpPr>
          <p:nvPr>
            <p:ph idx="1"/>
          </p:nvPr>
        </p:nvSpPr>
        <p:spPr>
          <a:xfrm>
            <a:off x="1371600" y="1169895"/>
            <a:ext cx="10820400" cy="5688106"/>
          </a:xfrm>
        </p:spPr>
        <p:txBody>
          <a:bodyPr>
            <a:normAutofit fontScale="77500" lnSpcReduction="20000"/>
          </a:bodyPr>
          <a:lstStyle/>
          <a:p>
            <a:r>
              <a:rPr lang="fr-FR" sz="4100" b="1" dirty="0" smtClean="0"/>
              <a:t>B- L’analyse </a:t>
            </a:r>
            <a:r>
              <a:rPr lang="fr-FR" sz="4100" b="1" dirty="0" smtClean="0"/>
              <a:t>néo-factorielle</a:t>
            </a:r>
            <a:r>
              <a:rPr lang="fr-FR" sz="4100" dirty="0" smtClean="0"/>
              <a:t> </a:t>
            </a:r>
          </a:p>
          <a:p>
            <a:r>
              <a:rPr lang="fr-FR" sz="4100" dirty="0" smtClean="0"/>
              <a:t>L’approche ou l’analyse néo-factorielle consiste à prendre en compte la nature du travail et donc à définir plusieurs niveaux de qualifications</a:t>
            </a:r>
            <a:r>
              <a:rPr lang="fr-FR" sz="4100" dirty="0" smtClean="0"/>
              <a:t>.</a:t>
            </a:r>
            <a:endParaRPr lang="fr-FR" sz="4100" dirty="0" smtClean="0"/>
          </a:p>
          <a:p>
            <a:pPr lvl="0"/>
            <a:r>
              <a:rPr lang="fr-FR" sz="4100" dirty="0" smtClean="0"/>
              <a:t>D. B. </a:t>
            </a:r>
            <a:r>
              <a:rPr lang="fr-FR" sz="4100" dirty="0" err="1" smtClean="0"/>
              <a:t>Keesing</a:t>
            </a:r>
            <a:r>
              <a:rPr lang="fr-FR" sz="4100" dirty="0" smtClean="0"/>
              <a:t> (1968) réconcilie la théorie avec les faits</a:t>
            </a:r>
            <a:r>
              <a:rPr lang="fr-FR" sz="4100" dirty="0" smtClean="0"/>
              <a:t>.</a:t>
            </a:r>
            <a:r>
              <a:rPr lang="fr-FR" sz="4100" dirty="0" smtClean="0"/>
              <a:t> </a:t>
            </a:r>
          </a:p>
          <a:p>
            <a:pPr lvl="0"/>
            <a:r>
              <a:rPr lang="fr-FR" sz="4100" dirty="0" smtClean="0"/>
              <a:t>Il distingue ainsi huit catégories de travailleurs attachées à huit types d’activités </a:t>
            </a:r>
            <a:r>
              <a:rPr lang="fr-FR" sz="4100" i="1" dirty="0" smtClean="0"/>
              <a:t>:  </a:t>
            </a:r>
            <a:endParaRPr lang="fr-FR" sz="4100" dirty="0" smtClean="0"/>
          </a:p>
          <a:p>
            <a:pPr lvl="0"/>
            <a:r>
              <a:rPr lang="fr-FR" sz="4100" i="1" dirty="0" smtClean="0"/>
              <a:t>les scientifiques et les ingénieurs ; 2) les techniciens et les dessinateurs industriels ; 3) les autres cadres ; 4) les dirigeants ; 5) les machinistes ; électriciens et mécaniciens ; 6) les autres travailleurs manuels qualifiés ; 7) les employés de bureau ; 8) les travailleurs non qualifiés ou semi-qualifiés</a:t>
            </a:r>
            <a:r>
              <a:rPr lang="fr-FR" sz="4100" dirty="0" smtClean="0"/>
              <a:t>. </a:t>
            </a:r>
          </a:p>
          <a:p>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71600" y="0"/>
            <a:ext cx="10820400" cy="1183341"/>
          </a:xfrm>
        </p:spPr>
        <p:txBody>
          <a:bodyPr>
            <a:normAutofit fontScale="90000"/>
          </a:bodyPr>
          <a:lstStyle/>
          <a:p>
            <a:r>
              <a:rPr lang="fr-FR" sz="4000" b="1" dirty="0"/>
              <a:t>III- </a:t>
            </a:r>
            <a:r>
              <a:rPr lang="fr-FR" sz="4000" b="1" dirty="0">
                <a:effectLst/>
              </a:rPr>
              <a:t>LE PARADOXE DE LEONTIEF ET LES APPROCHES NEO-FACTORIELLES</a:t>
            </a:r>
            <a:endParaRPr lang="fr-FR" dirty="0"/>
          </a:p>
        </p:txBody>
      </p:sp>
      <p:sp>
        <p:nvSpPr>
          <p:cNvPr id="3" name="Espace réservé du contenu 2"/>
          <p:cNvSpPr>
            <a:spLocks noGrp="1"/>
          </p:cNvSpPr>
          <p:nvPr>
            <p:ph idx="1"/>
          </p:nvPr>
        </p:nvSpPr>
        <p:spPr>
          <a:xfrm>
            <a:off x="1371600" y="1183341"/>
            <a:ext cx="10820400" cy="5674659"/>
          </a:xfrm>
        </p:spPr>
        <p:txBody>
          <a:bodyPr>
            <a:normAutofit fontScale="77500" lnSpcReduction="20000"/>
          </a:bodyPr>
          <a:lstStyle/>
          <a:p>
            <a:pPr>
              <a:buFont typeface="Wingdings" pitchFamily="2" charset="2"/>
              <a:buChar char="Ø"/>
            </a:pPr>
            <a:r>
              <a:rPr lang="fr-FR" dirty="0" smtClean="0"/>
              <a:t>Les tests empiriques, qu’il a effectués, analysent, en général, le contenu (en %) en travail qualifié (essentiellement les trois premières catégories) dans la production des secteurs exportateurs (X - M &gt; 0) et des secteurs importateurs (X – M &lt; 0). Pour certains tests, </a:t>
            </a:r>
            <a:r>
              <a:rPr lang="fr-FR" dirty="0" err="1" smtClean="0"/>
              <a:t>Keesing</a:t>
            </a:r>
            <a:r>
              <a:rPr lang="fr-FR" dirty="0" smtClean="0"/>
              <a:t> détermine le % de chaque catégorie de travail dans les exportations de nombreux pays, en prenant comme référence les données industrielles américaines. </a:t>
            </a:r>
          </a:p>
          <a:p>
            <a:pPr>
              <a:buNone/>
            </a:pPr>
            <a:r>
              <a:rPr lang="fr-FR" dirty="0" smtClean="0"/>
              <a:t> </a:t>
            </a:r>
          </a:p>
          <a:p>
            <a:pPr>
              <a:buFont typeface="Wingdings" pitchFamily="2" charset="2"/>
              <a:buChar char="Ø"/>
            </a:pPr>
            <a:r>
              <a:rPr lang="fr-FR" dirty="0" smtClean="0"/>
              <a:t>Ainsi, pour les exportations de 1962, avec 46 secteurs et 14 pays étudiés, les États-Unis ont le plus fort % des catégories 1, 2 et 3 dans leurs exportations, et le plus faible pour la catégorie 8. Les États-Unis ont alors des exportations plus intensives en travail qualifié que les autres pays, ce qui permet de renverser le paradoxe de </a:t>
            </a:r>
            <a:r>
              <a:rPr lang="fr-FR" dirty="0" err="1" smtClean="0"/>
              <a:t>Léontief</a:t>
            </a:r>
            <a:r>
              <a:rPr lang="fr-FR" dirty="0" smtClean="0"/>
              <a:t>. </a:t>
            </a:r>
          </a:p>
          <a:p>
            <a:pPr>
              <a:buNone/>
            </a:pPr>
            <a:endParaRPr lang="fr-FR" dirty="0" smtClean="0"/>
          </a:p>
          <a:p>
            <a:pPr>
              <a:buFont typeface="Wingdings" pitchFamily="2" charset="2"/>
              <a:buChar char="Ø"/>
            </a:pPr>
            <a:r>
              <a:rPr lang="fr-FR" dirty="0" smtClean="0"/>
              <a:t>Les travaux de </a:t>
            </a:r>
            <a:r>
              <a:rPr lang="fr-FR" dirty="0" err="1" smtClean="0"/>
              <a:t>Keesing</a:t>
            </a:r>
            <a:r>
              <a:rPr lang="fr-FR" dirty="0" smtClean="0"/>
              <a:t> suggèrent alors que le modèle H-O peut prédire la nature des échanges en se fondant sur les dotations factorielles, à condition que le travail soit lui-même décomposé en plusieurs sous-catégories plus homogènes.</a:t>
            </a:r>
          </a:p>
          <a:p>
            <a:pPr algn="just"/>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93372" y="0"/>
            <a:ext cx="10798628" cy="726141"/>
          </a:xfrm>
        </p:spPr>
        <p:txBody>
          <a:bodyPr>
            <a:normAutofit fontScale="90000"/>
          </a:bodyPr>
          <a:lstStyle/>
          <a:p>
            <a:r>
              <a:rPr lang="fr-FR" b="1" dirty="0" smtClean="0"/>
              <a:t/>
            </a:r>
            <a:br>
              <a:rPr lang="fr-FR" b="1" dirty="0" smtClean="0"/>
            </a:br>
            <a:r>
              <a:rPr lang="fr-FR" b="1" dirty="0" smtClean="0"/>
              <a:t/>
            </a:r>
            <a:br>
              <a:rPr lang="fr-FR" b="1" dirty="0" smtClean="0"/>
            </a:br>
            <a:r>
              <a:rPr lang="fr-FR" sz="4000" b="1" dirty="0" smtClean="0"/>
              <a:t>IV- </a:t>
            </a:r>
            <a:r>
              <a:rPr lang="fr-FR" sz="4000" b="1" dirty="0" smtClean="0"/>
              <a:t>L’APPROCHE NEO-TECHNOLOGIQUE </a:t>
            </a:r>
            <a:r>
              <a:rPr lang="fr-FR" dirty="0" smtClean="0"/>
              <a:t/>
            </a:r>
            <a:br>
              <a:rPr lang="fr-FR" dirty="0" smtClean="0"/>
            </a:br>
            <a:r>
              <a:rPr lang="fr-FR" dirty="0" smtClean="0"/>
              <a:t> </a:t>
            </a:r>
            <a:br>
              <a:rPr lang="fr-FR" dirty="0" smtClean="0"/>
            </a:br>
            <a:endParaRPr lang="fr-FR" dirty="0"/>
          </a:p>
        </p:txBody>
      </p:sp>
      <p:sp>
        <p:nvSpPr>
          <p:cNvPr id="3" name="Espace réservé du contenu 2"/>
          <p:cNvSpPr>
            <a:spLocks noGrp="1"/>
          </p:cNvSpPr>
          <p:nvPr>
            <p:ph idx="1"/>
          </p:nvPr>
        </p:nvSpPr>
        <p:spPr>
          <a:xfrm>
            <a:off x="1393372" y="847165"/>
            <a:ext cx="10798627" cy="6010835"/>
          </a:xfrm>
        </p:spPr>
        <p:txBody>
          <a:bodyPr>
            <a:normAutofit/>
          </a:bodyPr>
          <a:lstStyle/>
          <a:p>
            <a:pPr>
              <a:buFont typeface="Wingdings" pitchFamily="2" charset="2"/>
              <a:buChar char="Ø"/>
            </a:pPr>
            <a:r>
              <a:rPr lang="fr-FR" sz="3600" dirty="0" smtClean="0"/>
              <a:t>Cette approche constitue une première remise en cause du modèle HOS.</a:t>
            </a:r>
          </a:p>
          <a:p>
            <a:pPr>
              <a:buFont typeface="Wingdings" pitchFamily="2" charset="2"/>
              <a:buChar char="Ø"/>
            </a:pPr>
            <a:r>
              <a:rPr lang="fr-FR" sz="3600" dirty="0" smtClean="0"/>
              <a:t>La définition de la technologie chez les néo-classiques n’est pas pertinente. </a:t>
            </a:r>
          </a:p>
          <a:p>
            <a:pPr lvl="0">
              <a:buFont typeface="Wingdings" pitchFamily="2" charset="2"/>
              <a:buChar char="Ø"/>
            </a:pPr>
            <a:r>
              <a:rPr lang="fr-FR" sz="3600" dirty="0" smtClean="0"/>
              <a:t>Le facteur technologique ne peut être défini de manière telle qu’une dotation d’une nation soit mesurable. </a:t>
            </a:r>
          </a:p>
          <a:p>
            <a:pPr lvl="0">
              <a:buFont typeface="Wingdings" pitchFamily="2" charset="2"/>
              <a:buChar char="Ø"/>
            </a:pPr>
            <a:r>
              <a:rPr lang="fr-FR" sz="3600" dirty="0" smtClean="0"/>
              <a:t>Il ne s’agit donc pas de l’ajout d’un </a:t>
            </a:r>
            <a:r>
              <a:rPr lang="fr-FR" sz="3600" dirty="0" err="1" smtClean="0"/>
              <a:t>X</a:t>
            </a:r>
            <a:r>
              <a:rPr lang="fr-FR" sz="3600" baseline="30000" dirty="0" err="1" smtClean="0"/>
              <a:t>ième</a:t>
            </a:r>
            <a:r>
              <a:rPr lang="fr-FR" sz="3600" dirty="0" smtClean="0"/>
              <a:t> facteur, « technologique », dont une nation pourrait détenir un « stock ». </a:t>
            </a:r>
          </a:p>
          <a:p>
            <a:pPr>
              <a:buNone/>
            </a:pPr>
            <a:endParaRPr lang="fr-FR" dirty="0" smtClean="0"/>
          </a:p>
          <a:p>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58153" y="0"/>
            <a:ext cx="10833847" cy="740229"/>
          </a:xfrm>
        </p:spPr>
        <p:txBody>
          <a:bodyPr>
            <a:normAutofit fontScale="90000"/>
          </a:bodyPr>
          <a:lstStyle/>
          <a:p>
            <a:r>
              <a:rPr lang="fr-FR" b="1" dirty="0" smtClean="0"/>
              <a:t/>
            </a:r>
            <a:br>
              <a:rPr lang="fr-FR" b="1" dirty="0" smtClean="0"/>
            </a:br>
            <a:r>
              <a:rPr lang="fr-FR" b="1" dirty="0" smtClean="0"/>
              <a:t/>
            </a:r>
            <a:br>
              <a:rPr lang="fr-FR" b="1" dirty="0" smtClean="0"/>
            </a:br>
            <a:r>
              <a:rPr lang="fr-FR" sz="4000" b="1" dirty="0" smtClean="0"/>
              <a:t>IV- </a:t>
            </a:r>
            <a:r>
              <a:rPr lang="fr-FR" sz="4000" b="1" dirty="0" smtClean="0"/>
              <a:t>L’APPROCHE NEO-TECHNOLOGIQUE </a:t>
            </a:r>
            <a:r>
              <a:rPr lang="fr-FR" dirty="0" smtClean="0"/>
              <a:t/>
            </a:r>
            <a:br>
              <a:rPr lang="fr-FR" dirty="0" smtClean="0"/>
            </a:br>
            <a:r>
              <a:rPr lang="fr-FR" dirty="0" smtClean="0"/>
              <a:t> </a:t>
            </a:r>
            <a:br>
              <a:rPr lang="fr-FR" dirty="0" smtClean="0"/>
            </a:br>
            <a:endParaRPr lang="fr-FR" dirty="0"/>
          </a:p>
        </p:txBody>
      </p:sp>
      <p:sp>
        <p:nvSpPr>
          <p:cNvPr id="3" name="Espace réservé du contenu 2"/>
          <p:cNvSpPr>
            <a:spLocks noGrp="1"/>
          </p:cNvSpPr>
          <p:nvPr>
            <p:ph idx="1"/>
          </p:nvPr>
        </p:nvSpPr>
        <p:spPr>
          <a:xfrm>
            <a:off x="1358153" y="740229"/>
            <a:ext cx="10833847" cy="6117772"/>
          </a:xfrm>
        </p:spPr>
        <p:txBody>
          <a:bodyPr>
            <a:normAutofit/>
          </a:bodyPr>
          <a:lstStyle/>
          <a:p>
            <a:r>
              <a:rPr lang="fr-FR" b="1" dirty="0" smtClean="0"/>
              <a:t>A- La thèse de l’écart technologique</a:t>
            </a:r>
            <a:endParaRPr lang="fr-FR" dirty="0" smtClean="0"/>
          </a:p>
          <a:p>
            <a:r>
              <a:rPr lang="fr-FR" dirty="0" smtClean="0"/>
              <a:t>L’avantage comparatif technologique </a:t>
            </a:r>
            <a:r>
              <a:rPr lang="fr-FR" dirty="0" smtClean="0"/>
              <a:t>– ou </a:t>
            </a:r>
            <a:r>
              <a:rPr lang="fr-FR" dirty="0" smtClean="0"/>
              <a:t>théorie de l’écart technologique </a:t>
            </a:r>
            <a:r>
              <a:rPr lang="fr-FR" dirty="0" smtClean="0"/>
              <a:t>– est </a:t>
            </a:r>
            <a:r>
              <a:rPr lang="fr-FR" dirty="0" smtClean="0"/>
              <a:t>né du constat par M. V. </a:t>
            </a:r>
            <a:r>
              <a:rPr lang="fr-FR" dirty="0" err="1" smtClean="0"/>
              <a:t>Posner</a:t>
            </a:r>
            <a:r>
              <a:rPr lang="fr-FR" dirty="0" smtClean="0"/>
              <a:t> (1961) que des pays à dotations factorielles relatives proches, voire identiques, échangent néanmoins ensemble.  </a:t>
            </a:r>
          </a:p>
          <a:p>
            <a:pPr lvl="0"/>
            <a:r>
              <a:rPr lang="fr-FR" dirty="0" smtClean="0"/>
              <a:t>Les pays sont différents non seulement par les ressources productives dont ils disposent mais par leurs niveaux d’avancement technologique.  </a:t>
            </a:r>
          </a:p>
          <a:p>
            <a:r>
              <a:rPr lang="fr-FR" dirty="0" smtClean="0"/>
              <a:t>Naissance d’un commerce d’écart technologique : </a:t>
            </a:r>
            <a:r>
              <a:rPr lang="fr-FR" i="1" dirty="0" err="1" smtClean="0"/>
              <a:t>demand</a:t>
            </a:r>
            <a:r>
              <a:rPr lang="fr-FR" i="1" dirty="0" smtClean="0"/>
              <a:t> </a:t>
            </a:r>
            <a:r>
              <a:rPr lang="fr-FR" i="1" dirty="0" err="1" smtClean="0"/>
              <a:t>lag</a:t>
            </a:r>
            <a:r>
              <a:rPr lang="fr-FR" dirty="0" smtClean="0"/>
              <a:t> – </a:t>
            </a:r>
            <a:r>
              <a:rPr lang="fr-FR" i="1" dirty="0" smtClean="0"/>
              <a:t>imitation </a:t>
            </a:r>
            <a:r>
              <a:rPr lang="fr-FR" i="1" dirty="0" err="1" smtClean="0"/>
              <a:t>lag</a:t>
            </a:r>
            <a:r>
              <a:rPr lang="fr-FR" dirty="0" smtClean="0"/>
              <a:t>.</a:t>
            </a:r>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64343" y="0"/>
            <a:ext cx="10827657" cy="820271"/>
          </a:xfrm>
        </p:spPr>
        <p:txBody>
          <a:bodyPr>
            <a:normAutofit fontScale="90000"/>
          </a:bodyPr>
          <a:lstStyle/>
          <a:p>
            <a:r>
              <a:rPr lang="fr-FR" b="1" dirty="0" smtClean="0"/>
              <a:t/>
            </a:r>
            <a:br>
              <a:rPr lang="fr-FR" b="1" dirty="0" smtClean="0"/>
            </a:br>
            <a:r>
              <a:rPr lang="fr-FR" b="1" dirty="0" smtClean="0"/>
              <a:t/>
            </a:r>
            <a:br>
              <a:rPr lang="fr-FR" b="1" dirty="0" smtClean="0"/>
            </a:br>
            <a:r>
              <a:rPr lang="fr-FR" sz="4000" b="1" dirty="0" smtClean="0"/>
              <a:t>IV- </a:t>
            </a:r>
            <a:r>
              <a:rPr lang="fr-FR" sz="4000" b="1" dirty="0" smtClean="0"/>
              <a:t>L’APPROCHE NEO-TECHNOLOGIQUE </a:t>
            </a:r>
            <a:r>
              <a:rPr lang="fr-FR" dirty="0" smtClean="0"/>
              <a:t/>
            </a:r>
            <a:br>
              <a:rPr lang="fr-FR" dirty="0" smtClean="0"/>
            </a:br>
            <a:r>
              <a:rPr lang="fr-FR" dirty="0" smtClean="0"/>
              <a:t> </a:t>
            </a:r>
            <a:br>
              <a:rPr lang="fr-FR" dirty="0" smtClean="0"/>
            </a:br>
            <a:endParaRPr lang="fr-FR" dirty="0"/>
          </a:p>
        </p:txBody>
      </p:sp>
      <p:sp>
        <p:nvSpPr>
          <p:cNvPr id="3" name="Espace réservé du contenu 2"/>
          <p:cNvSpPr>
            <a:spLocks noGrp="1"/>
          </p:cNvSpPr>
          <p:nvPr>
            <p:ph idx="1"/>
          </p:nvPr>
        </p:nvSpPr>
        <p:spPr>
          <a:xfrm>
            <a:off x="1364343" y="1156447"/>
            <a:ext cx="10827657" cy="5701553"/>
          </a:xfrm>
        </p:spPr>
        <p:txBody>
          <a:bodyPr>
            <a:normAutofit/>
          </a:bodyPr>
          <a:lstStyle/>
          <a:p>
            <a:r>
              <a:rPr lang="fr-FR" b="1" dirty="0" smtClean="0"/>
              <a:t>B- La thèse du cycle du produit</a:t>
            </a:r>
            <a:endParaRPr lang="fr-FR" dirty="0" smtClean="0"/>
          </a:p>
          <a:p>
            <a:r>
              <a:rPr lang="fr-FR" dirty="0" smtClean="0"/>
              <a:t>Reprenant l’idée de monopole technologique lié à l’innovation, R. Vernon (1966) propose une analyse dynamique en mettant l’accent sur le nouveau produit en tant que tel et sur son cycle de vie. </a:t>
            </a:r>
          </a:p>
          <a:p>
            <a:r>
              <a:rPr lang="fr-FR" dirty="0" smtClean="0"/>
              <a:t>La vie d’un produit comporterait une succession de phases (ou âges) caractéristiques (4) : la naissance (émergence ou lancement), la jeunesse (croissance), l’âge adulte (ou maturité) et le déclin (ou sénescence). </a:t>
            </a:r>
          </a:p>
          <a:p>
            <a:r>
              <a:rPr lang="fr-FR" dirty="0" smtClean="0"/>
              <a:t>Chaque phase de la vie du produit est associée à une phase d’échange international.</a:t>
            </a:r>
          </a:p>
          <a:p>
            <a:pPr>
              <a:buNone/>
            </a:pPr>
            <a:endParaRPr lang="fr-FR" dirty="0" smtClean="0"/>
          </a:p>
          <a:p>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49829" y="0"/>
            <a:ext cx="10842171" cy="793376"/>
          </a:xfrm>
        </p:spPr>
        <p:txBody>
          <a:bodyPr>
            <a:normAutofit fontScale="90000"/>
          </a:bodyPr>
          <a:lstStyle/>
          <a:p>
            <a:r>
              <a:rPr lang="fr-FR" b="1" dirty="0" smtClean="0"/>
              <a:t/>
            </a:r>
            <a:br>
              <a:rPr lang="fr-FR" b="1" dirty="0" smtClean="0"/>
            </a:br>
            <a:r>
              <a:rPr lang="fr-FR" b="1" dirty="0" smtClean="0"/>
              <a:t/>
            </a:r>
            <a:br>
              <a:rPr lang="fr-FR" b="1" dirty="0" smtClean="0"/>
            </a:br>
            <a:r>
              <a:rPr lang="fr-FR" sz="4000" b="1" dirty="0" smtClean="0"/>
              <a:t>IV- </a:t>
            </a:r>
            <a:r>
              <a:rPr lang="fr-FR" sz="4000" b="1" dirty="0" smtClean="0"/>
              <a:t>L’APPROCHE NEO-TECHNOLOGIQUE </a:t>
            </a:r>
            <a:r>
              <a:rPr lang="fr-FR" dirty="0" smtClean="0"/>
              <a:t/>
            </a:r>
            <a:br>
              <a:rPr lang="fr-FR" dirty="0" smtClean="0"/>
            </a:br>
            <a:r>
              <a:rPr lang="fr-FR" dirty="0" smtClean="0"/>
              <a:t> </a:t>
            </a:r>
            <a:br>
              <a:rPr lang="fr-FR" dirty="0" smtClean="0"/>
            </a:br>
            <a:endParaRPr lang="fr-FR" dirty="0"/>
          </a:p>
        </p:txBody>
      </p:sp>
      <p:sp>
        <p:nvSpPr>
          <p:cNvPr id="3" name="Espace réservé du contenu 2"/>
          <p:cNvSpPr>
            <a:spLocks noGrp="1"/>
          </p:cNvSpPr>
          <p:nvPr>
            <p:ph idx="1"/>
          </p:nvPr>
        </p:nvSpPr>
        <p:spPr>
          <a:xfrm>
            <a:off x="1349829" y="793376"/>
            <a:ext cx="10842171" cy="6064624"/>
          </a:xfrm>
        </p:spPr>
        <p:txBody>
          <a:bodyPr>
            <a:normAutofit fontScale="85000" lnSpcReduction="20000"/>
          </a:bodyPr>
          <a:lstStyle/>
          <a:p>
            <a:pPr lvl="0"/>
            <a:r>
              <a:rPr lang="fr-FR" b="1" dirty="0" smtClean="0"/>
              <a:t>Dans la première phase, il n’existe pas de commerce international</a:t>
            </a:r>
            <a:r>
              <a:rPr lang="fr-FR" dirty="0" smtClean="0"/>
              <a:t> : fabrication et consommation du produit dans le pays siège de l’innovation.</a:t>
            </a:r>
          </a:p>
          <a:p>
            <a:pPr lvl="0">
              <a:buNone/>
            </a:pPr>
            <a:r>
              <a:rPr lang="fr-FR" dirty="0" smtClean="0"/>
              <a:t> </a:t>
            </a:r>
          </a:p>
          <a:p>
            <a:pPr lvl="0"/>
            <a:r>
              <a:rPr lang="fr-FR" b="1" dirty="0" smtClean="0"/>
              <a:t>Lors de la seconde phase du cycle, </a:t>
            </a:r>
            <a:r>
              <a:rPr lang="fr-FR" b="1" dirty="0" smtClean="0"/>
              <a:t>apparition et accroissement des </a:t>
            </a:r>
            <a:r>
              <a:rPr lang="fr-FR" b="1" dirty="0" smtClean="0"/>
              <a:t>exportations du pays innovateur vers ses partenaires développés </a:t>
            </a:r>
            <a:endParaRPr lang="fr-FR" b="1" dirty="0" smtClean="0"/>
          </a:p>
          <a:p>
            <a:pPr lvl="0"/>
            <a:r>
              <a:rPr lang="fr-FR" dirty="0" smtClean="0"/>
              <a:t> </a:t>
            </a:r>
          </a:p>
          <a:p>
            <a:pPr lvl="0"/>
            <a:r>
              <a:rPr lang="fr-FR" b="1" dirty="0"/>
              <a:t>Inversion </a:t>
            </a:r>
            <a:r>
              <a:rPr lang="fr-FR" b="1" dirty="0" smtClean="0"/>
              <a:t>du flux d’échanges dans les </a:t>
            </a:r>
            <a:r>
              <a:rPr lang="fr-FR" b="1" dirty="0" smtClean="0"/>
              <a:t>deux </a:t>
            </a:r>
            <a:r>
              <a:rPr lang="fr-FR" b="1" dirty="0" smtClean="0"/>
              <a:t>dernières phases du </a:t>
            </a:r>
            <a:r>
              <a:rPr lang="fr-FR" b="1" dirty="0" smtClean="0"/>
              <a:t>cycle</a:t>
            </a:r>
            <a:r>
              <a:rPr lang="fr-FR" dirty="0" smtClean="0"/>
              <a:t>. </a:t>
            </a:r>
            <a:r>
              <a:rPr lang="fr-FR" dirty="0" smtClean="0"/>
              <a:t>Le pays innovateur devient importateur et les pays développés imitateurs deviennent exportateurs. </a:t>
            </a:r>
            <a:endParaRPr lang="fr-FR" dirty="0" smtClean="0"/>
          </a:p>
          <a:p>
            <a:pPr lvl="0"/>
            <a:endParaRPr lang="fr-FR" dirty="0" smtClean="0"/>
          </a:p>
          <a:p>
            <a:r>
              <a:rPr lang="fr-FR" b="1" dirty="0" smtClean="0"/>
              <a:t>Trois critiques</a:t>
            </a:r>
            <a:r>
              <a:rPr lang="fr-FR" dirty="0" smtClean="0"/>
              <a:t> </a:t>
            </a:r>
            <a:r>
              <a:rPr lang="fr-FR" dirty="0" smtClean="0"/>
              <a:t>:</a:t>
            </a:r>
            <a:endParaRPr lang="fr-FR" dirty="0" smtClean="0"/>
          </a:p>
          <a:p>
            <a:pPr lvl="0">
              <a:buFont typeface="Wingdings" pitchFamily="2" charset="2"/>
              <a:buChar char="Ø"/>
            </a:pPr>
            <a:r>
              <a:rPr lang="fr-FR" dirty="0" smtClean="0"/>
              <a:t>Existence probable de plusieurs variétés de séquences possibles, </a:t>
            </a:r>
          </a:p>
          <a:p>
            <a:pPr lvl="0">
              <a:buFont typeface="Wingdings" pitchFamily="2" charset="2"/>
              <a:buChar char="Ø"/>
            </a:pPr>
            <a:r>
              <a:rPr lang="fr-FR" dirty="0" smtClean="0"/>
              <a:t>L’imitation du produit peut déboucher sur de véritables innovations,</a:t>
            </a:r>
          </a:p>
          <a:p>
            <a:pPr lvl="0">
              <a:buFont typeface="Wingdings" pitchFamily="2" charset="2"/>
              <a:buChar char="Ø"/>
            </a:pPr>
            <a:r>
              <a:rPr lang="fr-FR" dirty="0" smtClean="0"/>
              <a:t>Bouleversement de la hiérarchisation des économies nationales.</a:t>
            </a:r>
          </a:p>
          <a:p>
            <a:pPr>
              <a:buNone/>
            </a:pPr>
            <a:endParaRPr lang="fr-FR"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31259" y="0"/>
            <a:ext cx="10860741" cy="1237129"/>
          </a:xfrm>
        </p:spPr>
        <p:txBody>
          <a:bodyPr/>
          <a:lstStyle/>
          <a:p>
            <a:r>
              <a:rPr lang="fr-FR" dirty="0" smtClean="0"/>
              <a:t>INTRODUCTION</a:t>
            </a:r>
            <a:endParaRPr lang="fr-FR" dirty="0"/>
          </a:p>
        </p:txBody>
      </p:sp>
      <p:sp>
        <p:nvSpPr>
          <p:cNvPr id="3" name="Espace réservé du contenu 2"/>
          <p:cNvSpPr>
            <a:spLocks noGrp="1"/>
          </p:cNvSpPr>
          <p:nvPr>
            <p:ph idx="1"/>
          </p:nvPr>
        </p:nvSpPr>
        <p:spPr>
          <a:xfrm>
            <a:off x="1331259" y="1411941"/>
            <a:ext cx="10860741" cy="5446059"/>
          </a:xfrm>
        </p:spPr>
        <p:txBody>
          <a:bodyPr>
            <a:normAutofit lnSpcReduction="10000"/>
          </a:bodyPr>
          <a:lstStyle/>
          <a:p>
            <a:r>
              <a:rPr lang="fr-FR" b="1" dirty="0" smtClean="0"/>
              <a:t>PLAN DU CHAPITRE :</a:t>
            </a:r>
          </a:p>
          <a:p>
            <a:endParaRPr lang="fr-FR" b="1" dirty="0" smtClean="0"/>
          </a:p>
          <a:p>
            <a:r>
              <a:rPr lang="fr-FR" dirty="0" smtClean="0"/>
              <a:t>I- LES AVANTAGES COMPARATIFS DE RICARDO</a:t>
            </a:r>
          </a:p>
          <a:p>
            <a:endParaRPr lang="fr-FR" dirty="0"/>
          </a:p>
          <a:p>
            <a:r>
              <a:rPr lang="fr-FR" dirty="0"/>
              <a:t>II- </a:t>
            </a:r>
            <a:r>
              <a:rPr lang="fr-FR" dirty="0" smtClean="0"/>
              <a:t>LE MODELE NEOCLASSIQUE (HOS)</a:t>
            </a:r>
          </a:p>
          <a:p>
            <a:endParaRPr lang="fr-FR" dirty="0"/>
          </a:p>
          <a:p>
            <a:r>
              <a:rPr lang="fr-FR" dirty="0"/>
              <a:t>III- LE PARADOXE DE LEONTIEF ET LES APPROCHES </a:t>
            </a:r>
            <a:r>
              <a:rPr lang="fr-FR" dirty="0" smtClean="0"/>
              <a:t>NEO-FACTORIELLES</a:t>
            </a:r>
          </a:p>
          <a:p>
            <a:endParaRPr lang="fr-FR" dirty="0"/>
          </a:p>
          <a:p>
            <a:r>
              <a:rPr lang="fr-FR" dirty="0"/>
              <a:t>IV- L’APPROCHE NEO-TECHNOLOGIQUE </a:t>
            </a:r>
          </a:p>
        </p:txBody>
      </p:sp>
    </p:spTree>
    <p:extLst>
      <p:ext uri="{BB962C8B-B14F-4D97-AF65-F5344CB8AC3E}">
        <p14:creationId xmlns:p14="http://schemas.microsoft.com/office/powerpoint/2010/main" val="2941647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31259" y="0"/>
            <a:ext cx="10860741" cy="1048871"/>
          </a:xfrm>
        </p:spPr>
        <p:txBody>
          <a:bodyPr>
            <a:normAutofit fontScale="90000"/>
          </a:bodyPr>
          <a:lstStyle/>
          <a:p>
            <a:r>
              <a:rPr lang="fr-FR" sz="4000" b="1" dirty="0" smtClean="0">
                <a:effectLst/>
              </a:rPr>
              <a:t/>
            </a:r>
            <a:br>
              <a:rPr lang="fr-FR" sz="4000" b="1" dirty="0" smtClean="0">
                <a:effectLst/>
              </a:rPr>
            </a:br>
            <a:r>
              <a:rPr lang="fr-FR" sz="4000" b="1" dirty="0" smtClean="0">
                <a:effectLst/>
              </a:rPr>
              <a:t>I- </a:t>
            </a:r>
            <a:r>
              <a:rPr lang="fr-FR" sz="4000" b="1" dirty="0">
                <a:effectLst/>
              </a:rPr>
              <a:t>LES AVANATAGES COMPARATIFS DE</a:t>
            </a:r>
            <a:r>
              <a:rPr lang="fr-FR" sz="4000" dirty="0">
                <a:effectLst/>
              </a:rPr>
              <a:t> </a:t>
            </a:r>
            <a:r>
              <a:rPr lang="fr-FR" sz="4000" b="1" dirty="0">
                <a:effectLst/>
              </a:rPr>
              <a:t>RICARDO</a:t>
            </a:r>
            <a:r>
              <a:rPr lang="fr-FR" dirty="0">
                <a:effectLst/>
              </a:rPr>
              <a:t/>
            </a:r>
            <a:br>
              <a:rPr lang="fr-FR" dirty="0">
                <a:effectLst/>
              </a:rPr>
            </a:br>
            <a:endParaRPr lang="fr-FR" dirty="0"/>
          </a:p>
        </p:txBody>
      </p:sp>
      <p:sp>
        <p:nvSpPr>
          <p:cNvPr id="3" name="Espace réservé du contenu 2"/>
          <p:cNvSpPr>
            <a:spLocks noGrp="1"/>
          </p:cNvSpPr>
          <p:nvPr>
            <p:ph idx="1"/>
          </p:nvPr>
        </p:nvSpPr>
        <p:spPr>
          <a:xfrm>
            <a:off x="1331259" y="1048871"/>
            <a:ext cx="10860741" cy="5809129"/>
          </a:xfrm>
        </p:spPr>
        <p:txBody>
          <a:bodyPr>
            <a:normAutofit fontScale="92500" lnSpcReduction="10000"/>
          </a:bodyPr>
          <a:lstStyle/>
          <a:p>
            <a:pPr algn="just"/>
            <a:endParaRPr lang="fr-FR" sz="3400" b="1" dirty="0" smtClean="0"/>
          </a:p>
          <a:p>
            <a:pPr algn="just"/>
            <a:r>
              <a:rPr lang="fr-FR" sz="3400" b="1" dirty="0" err="1" smtClean="0"/>
              <a:t>A-les</a:t>
            </a:r>
            <a:r>
              <a:rPr lang="fr-FR" sz="3400" b="1" dirty="0" smtClean="0"/>
              <a:t> </a:t>
            </a:r>
            <a:r>
              <a:rPr lang="fr-FR" sz="3400" b="1" dirty="0"/>
              <a:t>hypothèses du modèle de </a:t>
            </a:r>
            <a:r>
              <a:rPr lang="fr-FR" sz="3400" b="1" dirty="0" smtClean="0"/>
              <a:t>Ricardo</a:t>
            </a:r>
            <a:endParaRPr lang="fr-FR" sz="3400" b="1" dirty="0"/>
          </a:p>
          <a:p>
            <a:pPr algn="just">
              <a:buNone/>
            </a:pPr>
            <a:endParaRPr lang="fr-FR" sz="3400" dirty="0"/>
          </a:p>
          <a:p>
            <a:pPr algn="just">
              <a:buFont typeface="Wingdings" pitchFamily="2" charset="2"/>
              <a:buChar char="Ø"/>
            </a:pPr>
            <a:r>
              <a:rPr lang="fr-FR" sz="3400" dirty="0"/>
              <a:t>H1 : Parfaite mobilité </a:t>
            </a:r>
            <a:r>
              <a:rPr lang="fr-FR" sz="3400" dirty="0" err="1" smtClean="0"/>
              <a:t>intranationale</a:t>
            </a:r>
            <a:endParaRPr lang="fr-FR" sz="3400" dirty="0"/>
          </a:p>
          <a:p>
            <a:pPr algn="just">
              <a:buFont typeface="Wingdings" pitchFamily="2" charset="2"/>
              <a:buChar char="Ø"/>
            </a:pPr>
            <a:r>
              <a:rPr lang="fr-FR" sz="3400" dirty="0" smtClean="0"/>
              <a:t>H2</a:t>
            </a:r>
            <a:r>
              <a:rPr lang="fr-FR" sz="3400" dirty="0"/>
              <a:t> : Libre-échange et immobilité </a:t>
            </a:r>
            <a:r>
              <a:rPr lang="fr-FR" sz="3400" dirty="0" smtClean="0"/>
              <a:t>internationale</a:t>
            </a:r>
          </a:p>
          <a:p>
            <a:pPr algn="just">
              <a:buFont typeface="Wingdings" pitchFamily="2" charset="2"/>
              <a:buChar char="Ø"/>
            </a:pPr>
            <a:r>
              <a:rPr lang="fr-FR" sz="3400" dirty="0"/>
              <a:t> </a:t>
            </a:r>
            <a:r>
              <a:rPr lang="fr-FR" sz="3400" dirty="0" smtClean="0"/>
              <a:t>H3</a:t>
            </a:r>
            <a:r>
              <a:rPr lang="fr-FR" sz="3400" dirty="0"/>
              <a:t> : Concurrence pure et parfaite  </a:t>
            </a:r>
            <a:endParaRPr lang="fr-FR" sz="3400" dirty="0" smtClean="0"/>
          </a:p>
          <a:p>
            <a:pPr algn="just">
              <a:buFont typeface="Wingdings" pitchFamily="2" charset="2"/>
              <a:buChar char="Ø"/>
            </a:pPr>
            <a:r>
              <a:rPr lang="fr-FR" sz="3400" dirty="0" smtClean="0"/>
              <a:t>H4</a:t>
            </a:r>
            <a:r>
              <a:rPr lang="fr-FR" sz="3400" dirty="0"/>
              <a:t> : Application de la  « loi de la valeur travail » </a:t>
            </a:r>
            <a:endParaRPr lang="fr-FR" sz="3400" dirty="0" smtClean="0"/>
          </a:p>
          <a:p>
            <a:pPr algn="just">
              <a:buFont typeface="Wingdings" pitchFamily="2" charset="2"/>
              <a:buChar char="Ø"/>
            </a:pPr>
            <a:r>
              <a:rPr lang="fr-FR" sz="3400" dirty="0" smtClean="0"/>
              <a:t>H5</a:t>
            </a:r>
            <a:r>
              <a:rPr lang="fr-FR" sz="3400" dirty="0"/>
              <a:t> : La production s’effectue « à coefficients fixes », sans substitution possible entre les facteurs. </a:t>
            </a:r>
            <a:endParaRPr lang="fr-FR" sz="3400" dirty="0" smtClean="0"/>
          </a:p>
          <a:p>
            <a:pPr algn="just">
              <a:buFont typeface="Wingdings" pitchFamily="2" charset="2"/>
              <a:buChar char="Ø"/>
            </a:pPr>
            <a:r>
              <a:rPr lang="fr-FR" sz="3400" dirty="0" smtClean="0"/>
              <a:t>H6</a:t>
            </a:r>
            <a:r>
              <a:rPr lang="fr-FR" sz="3400" dirty="0"/>
              <a:t> : La production s’effectue « à coûts ou à rendements d’échelle constants ». </a:t>
            </a:r>
          </a:p>
          <a:p>
            <a:pPr algn="just"/>
            <a:endParaRPr lang="fr-FR" dirty="0"/>
          </a:p>
        </p:txBody>
      </p:sp>
    </p:spTree>
    <p:extLst>
      <p:ext uri="{BB962C8B-B14F-4D97-AF65-F5344CB8AC3E}">
        <p14:creationId xmlns:p14="http://schemas.microsoft.com/office/powerpoint/2010/main" val="3162051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17812" y="0"/>
            <a:ext cx="10593772" cy="1196788"/>
          </a:xfrm>
        </p:spPr>
        <p:txBody>
          <a:bodyPr>
            <a:normAutofit fontScale="90000"/>
          </a:bodyPr>
          <a:lstStyle/>
          <a:p>
            <a:r>
              <a:rPr lang="fr-FR" sz="4400" b="1" dirty="0" smtClean="0">
                <a:effectLst/>
              </a:rPr>
              <a:t/>
            </a:r>
            <a:br>
              <a:rPr lang="fr-FR" sz="4400" b="1" dirty="0" smtClean="0">
                <a:effectLst/>
              </a:rPr>
            </a:br>
            <a:r>
              <a:rPr lang="fr-FR" sz="4400" b="1" dirty="0" smtClean="0">
                <a:effectLst/>
              </a:rPr>
              <a:t>I- </a:t>
            </a:r>
            <a:r>
              <a:rPr lang="fr-FR" sz="4400" b="1" dirty="0">
                <a:effectLst/>
              </a:rPr>
              <a:t>LES AVANATAGES COMPARATIFS DE</a:t>
            </a:r>
            <a:r>
              <a:rPr lang="fr-FR" sz="4400" dirty="0">
                <a:effectLst/>
              </a:rPr>
              <a:t> </a:t>
            </a:r>
            <a:r>
              <a:rPr lang="fr-FR" sz="4400" b="1" dirty="0">
                <a:effectLst/>
              </a:rPr>
              <a:t>RICARDO</a:t>
            </a:r>
            <a:r>
              <a:rPr lang="fr-FR" dirty="0">
                <a:effectLst/>
              </a:rPr>
              <a:t/>
            </a:r>
            <a:br>
              <a:rPr lang="fr-FR" dirty="0">
                <a:effectLst/>
              </a:rPr>
            </a:br>
            <a:endParaRPr lang="fr-FR" dirty="0"/>
          </a:p>
        </p:txBody>
      </p:sp>
      <p:sp>
        <p:nvSpPr>
          <p:cNvPr id="3" name="Espace réservé du contenu 2"/>
          <p:cNvSpPr>
            <a:spLocks noGrp="1"/>
          </p:cNvSpPr>
          <p:nvPr>
            <p:ph idx="1"/>
          </p:nvPr>
        </p:nvSpPr>
        <p:spPr>
          <a:xfrm>
            <a:off x="1378857" y="1447800"/>
            <a:ext cx="10813143" cy="5410200"/>
          </a:xfrm>
        </p:spPr>
        <p:txBody>
          <a:bodyPr>
            <a:normAutofit fontScale="85000" lnSpcReduction="10000"/>
          </a:bodyPr>
          <a:lstStyle/>
          <a:p>
            <a:r>
              <a:rPr lang="fr-FR" b="1" dirty="0" smtClean="0"/>
              <a:t>B- La détermination des avantages comparatifs</a:t>
            </a:r>
            <a:endParaRPr lang="fr-FR" dirty="0" smtClean="0"/>
          </a:p>
          <a:p>
            <a:pPr>
              <a:buNone/>
            </a:pPr>
            <a:endParaRPr lang="fr-FR" dirty="0" smtClean="0"/>
          </a:p>
          <a:p>
            <a:r>
              <a:rPr lang="fr-FR" b="1" dirty="0" smtClean="0"/>
              <a:t>1. Le principe de l’avantage absolu et le gain à l’échange </a:t>
            </a:r>
            <a:endParaRPr lang="fr-FR" dirty="0" smtClean="0"/>
          </a:p>
          <a:p>
            <a:pPr>
              <a:buNone/>
            </a:pPr>
            <a:endParaRPr lang="fr-FR" dirty="0" smtClean="0"/>
          </a:p>
          <a:p>
            <a:pPr lvl="0"/>
            <a:r>
              <a:rPr lang="fr-FR" u="sng" dirty="0" smtClean="0"/>
              <a:t>Exemple</a:t>
            </a:r>
            <a:r>
              <a:rPr lang="fr-FR" dirty="0" smtClean="0"/>
              <a:t> : 2 pays et 2 produits (voir tableau)</a:t>
            </a:r>
          </a:p>
          <a:p>
            <a:pPr>
              <a:buNone/>
            </a:pPr>
            <a:endParaRPr lang="fr-FR" dirty="0" smtClean="0"/>
          </a:p>
          <a:p>
            <a:pPr lvl="0">
              <a:buFont typeface="Wingdings" pitchFamily="2" charset="2"/>
              <a:buChar char="Ø"/>
            </a:pPr>
            <a:r>
              <a:rPr lang="fr-FR" dirty="0" smtClean="0"/>
              <a:t>Les coûts sont indiqués en termes de nombre H de travail (L) nécessaires pour produire 1 unité du produit considéré (X)</a:t>
            </a:r>
          </a:p>
          <a:p>
            <a:pPr lvl="0">
              <a:buFont typeface="Wingdings" pitchFamily="2" charset="2"/>
              <a:buChar char="Ø"/>
            </a:pPr>
            <a:r>
              <a:rPr lang="fr-FR" dirty="0" smtClean="0"/>
              <a:t>Ce rapport est appelé </a:t>
            </a:r>
            <a:r>
              <a:rPr lang="fr-FR" dirty="0" err="1" smtClean="0"/>
              <a:t>coef</a:t>
            </a:r>
            <a:r>
              <a:rPr lang="fr-FR" dirty="0" smtClean="0"/>
              <a:t>. d’input-output, soit : </a:t>
            </a:r>
            <a:r>
              <a:rPr lang="fr-FR" dirty="0" err="1" smtClean="0"/>
              <a:t>a</a:t>
            </a:r>
            <a:r>
              <a:rPr lang="fr-FR" baseline="-25000" dirty="0" err="1" smtClean="0"/>
              <a:t>L</a:t>
            </a:r>
            <a:r>
              <a:rPr lang="fr-FR" dirty="0" smtClean="0"/>
              <a:t> = L/X</a:t>
            </a:r>
          </a:p>
          <a:p>
            <a:pPr lvl="0">
              <a:buFont typeface="Wingdings" pitchFamily="2" charset="2"/>
              <a:buChar char="Ø"/>
            </a:pPr>
            <a:r>
              <a:rPr lang="fr-FR" dirty="0" smtClean="0"/>
              <a:t>Ce </a:t>
            </a:r>
            <a:r>
              <a:rPr lang="fr-FR" dirty="0" err="1" smtClean="0"/>
              <a:t>coef</a:t>
            </a:r>
            <a:r>
              <a:rPr lang="fr-FR" dirty="0" smtClean="0"/>
              <a:t>. est égal à l’inverse de la P</a:t>
            </a:r>
            <a:r>
              <a:rPr lang="fr-FR" baseline="-25000" dirty="0" smtClean="0"/>
              <a:t>L</a:t>
            </a:r>
            <a:r>
              <a:rPr lang="fr-FR" dirty="0" smtClean="0"/>
              <a:t>, qui, elle, exprime le nombre d’unités de produit fabriquées (X) par H de travail (L), soit A</a:t>
            </a:r>
            <a:r>
              <a:rPr lang="fr-FR" baseline="-25000" dirty="0" smtClean="0"/>
              <a:t>L</a:t>
            </a:r>
            <a:r>
              <a:rPr lang="fr-FR" dirty="0" smtClean="0"/>
              <a:t> = X/L </a:t>
            </a:r>
          </a:p>
          <a:p>
            <a:pPr>
              <a:buNone/>
            </a:pPr>
            <a:endParaRPr lang="fr-FR" dirty="0"/>
          </a:p>
        </p:txBody>
      </p:sp>
    </p:spTree>
    <p:extLst>
      <p:ext uri="{BB962C8B-B14F-4D97-AF65-F5344CB8AC3E}">
        <p14:creationId xmlns:p14="http://schemas.microsoft.com/office/powerpoint/2010/main" val="727811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78858" y="0"/>
            <a:ext cx="10813142" cy="1143000"/>
          </a:xfrm>
        </p:spPr>
        <p:txBody>
          <a:bodyPr>
            <a:normAutofit fontScale="90000"/>
          </a:bodyPr>
          <a:lstStyle/>
          <a:p>
            <a:r>
              <a:rPr lang="fr-FR" sz="4000" b="1" dirty="0" smtClean="0">
                <a:effectLst/>
              </a:rPr>
              <a:t>I- LES AVANATAGES COMPARATIFS DE</a:t>
            </a:r>
            <a:r>
              <a:rPr lang="fr-FR" sz="4000" dirty="0" smtClean="0">
                <a:effectLst/>
              </a:rPr>
              <a:t> </a:t>
            </a:r>
            <a:r>
              <a:rPr lang="fr-FR" sz="4000" b="1" dirty="0" smtClean="0">
                <a:effectLst/>
              </a:rPr>
              <a:t>RICARDO</a:t>
            </a:r>
            <a:endParaRPr lang="fr-FR" dirty="0"/>
          </a:p>
        </p:txBody>
      </p:sp>
      <p:sp>
        <p:nvSpPr>
          <p:cNvPr id="3" name="Espace réservé du contenu 2"/>
          <p:cNvSpPr>
            <a:spLocks noGrp="1"/>
          </p:cNvSpPr>
          <p:nvPr>
            <p:ph idx="1"/>
          </p:nvPr>
        </p:nvSpPr>
        <p:spPr>
          <a:xfrm>
            <a:off x="1422400" y="1219200"/>
            <a:ext cx="10769600" cy="5029200"/>
          </a:xfrm>
        </p:spPr>
        <p:txBody>
          <a:bodyPr>
            <a:normAutofit fontScale="92500" lnSpcReduction="20000"/>
          </a:bodyPr>
          <a:lstStyle/>
          <a:p>
            <a:pPr lvl="0">
              <a:buFont typeface="Wingdings" pitchFamily="2" charset="2"/>
              <a:buChar char="Ø"/>
            </a:pPr>
            <a:r>
              <a:rPr lang="fr-FR" u="sng" dirty="0" smtClean="0"/>
              <a:t>Tableau 1</a:t>
            </a:r>
            <a:r>
              <a:rPr lang="fr-FR" dirty="0" smtClean="0"/>
              <a:t> : Avantages absolus échange(H nécessaires pour produire une unité du produit considéré : </a:t>
            </a:r>
            <a:r>
              <a:rPr lang="fr-FR" dirty="0" err="1" smtClean="0"/>
              <a:t>a</a:t>
            </a:r>
            <a:r>
              <a:rPr lang="fr-FR" baseline="-25000" dirty="0" err="1" smtClean="0"/>
              <a:t>L</a:t>
            </a:r>
            <a:r>
              <a:rPr lang="fr-FR" dirty="0" smtClean="0"/>
              <a:t> = L/X)</a:t>
            </a:r>
          </a:p>
          <a:p>
            <a:pPr lvl="0">
              <a:buNone/>
            </a:pPr>
            <a:endParaRPr lang="fr-FR" dirty="0" smtClean="0"/>
          </a:p>
          <a:p>
            <a:pPr lvl="0">
              <a:buNone/>
            </a:pPr>
            <a:endParaRPr lang="fr-FR" dirty="0" smtClean="0"/>
          </a:p>
          <a:p>
            <a:pPr lvl="0">
              <a:buNone/>
            </a:pPr>
            <a:endParaRPr lang="fr-FR" dirty="0" smtClean="0"/>
          </a:p>
          <a:p>
            <a:pPr lvl="0">
              <a:buFont typeface="Wingdings" pitchFamily="2" charset="2"/>
              <a:buChar char="Ø"/>
            </a:pPr>
            <a:r>
              <a:rPr lang="fr-FR" dirty="0" smtClean="0"/>
              <a:t>L’avantage absolu est la possibilité pour un pays de produire un bien avec moins de facteur de P° (input) que tous les autres pays du monde.</a:t>
            </a:r>
          </a:p>
          <a:p>
            <a:pPr lvl="0">
              <a:buFont typeface="Wingdings" pitchFamily="2" charset="2"/>
              <a:buChar char="Ø"/>
            </a:pPr>
            <a:r>
              <a:rPr lang="fr-FR" dirty="0" smtClean="0"/>
              <a:t>Adam Smith applique alors le principe de DDT au contexte international. Si chaque pays, après ouverture à l’échange, se spécialise dans le produit pour lequel il a un avantage absolu, il en résulte un gain mondial.</a:t>
            </a:r>
          </a:p>
          <a:p>
            <a:pPr>
              <a:buNone/>
            </a:pPr>
            <a:endParaRPr lang="fr-FR" dirty="0" smtClean="0"/>
          </a:p>
          <a:p>
            <a:pPr>
              <a:buNone/>
            </a:pPr>
            <a:endParaRPr lang="fr-FR" dirty="0"/>
          </a:p>
        </p:txBody>
      </p:sp>
      <p:pic>
        <p:nvPicPr>
          <p:cNvPr id="4" name="Image 3" descr="Capture.PNG"/>
          <p:cNvPicPr>
            <a:picLocks noChangeAspect="1"/>
          </p:cNvPicPr>
          <p:nvPr/>
        </p:nvPicPr>
        <p:blipFill>
          <a:blip r:embed="rId2"/>
          <a:stretch>
            <a:fillRect/>
          </a:stretch>
        </p:blipFill>
        <p:spPr>
          <a:xfrm>
            <a:off x="3382161" y="2265523"/>
            <a:ext cx="5921495" cy="93358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07886" y="0"/>
            <a:ext cx="10784114" cy="1417638"/>
          </a:xfrm>
        </p:spPr>
        <p:txBody>
          <a:bodyPr>
            <a:normAutofit fontScale="90000"/>
          </a:bodyPr>
          <a:lstStyle/>
          <a:p>
            <a:r>
              <a:rPr lang="fr-FR" sz="4400" b="1" dirty="0" smtClean="0">
                <a:effectLst/>
              </a:rPr>
              <a:t>I- LES AVANATAGES COMPARATIFS DE</a:t>
            </a:r>
            <a:r>
              <a:rPr lang="fr-FR" sz="4400" dirty="0" smtClean="0">
                <a:effectLst/>
              </a:rPr>
              <a:t> </a:t>
            </a:r>
            <a:r>
              <a:rPr lang="fr-FR" sz="4400" b="1" dirty="0" smtClean="0">
                <a:effectLst/>
              </a:rPr>
              <a:t>RICARDO</a:t>
            </a:r>
            <a:endParaRPr lang="fr-FR" dirty="0"/>
          </a:p>
        </p:txBody>
      </p:sp>
      <p:sp>
        <p:nvSpPr>
          <p:cNvPr id="3" name="Espace réservé du contenu 2"/>
          <p:cNvSpPr>
            <a:spLocks noGrp="1"/>
          </p:cNvSpPr>
          <p:nvPr>
            <p:ph idx="1"/>
          </p:nvPr>
        </p:nvSpPr>
        <p:spPr>
          <a:xfrm>
            <a:off x="1349829" y="1407886"/>
            <a:ext cx="10619812" cy="5450114"/>
          </a:xfrm>
        </p:spPr>
        <p:txBody>
          <a:bodyPr>
            <a:normAutofit fontScale="92500" lnSpcReduction="20000"/>
          </a:bodyPr>
          <a:lstStyle/>
          <a:p>
            <a:pPr lvl="0">
              <a:buFont typeface="Wingdings" pitchFamily="2" charset="2"/>
              <a:buChar char="Ø"/>
            </a:pPr>
            <a:r>
              <a:rPr lang="fr-FR" dirty="0" smtClean="0"/>
              <a:t>L’avantage absolu est la possibilité pour un pays de produire un bien avec moins de facteur de P° (input) que tous les autres pays du monde.</a:t>
            </a:r>
          </a:p>
          <a:p>
            <a:pPr lvl="0">
              <a:buFont typeface="Wingdings" pitchFamily="2" charset="2"/>
              <a:buChar char="Ø"/>
            </a:pPr>
            <a:r>
              <a:rPr lang="fr-FR" dirty="0" smtClean="0"/>
              <a:t>Adam Smith applique alors le principe de DDT au contexte international. Si chaque pays, après ouverture à l’échange, se spécialise dans le produit pour lequel il a un avantage absolu, il en résulte un gain mondial.</a:t>
            </a:r>
          </a:p>
          <a:p>
            <a:pPr lvl="0">
              <a:buFont typeface="Wingdings" pitchFamily="2" charset="2"/>
              <a:buChar char="Ø"/>
            </a:pPr>
            <a:r>
              <a:rPr lang="fr-FR" dirty="0" smtClean="0"/>
              <a:t>Donc </a:t>
            </a:r>
            <a:r>
              <a:rPr lang="fr-FR" dirty="0" smtClean="0"/>
              <a:t>le Sénégal </a:t>
            </a:r>
            <a:r>
              <a:rPr lang="fr-FR" dirty="0" smtClean="0"/>
              <a:t>doit se spécialiser dans la P° de textile et </a:t>
            </a:r>
            <a:r>
              <a:rPr lang="fr-FR" dirty="0" smtClean="0"/>
              <a:t>l’Afrique du Sud </a:t>
            </a:r>
            <a:r>
              <a:rPr lang="fr-FR" dirty="0" smtClean="0"/>
              <a:t>dans la P° de voiture </a:t>
            </a:r>
          </a:p>
          <a:p>
            <a:pPr>
              <a:buFont typeface="Wingdings" pitchFamily="2" charset="2"/>
              <a:buChar char="Ø"/>
            </a:pPr>
            <a:r>
              <a:rPr lang="fr-FR" dirty="0" smtClean="0"/>
              <a:t>Cette spécialisation correspond à une nouvelle distribution internationale des P° et engendre un gain mondial </a:t>
            </a:r>
          </a:p>
          <a:p>
            <a:pPr>
              <a:buFont typeface="Wingdings" pitchFamily="2" charset="2"/>
              <a:buChar char="Ø"/>
            </a:pPr>
            <a:r>
              <a:rPr lang="fr-FR" dirty="0" smtClean="0"/>
              <a:t>Le CI stimule la croissance économique de chaque pays qui y participe.</a:t>
            </a:r>
          </a:p>
          <a:p>
            <a:pPr lvl="0">
              <a:buFont typeface="Wingdings" pitchFamily="2" charset="2"/>
              <a:buChar char="Ø"/>
            </a:pPr>
            <a:endParaRPr lang="fr-FR" dirty="0" smtClean="0"/>
          </a:p>
          <a:p>
            <a:pPr>
              <a:buNone/>
            </a:pP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93371" y="0"/>
            <a:ext cx="10798629" cy="1143000"/>
          </a:xfrm>
        </p:spPr>
        <p:txBody>
          <a:bodyPr>
            <a:normAutofit fontScale="90000"/>
          </a:bodyPr>
          <a:lstStyle/>
          <a:p>
            <a:r>
              <a:rPr lang="fr-FR" sz="4000" b="1" dirty="0" smtClean="0">
                <a:effectLst/>
              </a:rPr>
              <a:t>I- LES AVANATAGES COMPARATIFS DE</a:t>
            </a:r>
            <a:r>
              <a:rPr lang="fr-FR" sz="4000" dirty="0" smtClean="0">
                <a:effectLst/>
              </a:rPr>
              <a:t> </a:t>
            </a:r>
            <a:r>
              <a:rPr lang="fr-FR" sz="4000" b="1" dirty="0" smtClean="0">
                <a:effectLst/>
              </a:rPr>
              <a:t>RICARDO</a:t>
            </a:r>
            <a:endParaRPr lang="fr-FR" dirty="0"/>
          </a:p>
        </p:txBody>
      </p:sp>
      <p:sp>
        <p:nvSpPr>
          <p:cNvPr id="3" name="Espace réservé du contenu 2"/>
          <p:cNvSpPr>
            <a:spLocks noGrp="1"/>
          </p:cNvSpPr>
          <p:nvPr>
            <p:ph idx="1"/>
          </p:nvPr>
        </p:nvSpPr>
        <p:spPr>
          <a:xfrm>
            <a:off x="1320800" y="1447800"/>
            <a:ext cx="10871200" cy="5410200"/>
          </a:xfrm>
        </p:spPr>
        <p:txBody>
          <a:bodyPr/>
          <a:lstStyle/>
          <a:p>
            <a:r>
              <a:rPr lang="fr-FR" b="1" dirty="0" smtClean="0"/>
              <a:t>2. La théorie des avantages comparatifs de Ricardo</a:t>
            </a:r>
          </a:p>
          <a:p>
            <a:pPr>
              <a:buFont typeface="Wingdings" pitchFamily="2" charset="2"/>
              <a:buChar char="Ø"/>
            </a:pPr>
            <a:r>
              <a:rPr lang="fr-FR" dirty="0" smtClean="0"/>
              <a:t>Avec la règle de la spécialisation en fonction des avantages absolus, tout pays qui n’en aurait pas est exclu du commerce international. </a:t>
            </a:r>
          </a:p>
          <a:p>
            <a:pPr>
              <a:buFont typeface="Wingdings" pitchFamily="2" charset="2"/>
              <a:buChar char="Ø"/>
            </a:pPr>
            <a:r>
              <a:rPr lang="fr-FR" dirty="0" smtClean="0"/>
              <a:t>La loi de l’avantage comparatif de Ricardo : </a:t>
            </a:r>
          </a:p>
          <a:p>
            <a:pPr>
              <a:buFont typeface="Wingdings" pitchFamily="2" charset="2"/>
              <a:buChar char="Ø"/>
            </a:pPr>
            <a:r>
              <a:rPr lang="fr-FR" u="sng" dirty="0" smtClean="0"/>
              <a:t>Tableau 2</a:t>
            </a:r>
            <a:r>
              <a:rPr lang="fr-FR" dirty="0" smtClean="0"/>
              <a:t> : Avantages comparatifs et échange </a:t>
            </a:r>
            <a:r>
              <a:rPr lang="nl-NL" dirty="0" smtClean="0"/>
              <a:t>(</a:t>
            </a:r>
            <a:r>
              <a:rPr lang="nl-NL" dirty="0" err="1" smtClean="0"/>
              <a:t>a</a:t>
            </a:r>
            <a:r>
              <a:rPr lang="nl-NL" baseline="-25000" dirty="0" err="1" smtClean="0"/>
              <a:t>L</a:t>
            </a:r>
            <a:r>
              <a:rPr lang="nl-NL" dirty="0" smtClean="0"/>
              <a:t> = L/X)</a:t>
            </a:r>
          </a:p>
          <a:p>
            <a:pPr>
              <a:buFont typeface="Wingdings" pitchFamily="2" charset="2"/>
              <a:buChar char="Ø"/>
            </a:pPr>
            <a:endParaRPr lang="fr-FR" dirty="0" smtClean="0"/>
          </a:p>
          <a:p>
            <a:pPr>
              <a:buFont typeface="Wingdings" pitchFamily="2" charset="2"/>
              <a:buChar char="Ø"/>
            </a:pPr>
            <a:endParaRPr lang="fr-FR" dirty="0" smtClean="0"/>
          </a:p>
          <a:p>
            <a:endParaRPr lang="fr-FR" dirty="0"/>
          </a:p>
        </p:txBody>
      </p:sp>
      <p:pic>
        <p:nvPicPr>
          <p:cNvPr id="4" name="Image 3" descr="Capture1.PNG"/>
          <p:cNvPicPr>
            <a:picLocks noChangeAspect="1"/>
          </p:cNvPicPr>
          <p:nvPr/>
        </p:nvPicPr>
        <p:blipFill>
          <a:blip r:embed="rId2">
            <a:lum bright="-20000" contrast="40000"/>
          </a:blip>
          <a:stretch>
            <a:fillRect/>
          </a:stretch>
        </p:blipFill>
        <p:spPr>
          <a:xfrm>
            <a:off x="3091543" y="4649733"/>
            <a:ext cx="6473371" cy="2019582"/>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35313" y="187552"/>
            <a:ext cx="10682515" cy="1143000"/>
          </a:xfrm>
        </p:spPr>
        <p:txBody>
          <a:bodyPr>
            <a:normAutofit fontScale="90000"/>
          </a:bodyPr>
          <a:lstStyle/>
          <a:p>
            <a:r>
              <a:rPr lang="fr-FR" sz="4400" b="1" dirty="0" smtClean="0">
                <a:effectLst/>
              </a:rPr>
              <a:t>I- LES AVANATAGES COMPARATIFS DE</a:t>
            </a:r>
            <a:r>
              <a:rPr lang="fr-FR" sz="4400" dirty="0" smtClean="0">
                <a:effectLst/>
              </a:rPr>
              <a:t> </a:t>
            </a:r>
            <a:r>
              <a:rPr lang="fr-FR" sz="4400" b="1" dirty="0" smtClean="0">
                <a:effectLst/>
              </a:rPr>
              <a:t>RICARDO</a:t>
            </a:r>
            <a:endParaRPr lang="fr-FR" dirty="0"/>
          </a:p>
        </p:txBody>
      </p:sp>
      <p:sp>
        <p:nvSpPr>
          <p:cNvPr id="3" name="Espace réservé du contenu 2"/>
          <p:cNvSpPr>
            <a:spLocks noGrp="1"/>
          </p:cNvSpPr>
          <p:nvPr>
            <p:ph idx="1"/>
          </p:nvPr>
        </p:nvSpPr>
        <p:spPr/>
        <p:txBody>
          <a:bodyPr>
            <a:normAutofit fontScale="92500" lnSpcReduction="10000"/>
          </a:bodyPr>
          <a:lstStyle/>
          <a:p>
            <a:pPr lvl="0">
              <a:buFont typeface="Wingdings" pitchFamily="2" charset="2"/>
              <a:buChar char="Ø"/>
            </a:pPr>
            <a:r>
              <a:rPr lang="fr-FR" dirty="0" smtClean="0"/>
              <a:t>L’Afrique du Sud </a:t>
            </a:r>
            <a:r>
              <a:rPr lang="fr-FR" dirty="0" smtClean="0"/>
              <a:t>est 4 fois plus efficiente dans la P° de voiture que </a:t>
            </a:r>
            <a:r>
              <a:rPr lang="fr-FR" dirty="0" smtClean="0"/>
              <a:t>le Sénégal </a:t>
            </a:r>
            <a:r>
              <a:rPr lang="fr-FR" dirty="0" smtClean="0"/>
              <a:t>et seulement 1,25 fois plus efficiente dans la P° de textile.</a:t>
            </a:r>
          </a:p>
          <a:p>
            <a:pPr lvl="0">
              <a:buFont typeface="Wingdings" pitchFamily="2" charset="2"/>
              <a:buChar char="Ø"/>
            </a:pPr>
            <a:r>
              <a:rPr lang="fr-FR" dirty="0" smtClean="0"/>
              <a:t>L’Afrique du Sud </a:t>
            </a:r>
            <a:r>
              <a:rPr lang="fr-FR" dirty="0" smtClean="0"/>
              <a:t>a donc un avantage comparatif dans la P° de voiture et </a:t>
            </a:r>
            <a:r>
              <a:rPr lang="fr-FR" dirty="0" smtClean="0"/>
              <a:t>le Sénégal </a:t>
            </a:r>
            <a:r>
              <a:rPr lang="fr-FR" dirty="0" smtClean="0"/>
              <a:t>dans celle du textile.</a:t>
            </a:r>
          </a:p>
          <a:p>
            <a:pPr lvl="0">
              <a:buFont typeface="Wingdings" pitchFamily="2" charset="2"/>
              <a:buChar char="Ø"/>
            </a:pPr>
            <a:r>
              <a:rPr lang="fr-FR" dirty="0" smtClean="0"/>
              <a:t>Textile : 0,63 &lt; 2</a:t>
            </a:r>
          </a:p>
          <a:p>
            <a:pPr lvl="0">
              <a:buFont typeface="Wingdings" pitchFamily="2" charset="2"/>
              <a:buChar char="Ø"/>
            </a:pPr>
            <a:r>
              <a:rPr lang="fr-FR" dirty="0" smtClean="0"/>
              <a:t>Voiture : 0,5 &lt; 1,6</a:t>
            </a:r>
          </a:p>
          <a:p>
            <a:pPr lvl="0">
              <a:buFont typeface="Wingdings" pitchFamily="2" charset="2"/>
              <a:buChar char="Ø"/>
            </a:pPr>
            <a:r>
              <a:rPr lang="fr-FR" dirty="0" smtClean="0"/>
              <a:t>La structure des avantages comparatifs est donc donnée par les rapports de coûts (ou coûts comparés) entre les deux pays.</a:t>
            </a:r>
          </a:p>
          <a:p>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Override1.xml><?xml version="1.0" encoding="utf-8"?>
<a:themeOverride xmlns:a="http://schemas.openxmlformats.org/drawingml/2006/main">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themeOverride>
</file>

<file path=docProps/app.xml><?xml version="1.0" encoding="utf-8"?>
<Properties xmlns="http://schemas.openxmlformats.org/officeDocument/2006/extended-properties" xmlns:vt="http://schemas.openxmlformats.org/officeDocument/2006/docPropsVTypes">
  <Template/>
  <TotalTime>574</TotalTime>
  <Words>1391</Words>
  <Application>Microsoft Office PowerPoint</Application>
  <PresentationFormat>Grand écran</PresentationFormat>
  <Paragraphs>199</Paragraphs>
  <Slides>27</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27</vt:i4>
      </vt:variant>
    </vt:vector>
  </HeadingPairs>
  <TitlesOfParts>
    <vt:vector size="33" baseType="lpstr">
      <vt:lpstr>Arial</vt:lpstr>
      <vt:lpstr>Gill Sans MT</vt:lpstr>
      <vt:lpstr>Verdana</vt:lpstr>
      <vt:lpstr>Wingdings</vt:lpstr>
      <vt:lpstr>Wingdings 2</vt:lpstr>
      <vt:lpstr>Solstice</vt:lpstr>
      <vt:lpstr>CHAPITRE 1 :  FONDEMENTS ET LIMITES DES THEORIES TRADITIONNELLES</vt:lpstr>
      <vt:lpstr>INTRODUCTION</vt:lpstr>
      <vt:lpstr>INTRODUCTION</vt:lpstr>
      <vt:lpstr> I- LES AVANATAGES COMPARATIFS DE RICARDO </vt:lpstr>
      <vt:lpstr> I- LES AVANATAGES COMPARATIFS DE RICARDO </vt:lpstr>
      <vt:lpstr>I- LES AVANATAGES COMPARATIFS DE RICARDO</vt:lpstr>
      <vt:lpstr>I- LES AVANATAGES COMPARATIFS DE RICARDO</vt:lpstr>
      <vt:lpstr>I- LES AVANATAGES COMPARATIFS DE RICARDO</vt:lpstr>
      <vt:lpstr>I- LES AVANATAGES COMPARATIFS DE RICARDO</vt:lpstr>
      <vt:lpstr>I- LES AVANATAGES COMPARATIFS DE RICARDO</vt:lpstr>
      <vt:lpstr>I- LES AVANATAGES COMPARATIFS DE RICARDO</vt:lpstr>
      <vt:lpstr>I- LES AVANATAGES COMPARATIFS DE RICARDO</vt:lpstr>
      <vt:lpstr>II- LE MODELE NEOCLASSIQUE (HOS)</vt:lpstr>
      <vt:lpstr>II- LE MODELE NEOCLASSIQUE (HOS)</vt:lpstr>
      <vt:lpstr>II- LE MODELE NEOCLASSIQUE (HOS)</vt:lpstr>
      <vt:lpstr>II- LE MODELE NEOCLASSIQUE (HOS)</vt:lpstr>
      <vt:lpstr>II- LE MODELE NEOCLASSIQUE (HOS)</vt:lpstr>
      <vt:lpstr>II- LE MODELE NEOCLASSIQUE (HOS)</vt:lpstr>
      <vt:lpstr>II- LE MODELE NEOCLASSIQUE (HOS)</vt:lpstr>
      <vt:lpstr>II- LE MODELE NEOCLASSIQUE (HOS)</vt:lpstr>
      <vt:lpstr>III- LE PARADOXE DE LEONTIEF ET LES APPROCHES NEO-FACTORIELLES</vt:lpstr>
      <vt:lpstr>III- LE PARADOXE DE LEONTIEF ET LES APPROCHES NEO-FACTORIELLES</vt:lpstr>
      <vt:lpstr>III- LE PARADOXE DE LEONTIEF ET LES APPROCHES NEO-FACTORIELLES</vt:lpstr>
      <vt:lpstr>  IV- L’APPROCHE NEO-TECHNOLOGIQUE    </vt:lpstr>
      <vt:lpstr>  IV- L’APPROCHE NEO-TECHNOLOGIQUE    </vt:lpstr>
      <vt:lpstr>  IV- L’APPROCHE NEO-TECHNOLOGIQUE    </vt:lpstr>
      <vt:lpstr>  IV- L’APPROCHE NEO-TECHNOLOGIQUE    </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Seydi Ababacar DIENG</dc:creator>
  <cp:lastModifiedBy>Seydi Ababacar DIENG</cp:lastModifiedBy>
  <cp:revision>40</cp:revision>
  <dcterms:created xsi:type="dcterms:W3CDTF">2015-05-06T12:48:50Z</dcterms:created>
  <dcterms:modified xsi:type="dcterms:W3CDTF">2015-05-08T01:09:29Z</dcterms:modified>
</cp:coreProperties>
</file>