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0" r:id="rId6"/>
    <p:sldId id="263" r:id="rId7"/>
    <p:sldId id="262" r:id="rId8"/>
    <p:sldId id="261" r:id="rId9"/>
    <p:sldId id="264" r:id="rId10"/>
    <p:sldId id="265" r:id="rId11"/>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80" autoAdjust="0"/>
  </p:normalViewPr>
  <p:slideViewPr>
    <p:cSldViewPr>
      <p:cViewPr>
        <p:scale>
          <a:sx n="100" d="100"/>
          <a:sy n="100" d="100"/>
        </p:scale>
        <p:origin x="-1182" y="2184"/>
      </p:cViewPr>
      <p:guideLst>
        <p:guide orient="horz" pos="2880"/>
        <p:guide pos="2160"/>
      </p:guideLst>
    </p:cSldViewPr>
  </p:slideViewPr>
  <p:outlineViewPr>
    <p:cViewPr>
      <p:scale>
        <a:sx n="33" d="100"/>
        <a:sy n="33" d="100"/>
      </p:scale>
      <p:origin x="0" y="108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8381BC-EB3C-4AC8-9DA3-C26D985ADDA2}" type="datetimeFigureOut">
              <a:rPr lang="fr-FR" smtClean="0"/>
              <a:pPr/>
              <a:t>27/08/2014</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A346E8-3D3E-4ADB-A125-B07C09FAB1F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C4A8CAD-0104-4FE6-A553-6EA3FB233DE7}" type="datetime1">
              <a:rPr lang="fr-FR" smtClean="0"/>
              <a:pPr/>
              <a:t>27/08/2014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548A62-0A6E-4E9E-A7C1-6A29342CC728}" type="datetime1">
              <a:rPr lang="fr-FR" smtClean="0"/>
              <a:pPr/>
              <a:t>27/08/2014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594D88-18BF-4116-BDCD-60C8AF51665D}" type="datetime1">
              <a:rPr lang="fr-FR" smtClean="0"/>
              <a:pPr/>
              <a:t>27/08/2014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04D7F9-0624-4BCC-95C5-D0EB24B21FBD}" type="datetime1">
              <a:rPr lang="fr-FR" smtClean="0"/>
              <a:pPr/>
              <a:t>27/08/2014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56656D6-BC4F-4894-AC33-D2864084B329}" type="datetime1">
              <a:rPr lang="fr-FR" smtClean="0"/>
              <a:pPr/>
              <a:t>27/08/2014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7EBC70F-1748-4BF3-A2BA-F5355F93521D}" type="datetime1">
              <a:rPr lang="fr-FR" smtClean="0"/>
              <a:pPr/>
              <a:t>27/08/2014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20BBB45-5AB7-42C2-8208-8F42937856F7}" type="datetime1">
              <a:rPr lang="fr-FR" smtClean="0"/>
              <a:pPr/>
              <a:t>27/08/2014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93D1078-AFFF-44BB-AD82-FA294CCD6CE6}" type="datetime1">
              <a:rPr lang="fr-FR" smtClean="0"/>
              <a:pPr/>
              <a:t>27/08/2014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B40FBA-E765-43A4-BEB5-8E3C2C03B40B}" type="datetime1">
              <a:rPr lang="fr-FR" smtClean="0"/>
              <a:pPr/>
              <a:t>27/08/2014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F732EBC-6898-4152-A8C2-6DDBCE4BB7DE}" type="datetime1">
              <a:rPr lang="fr-FR" smtClean="0"/>
              <a:pPr/>
              <a:t>27/08/2014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1F68E5E-26B8-42A2-9A11-D178B19662A7}" type="datetime1">
              <a:rPr lang="fr-FR" smtClean="0"/>
              <a:pPr/>
              <a:t>27/08/2014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20E854-3192-4AA1-B2A2-D22CD0478D8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590752B-23D9-476C-8E07-31F5F29E639A}" type="datetime1">
              <a:rPr lang="fr-FR" smtClean="0"/>
              <a:pPr/>
              <a:t>27/08/2014</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720E854-3192-4AA1-B2A2-D22CD0478D8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42" y="714348"/>
            <a:ext cx="5829300" cy="928694"/>
          </a:xfrm>
        </p:spPr>
        <p:txBody>
          <a:bodyPr>
            <a:normAutofit/>
          </a:bodyPr>
          <a:lstStyle/>
          <a:p>
            <a:r>
              <a:rPr lang="fr-FR" sz="1600" b="1" dirty="0" smtClean="0"/>
              <a:t>REPUBLIQUE DEMOCRATIQUE DU CONGO</a:t>
            </a:r>
            <a:r>
              <a:rPr lang="fr-FR" sz="2400" b="1" dirty="0" smtClean="0"/>
              <a:t/>
            </a:r>
            <a:br>
              <a:rPr lang="fr-FR" sz="2400" b="1" dirty="0" smtClean="0"/>
            </a:br>
            <a:r>
              <a:rPr lang="fr-FR" sz="1100" b="1" dirty="0" smtClean="0"/>
              <a:t> </a:t>
            </a:r>
            <a:r>
              <a:rPr lang="fr-FR" sz="1000" b="1" dirty="0" smtClean="0"/>
              <a:t>RESEAU CONGOLAIS DES PERSONNELS DES PARLEMENTS</a:t>
            </a:r>
            <a:endParaRPr lang="fr-FR" sz="1000" b="1" dirty="0"/>
          </a:p>
        </p:txBody>
      </p:sp>
      <p:sp>
        <p:nvSpPr>
          <p:cNvPr id="3" name="Sous-titre 2"/>
          <p:cNvSpPr>
            <a:spLocks noGrp="1"/>
          </p:cNvSpPr>
          <p:nvPr>
            <p:ph type="subTitle" idx="1"/>
          </p:nvPr>
        </p:nvSpPr>
        <p:spPr>
          <a:xfrm>
            <a:off x="1028700" y="6143636"/>
            <a:ext cx="4800600" cy="1374764"/>
          </a:xfrm>
        </p:spPr>
        <p:txBody>
          <a:bodyPr>
            <a:normAutofit/>
          </a:bodyPr>
          <a:lstStyle/>
          <a:p>
            <a:r>
              <a:rPr lang="fr-FR" sz="1400" dirty="0" smtClean="0"/>
              <a:t>Présenté par Bernard MULAMBA </a:t>
            </a:r>
            <a:r>
              <a:rPr lang="fr-FR" sz="1400" dirty="0" err="1" smtClean="0"/>
              <a:t>pene</a:t>
            </a:r>
            <a:r>
              <a:rPr lang="fr-FR" sz="1400" dirty="0" smtClean="0"/>
              <a:t> KAHOYA</a:t>
            </a:r>
          </a:p>
          <a:p>
            <a:r>
              <a:rPr lang="fr-FR" sz="1100" dirty="0" smtClean="0"/>
              <a:t>Directeur de planification, projets et coopération</a:t>
            </a:r>
          </a:p>
          <a:p>
            <a:r>
              <a:rPr lang="fr-FR" sz="1100" dirty="0" smtClean="0"/>
              <a:t>à l’Assemblée nationale</a:t>
            </a:r>
          </a:p>
          <a:p>
            <a:endParaRPr lang="fr-FR" sz="1400" dirty="0"/>
          </a:p>
          <a:p>
            <a:endParaRPr lang="fr-FR" sz="1400" dirty="0" smtClean="0"/>
          </a:p>
          <a:p>
            <a:endParaRPr lang="fr-FR" sz="1400" dirty="0"/>
          </a:p>
          <a:p>
            <a:endParaRPr lang="fr-FR" sz="1400" dirty="0" smtClean="0"/>
          </a:p>
          <a:p>
            <a:endParaRPr lang="fr-FR" sz="1400" dirty="0"/>
          </a:p>
          <a:p>
            <a:endParaRPr lang="fr-FR" sz="1400" dirty="0" smtClean="0"/>
          </a:p>
          <a:p>
            <a:endParaRPr lang="fr-FR" sz="1400" dirty="0" smtClean="0"/>
          </a:p>
          <a:p>
            <a:endParaRPr lang="fr-FR" sz="1400" dirty="0"/>
          </a:p>
        </p:txBody>
      </p:sp>
      <p:sp>
        <p:nvSpPr>
          <p:cNvPr id="4" name="ZoneTexte 3"/>
          <p:cNvSpPr txBox="1"/>
          <p:nvPr/>
        </p:nvSpPr>
        <p:spPr>
          <a:xfrm>
            <a:off x="214290" y="3357554"/>
            <a:ext cx="6508623" cy="954107"/>
          </a:xfrm>
          <a:prstGeom prst="rect">
            <a:avLst/>
          </a:prstGeom>
          <a:noFill/>
        </p:spPr>
        <p:txBody>
          <a:bodyPr wrap="square" rtlCol="0">
            <a:spAutoFit/>
          </a:bodyPr>
          <a:lstStyle/>
          <a:p>
            <a:pPr algn="ctr"/>
            <a:r>
              <a:rPr lang="fr-FR" sz="2800" b="1" dirty="0" smtClean="0"/>
              <a:t>APERCU SUR LE FONCTIONNEMENT </a:t>
            </a:r>
          </a:p>
          <a:p>
            <a:pPr algn="ctr"/>
            <a:r>
              <a:rPr lang="fr-FR" sz="2800" b="1" dirty="0" smtClean="0"/>
              <a:t>DU PARLEMENT</a:t>
            </a:r>
            <a:endParaRPr lang="fr-FR" sz="2800" b="1" dirty="0"/>
          </a:p>
        </p:txBody>
      </p:sp>
      <p:sp>
        <p:nvSpPr>
          <p:cNvPr id="6" name="ZoneTexte 5"/>
          <p:cNvSpPr txBox="1"/>
          <p:nvPr/>
        </p:nvSpPr>
        <p:spPr>
          <a:xfrm>
            <a:off x="2214554" y="8286776"/>
            <a:ext cx="2373465" cy="276999"/>
          </a:xfrm>
          <a:prstGeom prst="rect">
            <a:avLst/>
          </a:prstGeom>
          <a:noFill/>
        </p:spPr>
        <p:txBody>
          <a:bodyPr wrap="square" rtlCol="0">
            <a:spAutoFit/>
          </a:bodyPr>
          <a:lstStyle/>
          <a:p>
            <a:pPr algn="ctr"/>
            <a:r>
              <a:rPr lang="fr-FR" sz="1200" dirty="0" smtClean="0"/>
              <a:t>Matadi, août2014</a:t>
            </a:r>
            <a:endParaRPr lang="fr-F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419602"/>
          </a:xfrm>
        </p:spPr>
        <p:txBody>
          <a:bodyPr/>
          <a:lstStyle/>
          <a:p>
            <a:pPr algn="l"/>
            <a:r>
              <a:rPr lang="fr-FR" sz="1400" dirty="0" smtClean="0"/>
              <a:t>(Suite)</a:t>
            </a:r>
            <a:endParaRPr lang="fr-FR" sz="1400" dirty="0"/>
          </a:p>
        </p:txBody>
      </p:sp>
      <p:sp>
        <p:nvSpPr>
          <p:cNvPr id="3" name="Espace réservé du contenu 2"/>
          <p:cNvSpPr>
            <a:spLocks noGrp="1"/>
          </p:cNvSpPr>
          <p:nvPr>
            <p:ph idx="1"/>
          </p:nvPr>
        </p:nvSpPr>
        <p:spPr>
          <a:xfrm>
            <a:off x="214290" y="857224"/>
            <a:ext cx="6172200" cy="6034617"/>
          </a:xfrm>
        </p:spPr>
        <p:txBody>
          <a:bodyPr>
            <a:normAutofit/>
          </a:bodyPr>
          <a:lstStyle/>
          <a:p>
            <a:pPr>
              <a:buNone/>
            </a:pPr>
            <a:r>
              <a:rPr lang="fr-FR" sz="1400" dirty="0" smtClean="0"/>
              <a:t>-         Section défense et sécurité;</a:t>
            </a:r>
          </a:p>
          <a:p>
            <a:pPr>
              <a:buNone/>
            </a:pPr>
            <a:r>
              <a:rPr lang="fr-FR" sz="1400" dirty="0" smtClean="0"/>
              <a:t>-         Section environnement, tourisme et ressources naturelles;</a:t>
            </a:r>
          </a:p>
          <a:p>
            <a:pPr>
              <a:buFontTx/>
              <a:buChar char="-"/>
            </a:pPr>
            <a:r>
              <a:rPr lang="fr-FR" sz="1600" dirty="0" smtClean="0"/>
              <a:t> </a:t>
            </a:r>
            <a:r>
              <a:rPr lang="fr-FR" sz="1400" dirty="0" smtClean="0"/>
              <a:t>Section aménagement du territoire et infrastructures.</a:t>
            </a:r>
          </a:p>
          <a:p>
            <a:pPr>
              <a:buFontTx/>
              <a:buChar char="-"/>
            </a:pPr>
            <a:endParaRPr lang="fr-FR" sz="1600" dirty="0" smtClean="0"/>
          </a:p>
          <a:p>
            <a:pPr>
              <a:buNone/>
            </a:pPr>
            <a:r>
              <a:rPr lang="fr-FR" sz="1400" b="1" smtClean="0"/>
              <a:t>Le fonctionnement</a:t>
            </a:r>
            <a:r>
              <a:rPr lang="fr-FR" sz="1400" b="1" dirty="0" smtClean="0"/>
              <a:t>:</a:t>
            </a:r>
          </a:p>
          <a:p>
            <a:pPr>
              <a:buFontTx/>
              <a:buChar char="-"/>
            </a:pPr>
            <a:r>
              <a:rPr lang="fr-FR" sz="1400" dirty="0" smtClean="0"/>
              <a:t>Dépend techniquement du Bureau et administrativement du Secrétaire général ;</a:t>
            </a:r>
          </a:p>
          <a:p>
            <a:pPr>
              <a:buFontTx/>
              <a:buChar char="-"/>
            </a:pPr>
            <a:r>
              <a:rPr lang="fr-FR" sz="1400" dirty="0" smtClean="0"/>
              <a:t>Dirigé par un Conseiller coordonnateur ayant rang de Secrétaire général.</a:t>
            </a:r>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lgn="ctr">
              <a:buNone/>
            </a:pPr>
            <a:r>
              <a:rPr lang="fr-FR" sz="2400" b="1" dirty="0" smtClean="0"/>
              <a:t>JE VOUS REMERCIE</a:t>
            </a:r>
            <a:endParaRPr lang="fr-FR" sz="2400" b="1" dirty="0"/>
          </a:p>
        </p:txBody>
      </p:sp>
      <p:sp>
        <p:nvSpPr>
          <p:cNvPr id="4" name="Espace réservé du numéro de diapositive 3"/>
          <p:cNvSpPr>
            <a:spLocks noGrp="1"/>
          </p:cNvSpPr>
          <p:nvPr>
            <p:ph type="sldNum" sz="quarter" idx="12"/>
          </p:nvPr>
        </p:nvSpPr>
        <p:spPr/>
        <p:txBody>
          <a:bodyPr/>
          <a:lstStyle/>
          <a:p>
            <a:fld id="{5720E854-3192-4AA1-B2A2-D22CD0478D87}" type="slidenum">
              <a:rPr lang="fr-FR" smtClean="0"/>
              <a:pPr/>
              <a:t>10</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b="1" dirty="0" smtClean="0"/>
              <a:t>PLAN DE L’EXPOSE</a:t>
            </a:r>
            <a:endParaRPr lang="fr-FR" sz="2400" b="1" dirty="0"/>
          </a:p>
        </p:txBody>
      </p:sp>
      <p:sp>
        <p:nvSpPr>
          <p:cNvPr id="3" name="Espace réservé du contenu 2"/>
          <p:cNvSpPr>
            <a:spLocks noGrp="1"/>
          </p:cNvSpPr>
          <p:nvPr>
            <p:ph idx="1"/>
          </p:nvPr>
        </p:nvSpPr>
        <p:spPr/>
        <p:txBody>
          <a:bodyPr/>
          <a:lstStyle/>
          <a:p>
            <a:pPr marL="400050" indent="-400050">
              <a:buNone/>
            </a:pPr>
            <a:r>
              <a:rPr lang="fr-FR" sz="1800" b="1" dirty="0" smtClean="0"/>
              <a:t>A.  LA FONCTION PARLEMENTAIRE</a:t>
            </a:r>
          </a:p>
          <a:p>
            <a:pPr marL="400050" indent="-400050">
              <a:buNone/>
            </a:pPr>
            <a:r>
              <a:rPr lang="fr-FR" sz="1800" dirty="0" smtClean="0"/>
              <a:t>           -  Les fondements  de la fonction parlementaire</a:t>
            </a:r>
          </a:p>
          <a:p>
            <a:pPr marL="400050" indent="-400050">
              <a:buNone/>
            </a:pPr>
            <a:r>
              <a:rPr lang="fr-FR" sz="1800" dirty="0" smtClean="0"/>
              <a:t>           -  Les aspects de la fonction parlementaire</a:t>
            </a:r>
          </a:p>
          <a:p>
            <a:pPr marL="400050" indent="-400050">
              <a:buNone/>
            </a:pPr>
            <a:endParaRPr lang="fr-FR" sz="1800" dirty="0" smtClean="0"/>
          </a:p>
          <a:p>
            <a:pPr marL="400050" indent="-400050">
              <a:buNone/>
            </a:pPr>
            <a:r>
              <a:rPr lang="fr-FR" sz="1800" b="1" dirty="0" smtClean="0"/>
              <a:t>B.  LES AVANTAGES DES ELUS</a:t>
            </a:r>
          </a:p>
          <a:p>
            <a:pPr marL="400050" indent="-400050">
              <a:buNone/>
            </a:pPr>
            <a:r>
              <a:rPr lang="fr-FR" sz="1800" dirty="0" smtClean="0"/>
              <a:t>           -  Les avantages financiers</a:t>
            </a:r>
          </a:p>
          <a:p>
            <a:pPr marL="400050" indent="-400050">
              <a:buNone/>
            </a:pPr>
            <a:r>
              <a:rPr lang="fr-FR" sz="1800" dirty="0" smtClean="0"/>
              <a:t>           -  La sécurité sociale des parlementaires</a:t>
            </a:r>
          </a:p>
          <a:p>
            <a:pPr>
              <a:buNone/>
            </a:pPr>
            <a:endParaRPr lang="fr-FR" sz="1800" dirty="0" smtClean="0"/>
          </a:p>
          <a:p>
            <a:pPr>
              <a:buAutoNum type="alphaUcPeriod" startAt="3"/>
            </a:pPr>
            <a:r>
              <a:rPr lang="fr-FR" sz="1800" b="1" dirty="0" smtClean="0"/>
              <a:t>LE GREFFE ET LE BUREAU D’ETUDES</a:t>
            </a:r>
          </a:p>
          <a:p>
            <a:pPr>
              <a:buNone/>
            </a:pPr>
            <a:r>
              <a:rPr lang="fr-FR" sz="1800" dirty="0" smtClean="0"/>
              <a:t>          -  Le Greffe ou services législatifs</a:t>
            </a:r>
          </a:p>
          <a:p>
            <a:pPr>
              <a:buNone/>
            </a:pPr>
            <a:r>
              <a:rPr lang="fr-FR" sz="1800" dirty="0" smtClean="0"/>
              <a:t>          -  Le Bureau d’études</a:t>
            </a:r>
            <a:endParaRPr lang="fr-FR" sz="1800" dirty="0"/>
          </a:p>
        </p:txBody>
      </p:sp>
      <p:sp>
        <p:nvSpPr>
          <p:cNvPr id="4" name="Espace réservé du numéro de diapositive 3"/>
          <p:cNvSpPr>
            <a:spLocks noGrp="1"/>
          </p:cNvSpPr>
          <p:nvPr>
            <p:ph type="sldNum" sz="quarter" idx="12"/>
          </p:nvPr>
        </p:nvSpPr>
        <p:spPr/>
        <p:txBody>
          <a:bodyPr/>
          <a:lstStyle/>
          <a:p>
            <a:fld id="{5720E854-3192-4AA1-B2A2-D22CD0478D87}" type="slidenum">
              <a:rPr lang="fr-FR" smtClean="0"/>
              <a:pPr/>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776792"/>
          </a:xfrm>
        </p:spPr>
        <p:txBody>
          <a:bodyPr/>
          <a:lstStyle/>
          <a:p>
            <a:r>
              <a:rPr lang="fr-FR" sz="2000" b="1" dirty="0" smtClean="0"/>
              <a:t>A. LA FONCTION PARLEMENTAIRE</a:t>
            </a:r>
            <a:endParaRPr lang="fr-FR" sz="2000" b="1" dirty="0"/>
          </a:p>
        </p:txBody>
      </p:sp>
      <p:sp>
        <p:nvSpPr>
          <p:cNvPr id="3" name="Espace réservé du contenu 2"/>
          <p:cNvSpPr>
            <a:spLocks noGrp="1"/>
          </p:cNvSpPr>
          <p:nvPr>
            <p:ph idx="1"/>
          </p:nvPr>
        </p:nvSpPr>
        <p:spPr>
          <a:xfrm>
            <a:off x="285728" y="1357290"/>
            <a:ext cx="6172200" cy="7143800"/>
          </a:xfrm>
        </p:spPr>
        <p:txBody>
          <a:bodyPr>
            <a:normAutofit/>
          </a:bodyPr>
          <a:lstStyle/>
          <a:p>
            <a:pPr marL="400050" indent="-400050">
              <a:buAutoNum type="romanUcPeriod"/>
            </a:pPr>
            <a:r>
              <a:rPr lang="fr-FR" sz="1700" b="1" dirty="0" smtClean="0"/>
              <a:t>LES FONDEMENTS DE LA FONCTION PARLEMENTAIRE</a:t>
            </a:r>
          </a:p>
          <a:p>
            <a:pPr marL="400050" indent="-400050">
              <a:buNone/>
            </a:pPr>
            <a:endParaRPr lang="fr-FR" sz="1700" b="1" dirty="0" smtClean="0"/>
          </a:p>
          <a:p>
            <a:pPr marL="400050" indent="-400050"/>
            <a:r>
              <a:rPr lang="fr-FR" sz="1700" b="1" dirty="0" smtClean="0"/>
              <a:t>Les fondements philosophiques ou historiques</a:t>
            </a:r>
          </a:p>
          <a:p>
            <a:pPr marL="400050" indent="-400050">
              <a:buNone/>
            </a:pPr>
            <a:r>
              <a:rPr lang="fr-FR" sz="1800" dirty="0"/>
              <a:t> </a:t>
            </a:r>
            <a:r>
              <a:rPr lang="fr-FR" sz="1800" dirty="0" smtClean="0"/>
              <a:t>      </a:t>
            </a:r>
            <a:r>
              <a:rPr lang="fr-FR" sz="1400" dirty="0" smtClean="0"/>
              <a:t> - Révolution française de 1789: principe de séparation des pouvoirs = équilibre entre les institutions d l’Etat;</a:t>
            </a:r>
          </a:p>
          <a:p>
            <a:pPr marL="400050" indent="-400050"/>
            <a:r>
              <a:rPr lang="fr-FR" sz="1700" b="1" dirty="0" smtClean="0"/>
              <a:t>Les fondements constitutionnels</a:t>
            </a:r>
          </a:p>
          <a:p>
            <a:pPr marL="400050" indent="-400050">
              <a:buNone/>
            </a:pPr>
            <a:r>
              <a:rPr lang="fr-FR" sz="1800" dirty="0" smtClean="0"/>
              <a:t>       </a:t>
            </a:r>
            <a:r>
              <a:rPr lang="fr-FR" sz="1400" dirty="0" smtClean="0"/>
              <a:t>- Toutes les Constitutions de la République démocratique du Congo;</a:t>
            </a:r>
          </a:p>
          <a:p>
            <a:pPr marL="400050" indent="-400050">
              <a:buNone/>
            </a:pPr>
            <a:r>
              <a:rPr lang="fr-FR" sz="1400" dirty="0"/>
              <a:t> </a:t>
            </a:r>
            <a:r>
              <a:rPr lang="fr-FR" sz="1400" dirty="0" smtClean="0"/>
              <a:t>        - Suivant l’article 100 de la Constitution du 18 février 2006 telle que modifiée à ce jour, le pouvoir  législatif est exercé par un Parlement composé de deux Chambres: l’Assemblée nationale et le Sénat;</a:t>
            </a:r>
          </a:p>
          <a:p>
            <a:pPr marL="400050" indent="-400050">
              <a:buNone/>
            </a:pPr>
            <a:r>
              <a:rPr lang="fr-FR" sz="1400" dirty="0"/>
              <a:t> </a:t>
            </a:r>
            <a:r>
              <a:rPr lang="fr-FR" sz="1400" dirty="0" smtClean="0"/>
              <a:t>       - Le Parlement vote les lois, contrôle le Gouvernement, les entreprises publiques ainsi que les établissements et services publics;</a:t>
            </a:r>
          </a:p>
          <a:p>
            <a:pPr marL="400050" indent="-400050">
              <a:buNone/>
            </a:pPr>
            <a:r>
              <a:rPr lang="fr-FR" sz="1400" dirty="0"/>
              <a:t> </a:t>
            </a:r>
            <a:r>
              <a:rPr lang="fr-FR" sz="1400" dirty="0" smtClean="0"/>
              <a:t>       - L’article 197 de la Constitution confère aux  Assemblées provinciales les mêmes pouvoirs et missions qu’au Parlement national, mais au niveau des provinces.</a:t>
            </a:r>
          </a:p>
          <a:p>
            <a:pPr marL="400050" indent="-400050">
              <a:buNone/>
            </a:pPr>
            <a:endParaRPr lang="fr-FR" sz="1800" dirty="0" smtClean="0"/>
          </a:p>
          <a:p>
            <a:pPr marL="400050" indent="-400050">
              <a:buNone/>
            </a:pPr>
            <a:r>
              <a:rPr lang="fr-FR" sz="1600" b="1" dirty="0" smtClean="0"/>
              <a:t>II. LES ASPECTS DE LA FONCTION PARLEMENTAIRE</a:t>
            </a:r>
          </a:p>
          <a:p>
            <a:pPr marL="400050" indent="-400050">
              <a:buNone/>
            </a:pPr>
            <a:r>
              <a:rPr lang="fr-FR" sz="1400" dirty="0" smtClean="0"/>
              <a:t>Selon la Constitution,  trois fonctions principales:</a:t>
            </a:r>
          </a:p>
          <a:p>
            <a:pPr marL="400050" indent="-400050">
              <a:buFontTx/>
              <a:buChar char="-"/>
            </a:pPr>
            <a:r>
              <a:rPr lang="fr-FR" sz="1400" dirty="0" smtClean="0"/>
              <a:t>La fonction de représentation (article 90);</a:t>
            </a:r>
          </a:p>
          <a:p>
            <a:pPr marL="400050" indent="-400050">
              <a:buFontTx/>
              <a:buChar char="-"/>
            </a:pPr>
            <a:r>
              <a:rPr lang="fr-FR" sz="1400" dirty="0" smtClean="0"/>
              <a:t>La fonction législative (élaboration des lois);</a:t>
            </a:r>
          </a:p>
          <a:p>
            <a:pPr marL="400050" indent="-400050">
              <a:buFontTx/>
              <a:buChar char="-"/>
            </a:pPr>
            <a:r>
              <a:rPr lang="fr-FR" sz="1400" dirty="0" smtClean="0"/>
              <a:t>La fonction du contrôle parlementaire.</a:t>
            </a:r>
          </a:p>
          <a:p>
            <a:pPr marL="400050" indent="-400050">
              <a:buNone/>
            </a:pPr>
            <a:r>
              <a:rPr lang="fr-FR" sz="1400" dirty="0" smtClean="0"/>
              <a:t>D’autres aspects de la fonction parlementaire:</a:t>
            </a:r>
          </a:p>
          <a:p>
            <a:pPr marL="400050" indent="-400050">
              <a:buFontTx/>
              <a:buChar char="-"/>
            </a:pPr>
            <a:r>
              <a:rPr lang="fr-FR" sz="1400" dirty="0" smtClean="0"/>
              <a:t>La diplomatie parlementaire;</a:t>
            </a:r>
          </a:p>
          <a:p>
            <a:pPr marL="400050" indent="-400050">
              <a:buFontTx/>
              <a:buChar char="-"/>
            </a:pPr>
            <a:r>
              <a:rPr lang="fr-FR" sz="1400" dirty="0" smtClean="0"/>
              <a:t>La révision constitutionnelle;</a:t>
            </a:r>
          </a:p>
          <a:p>
            <a:pPr marL="400050" indent="-400050">
              <a:buFontTx/>
              <a:buChar char="-"/>
            </a:pPr>
            <a:r>
              <a:rPr lang="fr-FR" sz="1400" dirty="0" smtClean="0"/>
              <a:t>Le suivi du travail législatif;</a:t>
            </a:r>
          </a:p>
          <a:p>
            <a:pPr marL="400050" indent="-400050">
              <a:buFontTx/>
              <a:buChar char="-"/>
            </a:pPr>
            <a:r>
              <a:rPr lang="fr-FR" sz="1400" dirty="0" smtClean="0"/>
              <a:t>La mission d’investir le Gouvernement.</a:t>
            </a:r>
          </a:p>
          <a:p>
            <a:pPr marL="400050" indent="-400050">
              <a:buFontTx/>
              <a:buChar char="-"/>
            </a:pPr>
            <a:endParaRPr lang="fr-FR" sz="1800" dirty="0" smtClean="0"/>
          </a:p>
          <a:p>
            <a:pPr marL="400050" indent="-400050">
              <a:buNone/>
            </a:pPr>
            <a:endParaRPr lang="fr-FR" sz="1800" dirty="0"/>
          </a:p>
          <a:p>
            <a:pPr marL="400050" indent="-400050">
              <a:buFontTx/>
              <a:buChar char="-"/>
            </a:pPr>
            <a:endParaRPr lang="fr-FR" sz="1800" dirty="0" smtClean="0"/>
          </a:p>
          <a:p>
            <a:pPr marL="400050" indent="-400050">
              <a:buFontTx/>
              <a:buChar char="-"/>
            </a:pPr>
            <a:endParaRPr lang="fr-FR" sz="1800" dirty="0"/>
          </a:p>
        </p:txBody>
      </p:sp>
      <p:sp>
        <p:nvSpPr>
          <p:cNvPr id="4" name="Espace réservé du numéro de diapositive 3"/>
          <p:cNvSpPr>
            <a:spLocks noGrp="1"/>
          </p:cNvSpPr>
          <p:nvPr>
            <p:ph type="sldNum" sz="quarter" idx="12"/>
          </p:nvPr>
        </p:nvSpPr>
        <p:spPr/>
        <p:txBody>
          <a:bodyPr/>
          <a:lstStyle/>
          <a:p>
            <a:fld id="{5720E854-3192-4AA1-B2A2-D22CD0478D87}"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419602"/>
          </a:xfrm>
        </p:spPr>
        <p:txBody>
          <a:bodyPr>
            <a:normAutofit/>
          </a:bodyPr>
          <a:lstStyle/>
          <a:p>
            <a:pPr algn="l"/>
            <a:r>
              <a:rPr lang="fr-FR" sz="1400" b="1" dirty="0" smtClean="0"/>
              <a:t>II.1. LA FONCTION DE REPRÉSENTATION</a:t>
            </a:r>
            <a:endParaRPr lang="fr-FR" sz="1400" b="1" dirty="0"/>
          </a:p>
        </p:txBody>
      </p:sp>
      <p:sp>
        <p:nvSpPr>
          <p:cNvPr id="3" name="Espace réservé du contenu 2"/>
          <p:cNvSpPr>
            <a:spLocks noGrp="1"/>
          </p:cNvSpPr>
          <p:nvPr>
            <p:ph idx="1"/>
          </p:nvPr>
        </p:nvSpPr>
        <p:spPr>
          <a:xfrm>
            <a:off x="285728" y="785786"/>
            <a:ext cx="6172200" cy="7215238"/>
          </a:xfrm>
        </p:spPr>
        <p:txBody>
          <a:bodyPr>
            <a:normAutofit fontScale="70000" lnSpcReduction="20000"/>
          </a:bodyPr>
          <a:lstStyle/>
          <a:p>
            <a:pPr>
              <a:buFontTx/>
              <a:buChar char="-"/>
            </a:pPr>
            <a:r>
              <a:rPr lang="fr-FR" sz="2000" dirty="0" smtClean="0"/>
              <a:t>Démocratie, pouvoir du peuple par le peuple</a:t>
            </a:r>
          </a:p>
          <a:p>
            <a:pPr>
              <a:buFontTx/>
              <a:buChar char="-"/>
            </a:pPr>
            <a:r>
              <a:rPr lang="fr-FR" sz="2000" dirty="0" smtClean="0"/>
              <a:t>Démocratie directe et participative, difficile à exercer</a:t>
            </a:r>
          </a:p>
          <a:p>
            <a:pPr>
              <a:buFontTx/>
              <a:buChar char="-"/>
            </a:pPr>
            <a:r>
              <a:rPr lang="fr-FR" sz="2000" dirty="0" smtClean="0"/>
              <a:t>D’où recours à la démocratie indirecte et représentative: exercice de la souveraineté du peuple à travers les élus à différents niveaux</a:t>
            </a:r>
          </a:p>
          <a:p>
            <a:pPr>
              <a:buFontTx/>
              <a:buChar char="-"/>
            </a:pPr>
            <a:r>
              <a:rPr lang="fr-FR" sz="2000" dirty="0" smtClean="0"/>
              <a:t>Formation, au niveau national, du Gouvernement ou pouvoir exécutif par la majorité;</a:t>
            </a:r>
          </a:p>
          <a:p>
            <a:pPr>
              <a:buFontTx/>
              <a:buChar char="-"/>
            </a:pPr>
            <a:r>
              <a:rPr lang="fr-FR" sz="2000" dirty="0" smtClean="0"/>
              <a:t>Obligation de se ressourcer de façon constante;</a:t>
            </a:r>
          </a:p>
          <a:p>
            <a:pPr>
              <a:buFontTx/>
              <a:buChar char="-"/>
            </a:pPr>
            <a:r>
              <a:rPr lang="fr-FR" sz="2000" dirty="0" smtClean="0"/>
              <a:t>Communication du Président de la République au peuple;</a:t>
            </a:r>
          </a:p>
          <a:p>
            <a:pPr>
              <a:buFontTx/>
              <a:buChar char="-"/>
            </a:pPr>
            <a:r>
              <a:rPr lang="fr-FR" sz="2000" dirty="0" smtClean="0"/>
              <a:t>Une fois l’an, discours sur l’état de la Nation</a:t>
            </a:r>
          </a:p>
          <a:p>
            <a:pPr>
              <a:buFontTx/>
              <a:buChar char="-"/>
            </a:pPr>
            <a:endParaRPr lang="fr-FR" sz="1400" dirty="0"/>
          </a:p>
          <a:p>
            <a:pPr>
              <a:buNone/>
            </a:pPr>
            <a:r>
              <a:rPr lang="fr-FR" sz="2000" b="1" dirty="0" smtClean="0"/>
              <a:t>II. 2. LA FONCTION LÉGISLATIVE</a:t>
            </a:r>
          </a:p>
          <a:p>
            <a:pPr>
              <a:buNone/>
            </a:pPr>
            <a:endParaRPr lang="fr-FR" sz="2000" b="1" dirty="0" smtClean="0"/>
          </a:p>
          <a:p>
            <a:pPr>
              <a:buFontTx/>
              <a:buChar char="-"/>
            </a:pPr>
            <a:r>
              <a:rPr lang="fr-FR" sz="2000" dirty="0" smtClean="0"/>
              <a:t>Articles 100 et 197 de la Constitution</a:t>
            </a:r>
          </a:p>
          <a:p>
            <a:pPr>
              <a:buFontTx/>
              <a:buChar char="-"/>
            </a:pPr>
            <a:r>
              <a:rPr lang="fr-FR" sz="2000" dirty="0" smtClean="0"/>
              <a:t>Règlements intérieurs: AN: article 1</a:t>
            </a:r>
            <a:r>
              <a:rPr lang="fr-FR" sz="2000" baseline="30000" dirty="0" smtClean="0"/>
              <a:t>er</a:t>
            </a:r>
            <a:r>
              <a:rPr lang="fr-FR" sz="2000" dirty="0" smtClean="0"/>
              <a:t>, Sénat: article 3 et APK: article…….</a:t>
            </a:r>
          </a:p>
          <a:p>
            <a:pPr>
              <a:buFontTx/>
              <a:buChar char="-"/>
            </a:pPr>
            <a:r>
              <a:rPr lang="fr-FR" sz="2000" dirty="0" smtClean="0"/>
              <a:t>Confèrent au Parlement le rôle, la mission de légiférer, c’est-à-dire, d’élaborer des lois, qui sont des textes régissant les conditions de vie en société, ou des règles ou principes qui guident le comportement des citoyens en société</a:t>
            </a:r>
          </a:p>
          <a:p>
            <a:pPr>
              <a:buNone/>
            </a:pPr>
            <a:endParaRPr lang="fr-FR" sz="1600" dirty="0" smtClean="0"/>
          </a:p>
          <a:p>
            <a:pPr>
              <a:buNone/>
            </a:pPr>
            <a:r>
              <a:rPr lang="fr-FR" sz="2000" b="1" dirty="0" smtClean="0"/>
              <a:t>II. 2. 1. La procédure </a:t>
            </a:r>
            <a:r>
              <a:rPr lang="fr-FR" sz="2000" b="1" dirty="0" smtClean="0"/>
              <a:t>législative ordinaire</a:t>
            </a:r>
          </a:p>
          <a:p>
            <a:pPr>
              <a:buNone/>
            </a:pPr>
            <a:endParaRPr lang="fr-FR" sz="2000" b="1" dirty="0" smtClean="0"/>
          </a:p>
          <a:p>
            <a:pPr>
              <a:buFontTx/>
              <a:buChar char="-"/>
            </a:pPr>
            <a:r>
              <a:rPr lang="fr-FR" sz="2000" dirty="0" smtClean="0"/>
              <a:t>Initiative de la loi ou de l’édit (article 130 et 197 de la Constitution): projet de loi ou d’édit, proposition de loi ou d’édit + initiative d’un cabinet ministériel;</a:t>
            </a:r>
          </a:p>
          <a:p>
            <a:pPr>
              <a:buFontTx/>
              <a:buChar char="-"/>
            </a:pPr>
            <a:r>
              <a:rPr lang="fr-FR" sz="2000" dirty="0" smtClean="0"/>
              <a:t>Dépôt de projet ou proposition de loi ou d’édit suivi de l’inscription et du numérotation dans  un registre: « Livre bleu »;</a:t>
            </a:r>
          </a:p>
          <a:p>
            <a:pPr>
              <a:buFontTx/>
              <a:buChar char="-"/>
            </a:pPr>
            <a:r>
              <a:rPr lang="fr-FR" sz="2000" dirty="0" smtClean="0"/>
              <a:t>Examen de la recevabilité: cas du projet de loi/d’édit et cas de la proposition de loi/d’édit;</a:t>
            </a:r>
          </a:p>
          <a:p>
            <a:pPr>
              <a:buFontTx/>
              <a:buChar char="-"/>
            </a:pPr>
            <a:r>
              <a:rPr lang="fr-FR" sz="2000" dirty="0" smtClean="0"/>
              <a:t>Soumission à la Conférence des présidents pour être inscrit au calendrier des travaux;</a:t>
            </a:r>
          </a:p>
          <a:p>
            <a:pPr>
              <a:buFontTx/>
              <a:buChar char="-"/>
            </a:pPr>
            <a:r>
              <a:rPr lang="fr-FR" sz="2000" dirty="0" smtClean="0"/>
              <a:t>Débat général en plénière d’un projet ou proposition de loi/d’édit: présentation du texte par son auteur, questions des parlementaires, fin du débat sur la recevabilité ou non du texte;</a:t>
            </a:r>
          </a:p>
          <a:p>
            <a:pPr>
              <a:buFontTx/>
              <a:buChar char="-"/>
            </a:pPr>
            <a:r>
              <a:rPr lang="fr-FR" sz="2000" dirty="0" smtClean="0"/>
              <a:t>Travaux en commission: (i) convocation par le Président de la commission et notification au Président de la Chambre pour informer le Gouvernement, (ii) débat général, débat article par article, proposition des amendements (domaine de la loi, de la hiérarchie des normes et de la </a:t>
            </a:r>
            <a:r>
              <a:rPr lang="fr-FR" sz="2000" dirty="0" err="1" smtClean="0"/>
              <a:t>légistique</a:t>
            </a:r>
            <a:r>
              <a:rPr lang="fr-FR" sz="2000" dirty="0" smtClean="0"/>
              <a:t>);</a:t>
            </a:r>
          </a:p>
          <a:p>
            <a:pPr>
              <a:buNone/>
            </a:pPr>
            <a:endParaRPr lang="fr-FR" sz="2000" dirty="0" smtClean="0"/>
          </a:p>
          <a:p>
            <a:pPr>
              <a:buFontTx/>
              <a:buChar char="-"/>
            </a:pPr>
            <a:endParaRPr lang="fr-FR" sz="2000" dirty="0" smtClean="0"/>
          </a:p>
          <a:p>
            <a:pPr>
              <a:buFontTx/>
              <a:buChar char="-"/>
            </a:pPr>
            <a:endParaRPr lang="fr-FR" sz="1400" dirty="0" smtClean="0"/>
          </a:p>
          <a:p>
            <a:pPr>
              <a:buFontTx/>
              <a:buChar char="-"/>
            </a:pPr>
            <a:endParaRPr lang="fr-FR" sz="1800" dirty="0"/>
          </a:p>
        </p:txBody>
      </p:sp>
      <p:sp>
        <p:nvSpPr>
          <p:cNvPr id="4" name="Espace réservé du numéro de diapositive 3"/>
          <p:cNvSpPr>
            <a:spLocks noGrp="1"/>
          </p:cNvSpPr>
          <p:nvPr>
            <p:ph type="sldNum" sz="quarter" idx="12"/>
          </p:nvPr>
        </p:nvSpPr>
        <p:spPr/>
        <p:txBody>
          <a:bodyPr/>
          <a:lstStyle/>
          <a:p>
            <a:fld id="{5720E854-3192-4AA1-B2A2-D22CD0478D87}"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604" y="1285852"/>
            <a:ext cx="6172200" cy="7239556"/>
          </a:xfrm>
        </p:spPr>
        <p:txBody>
          <a:bodyPr>
            <a:normAutofit/>
          </a:bodyPr>
          <a:lstStyle/>
          <a:p>
            <a:pPr>
              <a:buFontTx/>
              <a:buChar char="-"/>
            </a:pPr>
            <a:r>
              <a:rPr lang="fr-FR" sz="1400" dirty="0" smtClean="0"/>
              <a:t>Participation d’autres parlementaires non membres de la commission et de membres du Gouvernement: proposition d’amendements, mais sans voix délibérative;</a:t>
            </a:r>
          </a:p>
          <a:p>
            <a:pPr>
              <a:buFontTx/>
              <a:buChar char="-"/>
            </a:pPr>
            <a:r>
              <a:rPr lang="fr-FR" sz="1400" dirty="0" smtClean="0"/>
              <a:t>Après discussion de chaque article et ses amendements, adoption après lecture tel qu’amendé par le rapporteur;</a:t>
            </a:r>
          </a:p>
          <a:p>
            <a:pPr>
              <a:buFontTx/>
              <a:buChar char="-"/>
            </a:pPr>
            <a:r>
              <a:rPr lang="fr-FR" sz="1400" dirty="0" smtClean="0"/>
              <a:t>Adoption du projet de rapport  et du texte de loi à déposer au Bureau de la Chambre concernée;</a:t>
            </a:r>
          </a:p>
          <a:p>
            <a:pPr>
              <a:buFontTx/>
              <a:buChar char="-"/>
            </a:pPr>
            <a:r>
              <a:rPr lang="fr-FR" sz="1400" dirty="0" smtClean="0"/>
              <a:t>Débat général sur le rapport de la commission et vote de sa recevabilité suivi de son examen/vote article par article en séance plénière;</a:t>
            </a:r>
          </a:p>
          <a:p>
            <a:pPr>
              <a:buFontTx/>
              <a:buChar char="-"/>
            </a:pPr>
            <a:r>
              <a:rPr lang="fr-FR" sz="1400" dirty="0" smtClean="0"/>
              <a:t>En cas de non adoption, renvoi à un deuxième examen;</a:t>
            </a:r>
          </a:p>
          <a:p>
            <a:pPr>
              <a:buFontTx/>
              <a:buChar char="-"/>
            </a:pPr>
            <a:r>
              <a:rPr lang="fr-FR" sz="1400" dirty="0" smtClean="0"/>
              <a:t>En cas d’adoption, délai pour préparation des amendements à transmettre au Bureau de la commission;</a:t>
            </a:r>
          </a:p>
          <a:p>
            <a:pPr>
              <a:buFontTx/>
              <a:buChar char="-"/>
            </a:pPr>
            <a:r>
              <a:rPr lang="fr-FR" sz="1400" dirty="0" smtClean="0"/>
              <a:t>A la séance suivante, après examen du texte de loi article par article avec les amendements, le texte est soumis à l’adoption après lecture du Rapporteur;</a:t>
            </a:r>
          </a:p>
          <a:p>
            <a:pPr>
              <a:buFontTx/>
              <a:buChar char="-"/>
            </a:pPr>
            <a:r>
              <a:rPr lang="fr-FR" sz="1400" dirty="0" smtClean="0"/>
              <a:t>Après examen et adoption de tous les articles, vote du texte de loi par appel nominal et haute voix, en respectant le quorum;</a:t>
            </a:r>
          </a:p>
          <a:p>
            <a:pPr>
              <a:buFontTx/>
              <a:buChar char="-"/>
            </a:pPr>
            <a:r>
              <a:rPr lang="fr-FR" sz="1400" dirty="0" smtClean="0"/>
              <a:t>Toilettage du texte, puis transmission par le Président de la Chambre au Président de la République ou au Gouverneur de province pour promulgation;</a:t>
            </a:r>
          </a:p>
          <a:p>
            <a:pPr>
              <a:buFontTx/>
              <a:buChar char="-"/>
            </a:pPr>
            <a:r>
              <a:rPr lang="fr-FR" sz="1400" dirty="0" smtClean="0"/>
              <a:t>La navette;</a:t>
            </a:r>
          </a:p>
          <a:p>
            <a:pPr>
              <a:buFontTx/>
              <a:buChar char="-"/>
            </a:pPr>
            <a:r>
              <a:rPr lang="fr-FR" sz="1400" dirty="0" smtClean="0"/>
              <a:t>La commission mixte paritaire.</a:t>
            </a:r>
          </a:p>
          <a:p>
            <a:pPr>
              <a:buFontTx/>
              <a:buChar char="-"/>
            </a:pPr>
            <a:endParaRPr lang="fr-FR" sz="1400" dirty="0" smtClean="0"/>
          </a:p>
          <a:p>
            <a:pPr>
              <a:buNone/>
            </a:pPr>
            <a:r>
              <a:rPr lang="fr-FR" sz="1400" b="1" dirty="0" smtClean="0"/>
              <a:t>II. 2. 2. La procédure législative particulière</a:t>
            </a:r>
          </a:p>
          <a:p>
            <a:pPr>
              <a:buFontTx/>
              <a:buChar char="-"/>
            </a:pPr>
            <a:r>
              <a:rPr lang="fr-FR" sz="1400" dirty="0" smtClean="0"/>
              <a:t>Le Congrès: audition du discours du Président de la République sur l’état de la Nation, autorisation de la proclamation de l’état d’urgence, désignation des trois membres de la Cour constitutionnelle, poursuite et mise en accusation du Président de la République et du Premier ministre devant la Cour constitutionnelle;</a:t>
            </a:r>
          </a:p>
          <a:p>
            <a:pPr>
              <a:buFontTx/>
              <a:buChar char="-"/>
            </a:pPr>
            <a:r>
              <a:rPr lang="fr-FR" sz="1400" dirty="0" smtClean="0"/>
              <a:t>La Révision constitutionnelle;</a:t>
            </a:r>
          </a:p>
          <a:p>
            <a:pPr>
              <a:buFontTx/>
              <a:buChar char="-"/>
            </a:pPr>
            <a:r>
              <a:rPr lang="fr-FR" sz="1400" dirty="0" smtClean="0"/>
              <a:t>Les lois organiques;</a:t>
            </a:r>
          </a:p>
          <a:p>
            <a:pPr>
              <a:buFontTx/>
              <a:buChar char="-"/>
            </a:pPr>
            <a:r>
              <a:rPr lang="fr-FR" sz="1400" dirty="0" smtClean="0"/>
              <a:t>La loi de finances;</a:t>
            </a:r>
          </a:p>
          <a:p>
            <a:pPr>
              <a:buFontTx/>
              <a:buChar char="-"/>
            </a:pPr>
            <a:endParaRPr lang="fr-FR" sz="1400" dirty="0" smtClean="0"/>
          </a:p>
          <a:p>
            <a:pPr>
              <a:buFontTx/>
              <a:buChar char="-"/>
            </a:pPr>
            <a:endParaRPr lang="fr-FR" sz="1400" dirty="0" smtClean="0"/>
          </a:p>
          <a:p>
            <a:pPr>
              <a:buNone/>
            </a:pPr>
            <a:endParaRPr lang="fr-FR" sz="1400" dirty="0"/>
          </a:p>
        </p:txBody>
      </p:sp>
      <p:sp>
        <p:nvSpPr>
          <p:cNvPr id="4" name="Titre 3"/>
          <p:cNvSpPr>
            <a:spLocks noGrp="1"/>
          </p:cNvSpPr>
          <p:nvPr>
            <p:ph type="title"/>
          </p:nvPr>
        </p:nvSpPr>
        <p:spPr>
          <a:xfrm>
            <a:off x="342900" y="366184"/>
            <a:ext cx="6172200" cy="633916"/>
          </a:xfrm>
        </p:spPr>
        <p:txBody>
          <a:bodyPr>
            <a:normAutofit/>
          </a:bodyPr>
          <a:lstStyle/>
          <a:p>
            <a:pPr algn="l"/>
            <a:r>
              <a:rPr lang="fr-FR" sz="1400" dirty="0" smtClean="0"/>
              <a:t>(Suite)</a:t>
            </a:r>
            <a:endParaRPr lang="fr-FR" sz="1400" dirty="0"/>
          </a:p>
        </p:txBody>
      </p:sp>
      <p:sp>
        <p:nvSpPr>
          <p:cNvPr id="5" name="Espace réservé du numéro de diapositive 4"/>
          <p:cNvSpPr>
            <a:spLocks noGrp="1"/>
          </p:cNvSpPr>
          <p:nvPr>
            <p:ph type="sldNum" sz="quarter" idx="12"/>
          </p:nvPr>
        </p:nvSpPr>
        <p:spPr/>
        <p:txBody>
          <a:bodyPr/>
          <a:lstStyle/>
          <a:p>
            <a:fld id="{5720E854-3192-4AA1-B2A2-D22CD0478D87}"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491040"/>
          </a:xfrm>
        </p:spPr>
        <p:txBody>
          <a:bodyPr/>
          <a:lstStyle/>
          <a:p>
            <a:pPr algn="l"/>
            <a:r>
              <a:rPr lang="fr-FR" sz="1400" dirty="0" smtClean="0"/>
              <a:t>(Suite)</a:t>
            </a:r>
            <a:endParaRPr lang="fr-FR" sz="1400" dirty="0"/>
          </a:p>
        </p:txBody>
      </p:sp>
      <p:sp>
        <p:nvSpPr>
          <p:cNvPr id="3" name="Espace réservé du contenu 2"/>
          <p:cNvSpPr>
            <a:spLocks noGrp="1"/>
          </p:cNvSpPr>
          <p:nvPr>
            <p:ph idx="1"/>
          </p:nvPr>
        </p:nvSpPr>
        <p:spPr>
          <a:xfrm>
            <a:off x="214290" y="928662"/>
            <a:ext cx="6172200" cy="6034617"/>
          </a:xfrm>
        </p:spPr>
        <p:txBody>
          <a:bodyPr>
            <a:normAutofit lnSpcReduction="10000"/>
          </a:bodyPr>
          <a:lstStyle/>
          <a:p>
            <a:pPr>
              <a:buFontTx/>
              <a:buChar char="-"/>
            </a:pPr>
            <a:r>
              <a:rPr lang="fr-FR" sz="1400" dirty="0" smtClean="0"/>
              <a:t>La déclaration de l’état d’urgence ou de  l’état de siège;</a:t>
            </a:r>
          </a:p>
          <a:p>
            <a:pPr>
              <a:buFontTx/>
              <a:buChar char="-"/>
            </a:pPr>
            <a:r>
              <a:rPr lang="fr-FR" sz="1400" dirty="0" smtClean="0"/>
              <a:t>La saisine de la Cour constitutionnelle (</a:t>
            </a:r>
            <a:r>
              <a:rPr lang="fr-FR" sz="1100" dirty="0" smtClean="0"/>
              <a:t>recours pour faire déclarer une loi à promulguer  non-conforme à la Constitution)</a:t>
            </a:r>
          </a:p>
          <a:p>
            <a:pPr>
              <a:buFontTx/>
              <a:buChar char="-"/>
            </a:pPr>
            <a:r>
              <a:rPr lang="fr-FR" sz="1400" dirty="0" smtClean="0"/>
              <a:t>Les lois d’habilitation</a:t>
            </a:r>
          </a:p>
          <a:p>
            <a:pPr>
              <a:buFontTx/>
              <a:buChar char="-"/>
            </a:pPr>
            <a:endParaRPr lang="fr-FR" sz="1400" dirty="0" smtClean="0"/>
          </a:p>
          <a:p>
            <a:pPr>
              <a:buNone/>
            </a:pPr>
            <a:r>
              <a:rPr lang="fr-FR" sz="1400" b="1" dirty="0" smtClean="0"/>
              <a:t>II. 3. LA FONCTION DU CONTRÔLE PARLEMENTAIRE</a:t>
            </a:r>
          </a:p>
          <a:p>
            <a:pPr>
              <a:buNone/>
            </a:pPr>
            <a:r>
              <a:rPr lang="fr-FR" sz="1400" b="1" dirty="0" smtClean="0"/>
              <a:t>Les objectifs :</a:t>
            </a:r>
          </a:p>
          <a:p>
            <a:pPr>
              <a:buFontTx/>
              <a:buChar char="-"/>
            </a:pPr>
            <a:r>
              <a:rPr lang="fr-FR" sz="1400" dirty="0" smtClean="0"/>
              <a:t>Respect de l’état de droit et de la démocratie;</a:t>
            </a:r>
          </a:p>
          <a:p>
            <a:pPr>
              <a:buFontTx/>
              <a:buChar char="-"/>
            </a:pPr>
            <a:r>
              <a:rPr lang="fr-FR" sz="1400" dirty="0" smtClean="0"/>
              <a:t>Respect des règles de gestion des ressources publiques.</a:t>
            </a:r>
          </a:p>
          <a:p>
            <a:pPr>
              <a:buNone/>
            </a:pPr>
            <a:endParaRPr lang="fr-FR" sz="1400" b="1" dirty="0" smtClean="0"/>
          </a:p>
          <a:p>
            <a:pPr>
              <a:buNone/>
            </a:pPr>
            <a:r>
              <a:rPr lang="fr-FR" sz="1400" dirty="0" smtClean="0"/>
              <a:t>Le Parlement exerce le contrôle sur le Gouvernement, les entreprises publiques et </a:t>
            </a:r>
          </a:p>
          <a:p>
            <a:pPr>
              <a:buNone/>
            </a:pPr>
            <a:r>
              <a:rPr lang="fr-FR" sz="1400" dirty="0" smtClean="0"/>
              <a:t>les services et établissements publics à travers les moyens mis à sa disposition</a:t>
            </a:r>
          </a:p>
          <a:p>
            <a:pPr>
              <a:buNone/>
            </a:pPr>
            <a:r>
              <a:rPr lang="fr-FR" sz="1400" dirty="0" smtClean="0"/>
              <a:t>pour ce faire. </a:t>
            </a:r>
          </a:p>
          <a:p>
            <a:pPr>
              <a:buNone/>
            </a:pPr>
            <a:r>
              <a:rPr lang="fr-FR" sz="1400" dirty="0" smtClean="0"/>
              <a:t>Ce sont:</a:t>
            </a:r>
          </a:p>
          <a:p>
            <a:pPr>
              <a:buFontTx/>
              <a:buChar char="-"/>
            </a:pPr>
            <a:r>
              <a:rPr lang="fr-FR" sz="1400" dirty="0" smtClean="0"/>
              <a:t>La question orale avec ou sans débat;</a:t>
            </a:r>
          </a:p>
          <a:p>
            <a:pPr>
              <a:buFontTx/>
              <a:buChar char="-"/>
            </a:pPr>
            <a:r>
              <a:rPr lang="fr-FR" sz="1400" dirty="0" smtClean="0"/>
              <a:t>La question écrite;</a:t>
            </a:r>
          </a:p>
          <a:p>
            <a:pPr>
              <a:buFontTx/>
              <a:buChar char="-"/>
            </a:pPr>
            <a:r>
              <a:rPr lang="fr-FR" sz="1400" dirty="0" smtClean="0"/>
              <a:t>La question d’actualité;</a:t>
            </a:r>
          </a:p>
          <a:p>
            <a:pPr>
              <a:buFontTx/>
              <a:buChar char="-"/>
            </a:pPr>
            <a:r>
              <a:rPr lang="fr-FR" sz="1400" dirty="0" smtClean="0"/>
              <a:t>L’interpellation;</a:t>
            </a:r>
          </a:p>
          <a:p>
            <a:pPr>
              <a:buFontTx/>
              <a:buChar char="-"/>
            </a:pPr>
            <a:r>
              <a:rPr lang="fr-FR" sz="1400" dirty="0" smtClean="0"/>
              <a:t>Les commissions d’enquête;</a:t>
            </a:r>
          </a:p>
          <a:p>
            <a:pPr>
              <a:buFontTx/>
              <a:buChar char="-"/>
            </a:pPr>
            <a:r>
              <a:rPr lang="fr-FR" sz="1400" dirty="0" smtClean="0"/>
              <a:t>L’audition par les commissions permanentes;</a:t>
            </a:r>
          </a:p>
          <a:p>
            <a:pPr>
              <a:buFontTx/>
              <a:buChar char="-"/>
            </a:pPr>
            <a:r>
              <a:rPr lang="fr-FR" sz="1400" dirty="0" smtClean="0"/>
              <a:t>Le contrôle budgétaire;</a:t>
            </a:r>
          </a:p>
          <a:p>
            <a:pPr>
              <a:buFontTx/>
              <a:buChar char="-"/>
            </a:pPr>
            <a:r>
              <a:rPr lang="fr-FR" sz="1400" dirty="0" smtClean="0"/>
              <a:t>Le programme et la déclaration de politique  générale du Gouvernement;</a:t>
            </a:r>
          </a:p>
          <a:p>
            <a:pPr>
              <a:buFontTx/>
              <a:buChar char="-"/>
            </a:pPr>
            <a:r>
              <a:rPr lang="fr-FR" sz="1400" dirty="0" smtClean="0"/>
              <a:t>La motion de censure ou de défiance</a:t>
            </a:r>
          </a:p>
          <a:p>
            <a:pPr>
              <a:buFontTx/>
              <a:buChar char="-"/>
            </a:pPr>
            <a:r>
              <a:rPr lang="fr-FR" sz="1400" dirty="0" smtClean="0"/>
              <a:t>La gestion du Bureau.</a:t>
            </a:r>
          </a:p>
          <a:p>
            <a:pPr>
              <a:buNone/>
            </a:pPr>
            <a:endParaRPr lang="fr-FR" sz="1400" dirty="0" smtClean="0"/>
          </a:p>
          <a:p>
            <a:pPr>
              <a:buFontTx/>
              <a:buChar char="-"/>
            </a:pPr>
            <a:endParaRPr lang="fr-FR" sz="1400" dirty="0"/>
          </a:p>
        </p:txBody>
      </p:sp>
      <p:sp>
        <p:nvSpPr>
          <p:cNvPr id="4" name="Espace réservé du numéro de diapositive 3"/>
          <p:cNvSpPr>
            <a:spLocks noGrp="1"/>
          </p:cNvSpPr>
          <p:nvPr>
            <p:ph type="sldNum" sz="quarter" idx="12"/>
          </p:nvPr>
        </p:nvSpPr>
        <p:spPr/>
        <p:txBody>
          <a:bodyPr/>
          <a:lstStyle/>
          <a:p>
            <a:fld id="{5720E854-3192-4AA1-B2A2-D22CD0478D87}"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562478"/>
          </a:xfrm>
        </p:spPr>
        <p:txBody>
          <a:bodyPr/>
          <a:lstStyle/>
          <a:p>
            <a:r>
              <a:rPr lang="fr-FR" sz="2000" b="1" dirty="0" smtClean="0"/>
              <a:t>B. LES AVANTAGES DES ELUS</a:t>
            </a:r>
            <a:endParaRPr lang="fr-FR" sz="2000" b="1" dirty="0"/>
          </a:p>
        </p:txBody>
      </p:sp>
      <p:sp>
        <p:nvSpPr>
          <p:cNvPr id="3" name="Espace réservé du contenu 2"/>
          <p:cNvSpPr>
            <a:spLocks noGrp="1"/>
          </p:cNvSpPr>
          <p:nvPr>
            <p:ph idx="1"/>
          </p:nvPr>
        </p:nvSpPr>
        <p:spPr>
          <a:xfrm>
            <a:off x="285728" y="1071538"/>
            <a:ext cx="6172200" cy="6357982"/>
          </a:xfrm>
        </p:spPr>
        <p:txBody>
          <a:bodyPr>
            <a:normAutofit lnSpcReduction="10000"/>
          </a:bodyPr>
          <a:lstStyle/>
          <a:p>
            <a:pPr marL="400050" indent="-400050">
              <a:buAutoNum type="romanUcPeriod"/>
            </a:pPr>
            <a:r>
              <a:rPr lang="fr-FR" sz="1600" b="1" dirty="0" smtClean="0"/>
              <a:t>LES AVANTAGES FINANCIERS  </a:t>
            </a:r>
          </a:p>
          <a:p>
            <a:pPr marL="400050" indent="-400050">
              <a:buNone/>
            </a:pPr>
            <a:endParaRPr lang="fr-FR" sz="1600" b="1" dirty="0" smtClean="0"/>
          </a:p>
          <a:p>
            <a:pPr marL="400050" indent="-400050">
              <a:buNone/>
            </a:pPr>
            <a:r>
              <a:rPr lang="fr-FR" sz="1600" b="1" dirty="0" smtClean="0"/>
              <a:t>         I. 1. Les indemnités parlementaires</a:t>
            </a:r>
          </a:p>
          <a:p>
            <a:pPr marL="400050" indent="-400050">
              <a:buFontTx/>
              <a:buChar char="-"/>
            </a:pPr>
            <a:r>
              <a:rPr lang="fr-FR" sz="1400" dirty="0" smtClean="0"/>
              <a:t>Article 109 de la Constitution: les députés nationaux et les sénateurs ont droit:    -  à une indemnité équitable qui assure leur indépendance et leur </a:t>
            </a:r>
          </a:p>
          <a:p>
            <a:pPr marL="400050" indent="-400050">
              <a:buNone/>
            </a:pPr>
            <a:r>
              <a:rPr lang="fr-FR" sz="1400" dirty="0" smtClean="0"/>
              <a:t>                           dignité;</a:t>
            </a:r>
          </a:p>
          <a:p>
            <a:pPr marL="400050" indent="-400050">
              <a:buNone/>
            </a:pPr>
            <a:r>
              <a:rPr lang="fr-FR" sz="1400" dirty="0" smtClean="0"/>
              <a:t>                        -  à une indemnité de sortie égale à six mois de leurs émoluments;</a:t>
            </a:r>
          </a:p>
          <a:p>
            <a:pPr marL="400050" indent="-400050">
              <a:buFontTx/>
              <a:buChar char="-"/>
            </a:pPr>
            <a:r>
              <a:rPr lang="fr-FR" sz="1400" dirty="0" smtClean="0"/>
              <a:t>Indemnités parlementaires (émoluments);</a:t>
            </a:r>
          </a:p>
          <a:p>
            <a:pPr marL="400050" indent="-400050">
              <a:buFontTx/>
              <a:buChar char="-"/>
            </a:pPr>
            <a:r>
              <a:rPr lang="fr-FR" sz="1400" dirty="0" smtClean="0"/>
              <a:t>Primes diverses;</a:t>
            </a:r>
          </a:p>
          <a:p>
            <a:pPr marL="400050" indent="-400050">
              <a:buFontTx/>
              <a:buChar char="-"/>
            </a:pPr>
            <a:r>
              <a:rPr lang="fr-FR" sz="1400" dirty="0" smtClean="0"/>
              <a:t>Indemnités des fonctions pour les membres du Bureau;</a:t>
            </a:r>
          </a:p>
          <a:p>
            <a:pPr marL="400050" indent="-400050">
              <a:buFontTx/>
              <a:buChar char="-"/>
            </a:pPr>
            <a:r>
              <a:rPr lang="fr-FR" sz="1400" dirty="0" smtClean="0"/>
              <a:t>Indemnités des fonctions des membres des Bureaux des commissions permanentes;</a:t>
            </a:r>
          </a:p>
          <a:p>
            <a:pPr marL="400050" indent="-400050">
              <a:buFontTx/>
              <a:buChar char="-"/>
            </a:pPr>
            <a:r>
              <a:rPr lang="fr-FR" sz="1400" dirty="0" smtClean="0"/>
              <a:t>Primes des travaux en commissions;</a:t>
            </a:r>
          </a:p>
          <a:p>
            <a:pPr marL="400050" indent="-400050">
              <a:buFontTx/>
              <a:buChar char="-"/>
            </a:pPr>
            <a:r>
              <a:rPr lang="fr-FR" sz="1400" dirty="0" smtClean="0"/>
              <a:t>Indemnités des assistants parlementaires;</a:t>
            </a:r>
          </a:p>
          <a:p>
            <a:pPr marL="400050" indent="-400050">
              <a:buFontTx/>
              <a:buChar char="-"/>
            </a:pPr>
            <a:r>
              <a:rPr lang="fr-FR" sz="1400" dirty="0" smtClean="0"/>
              <a:t>Référence à l’article 197, alinéa 6.</a:t>
            </a:r>
          </a:p>
          <a:p>
            <a:pPr marL="400050" indent="-400050">
              <a:buNone/>
            </a:pPr>
            <a:endParaRPr lang="fr-FR" sz="1400" b="1" dirty="0" smtClean="0"/>
          </a:p>
          <a:p>
            <a:pPr marL="400050" indent="-400050">
              <a:buNone/>
            </a:pPr>
            <a:r>
              <a:rPr lang="fr-FR" sz="1400" b="1" dirty="0" smtClean="0"/>
              <a:t>           </a:t>
            </a:r>
            <a:r>
              <a:rPr lang="fr-FR" sz="1600" b="1" dirty="0" smtClean="0"/>
              <a:t>I. 2.  Les autres frais financiers</a:t>
            </a:r>
          </a:p>
          <a:p>
            <a:pPr marL="400050" indent="-400050">
              <a:buFontTx/>
              <a:buChar char="-"/>
            </a:pPr>
            <a:r>
              <a:rPr lang="fr-FR" sz="1400" dirty="0" smtClean="0"/>
              <a:t>Frais d’hôtel et de restauration en début de législature;</a:t>
            </a:r>
          </a:p>
          <a:p>
            <a:pPr marL="400050" indent="-400050">
              <a:buFontTx/>
              <a:buChar char="-"/>
            </a:pPr>
            <a:r>
              <a:rPr lang="fr-FR" sz="1400" dirty="0" smtClean="0"/>
              <a:t>Frais d’installation (six mois);</a:t>
            </a:r>
          </a:p>
          <a:p>
            <a:pPr marL="400050" indent="-400050">
              <a:buFontTx/>
              <a:buChar char="-"/>
            </a:pPr>
            <a:r>
              <a:rPr lang="fr-FR" sz="1400" dirty="0" smtClean="0"/>
              <a:t>Frais de voyage à l’occasion des vacances parlementaires + complément</a:t>
            </a:r>
          </a:p>
          <a:p>
            <a:pPr marL="400050" indent="-400050">
              <a:buFontTx/>
              <a:buChar char="-"/>
            </a:pPr>
            <a:r>
              <a:rPr lang="fr-FR" sz="1400" dirty="0" smtClean="0"/>
              <a:t>Frais de voyage pour les assistants parlementaires;</a:t>
            </a:r>
          </a:p>
          <a:p>
            <a:pPr marL="400050" indent="-400050">
              <a:buFontTx/>
              <a:buChar char="-"/>
            </a:pPr>
            <a:r>
              <a:rPr lang="fr-FR" sz="1400" dirty="0" smtClean="0"/>
              <a:t>Remboursements des frais médicaux;</a:t>
            </a:r>
          </a:p>
          <a:p>
            <a:pPr marL="400050" indent="-400050">
              <a:buFontTx/>
              <a:buChar char="-"/>
            </a:pPr>
            <a:r>
              <a:rPr lang="fr-FR" sz="1400" dirty="0" smtClean="0"/>
              <a:t>Remboursements des frais de voyage en début de législature;</a:t>
            </a:r>
          </a:p>
          <a:p>
            <a:pPr marL="400050" indent="-400050">
              <a:buNone/>
            </a:pPr>
            <a:endParaRPr lang="fr-FR" sz="1400" dirty="0" smtClean="0"/>
          </a:p>
          <a:p>
            <a:pPr marL="400050" indent="-400050">
              <a:buNone/>
            </a:pPr>
            <a:endParaRPr lang="fr-FR" sz="1600" b="1" dirty="0" smtClean="0"/>
          </a:p>
          <a:p>
            <a:pPr marL="400050" indent="-400050">
              <a:buNone/>
            </a:pPr>
            <a:r>
              <a:rPr lang="fr-FR" sz="1400" dirty="0" smtClean="0"/>
              <a:t>                  </a:t>
            </a:r>
          </a:p>
          <a:p>
            <a:pPr marL="400050" indent="-400050">
              <a:buNone/>
            </a:pPr>
            <a:endParaRPr lang="fr-FR" sz="1600" b="1" dirty="0"/>
          </a:p>
        </p:txBody>
      </p:sp>
      <p:sp>
        <p:nvSpPr>
          <p:cNvPr id="4" name="Espace réservé du numéro de diapositive 3"/>
          <p:cNvSpPr>
            <a:spLocks noGrp="1"/>
          </p:cNvSpPr>
          <p:nvPr>
            <p:ph type="sldNum" sz="quarter" idx="12"/>
          </p:nvPr>
        </p:nvSpPr>
        <p:spPr/>
        <p:txBody>
          <a:bodyPr/>
          <a:lstStyle/>
          <a:p>
            <a:fld id="{5720E854-3192-4AA1-B2A2-D22CD0478D87}"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348164"/>
          </a:xfrm>
        </p:spPr>
        <p:txBody>
          <a:bodyPr/>
          <a:lstStyle/>
          <a:p>
            <a:pPr algn="l"/>
            <a:r>
              <a:rPr lang="fr-FR" sz="1400" dirty="0" smtClean="0"/>
              <a:t>(Suite)</a:t>
            </a:r>
            <a:endParaRPr lang="fr-FR" sz="1400" dirty="0"/>
          </a:p>
        </p:txBody>
      </p:sp>
      <p:sp>
        <p:nvSpPr>
          <p:cNvPr id="3" name="Espace réservé du contenu 2"/>
          <p:cNvSpPr>
            <a:spLocks noGrp="1"/>
          </p:cNvSpPr>
          <p:nvPr>
            <p:ph idx="1"/>
          </p:nvPr>
        </p:nvSpPr>
        <p:spPr>
          <a:xfrm>
            <a:off x="285728" y="714348"/>
            <a:ext cx="6172200" cy="6034617"/>
          </a:xfrm>
        </p:spPr>
        <p:txBody>
          <a:bodyPr>
            <a:normAutofit/>
          </a:bodyPr>
          <a:lstStyle/>
          <a:p>
            <a:pPr marL="400050" indent="-400050">
              <a:buNone/>
            </a:pPr>
            <a:r>
              <a:rPr lang="fr-FR" sz="1600" b="1" dirty="0" smtClean="0"/>
              <a:t>II. LA SECURITE SOCIALE DES PARLEMENTAIRES (SESOPA)</a:t>
            </a:r>
          </a:p>
          <a:p>
            <a:pPr marL="400050" indent="-400050">
              <a:buNone/>
            </a:pPr>
            <a:endParaRPr lang="fr-FR" sz="1800" b="1" dirty="0" smtClean="0"/>
          </a:p>
          <a:p>
            <a:pPr marL="400050" indent="-400050">
              <a:buNone/>
            </a:pPr>
            <a:r>
              <a:rPr lang="fr-FR" sz="1400" dirty="0" smtClean="0"/>
              <a:t>Les avantages assurés par la sécurité sociale des parlementaires sont:</a:t>
            </a:r>
          </a:p>
          <a:p>
            <a:pPr marL="400050" indent="-400050">
              <a:buNone/>
            </a:pPr>
            <a:endParaRPr lang="fr-FR" sz="1600" b="1" dirty="0" smtClean="0"/>
          </a:p>
          <a:p>
            <a:pPr>
              <a:buNone/>
            </a:pPr>
            <a:r>
              <a:rPr lang="fr-FR" sz="1600" b="1" dirty="0" smtClean="0"/>
              <a:t>II.1. Pour les députés en fonction</a:t>
            </a:r>
          </a:p>
          <a:p>
            <a:pPr>
              <a:buFontTx/>
              <a:buChar char="-"/>
            </a:pPr>
            <a:r>
              <a:rPr lang="fr-FR" sz="1400" dirty="0" smtClean="0"/>
              <a:t>Ce sont les risques sociaux prévus à l’article 1</a:t>
            </a:r>
            <a:r>
              <a:rPr lang="fr-FR" sz="1400" baseline="30000" dirty="0" smtClean="0"/>
              <a:t>er</a:t>
            </a:r>
            <a:r>
              <a:rPr lang="fr-FR" sz="1400" dirty="0" smtClean="0"/>
              <a:t> de la loi n° 88/002 du 29 janvier 1988 telle que modifiée et complétée par celle n° 12/006 du 04 octobre 2012:</a:t>
            </a:r>
          </a:p>
          <a:p>
            <a:pPr>
              <a:buNone/>
            </a:pPr>
            <a:r>
              <a:rPr lang="fr-FR" sz="1400" dirty="0" smtClean="0"/>
              <a:t>                 -  Risque maladie;</a:t>
            </a:r>
          </a:p>
          <a:p>
            <a:pPr>
              <a:buNone/>
            </a:pPr>
            <a:r>
              <a:rPr lang="fr-FR" sz="1400" dirty="0" smtClean="0"/>
              <a:t>                 -  Risque décès;</a:t>
            </a:r>
          </a:p>
          <a:p>
            <a:pPr>
              <a:buNone/>
            </a:pPr>
            <a:r>
              <a:rPr lang="fr-FR" sz="1400" dirty="0" smtClean="0"/>
              <a:t>                 -  Risque lié à l’exercice du mandat parlementaire;</a:t>
            </a:r>
          </a:p>
          <a:p>
            <a:pPr>
              <a:buNone/>
            </a:pPr>
            <a:r>
              <a:rPr lang="fr-FR" sz="1400" dirty="0" smtClean="0"/>
              <a:t>                 -  Risque maternité.</a:t>
            </a:r>
          </a:p>
          <a:p>
            <a:pPr>
              <a:buNone/>
            </a:pPr>
            <a:endParaRPr lang="fr-FR" sz="1400" dirty="0" smtClean="0"/>
          </a:p>
          <a:p>
            <a:pPr>
              <a:buNone/>
            </a:pPr>
            <a:r>
              <a:rPr lang="fr-FR" sz="1600" b="1" dirty="0" smtClean="0"/>
              <a:t>II.2. Pour les députés honoraires</a:t>
            </a:r>
          </a:p>
          <a:p>
            <a:pPr>
              <a:buFontTx/>
              <a:buChar char="-"/>
            </a:pPr>
            <a:r>
              <a:rPr lang="fr-FR" sz="1400" dirty="0" smtClean="0"/>
              <a:t>Risque vieillesse:</a:t>
            </a:r>
          </a:p>
          <a:p>
            <a:pPr>
              <a:buNone/>
            </a:pPr>
            <a:r>
              <a:rPr lang="fr-FR" sz="1400" dirty="0" smtClean="0"/>
              <a:t>                 -  Contribution de 5% en cours du mandat;</a:t>
            </a:r>
          </a:p>
          <a:p>
            <a:pPr>
              <a:buNone/>
            </a:pPr>
            <a:r>
              <a:rPr lang="fr-FR" sz="1400" dirty="0" smtClean="0"/>
              <a:t>                 -   Age: 55 ans;</a:t>
            </a:r>
          </a:p>
          <a:p>
            <a:pPr>
              <a:buNone/>
            </a:pPr>
            <a:r>
              <a:rPr lang="fr-FR" sz="1400" dirty="0" smtClean="0"/>
              <a:t>                 -  Période maximale de contribution: 5 ans;</a:t>
            </a:r>
          </a:p>
          <a:p>
            <a:pPr>
              <a:buNone/>
            </a:pPr>
            <a:r>
              <a:rPr lang="fr-FR" sz="1400" dirty="0" smtClean="0"/>
              <a:t>                 -  Période minimale de contribution: 24 mois (allocation unique);</a:t>
            </a:r>
          </a:p>
          <a:p>
            <a:pPr>
              <a:buNone/>
            </a:pPr>
            <a:r>
              <a:rPr lang="fr-FR" sz="1400" dirty="0" smtClean="0"/>
              <a:t>                 -  Si plus de 24 mois, perception jusqu’à la fin de la vie;</a:t>
            </a:r>
          </a:p>
          <a:p>
            <a:pPr>
              <a:buFontTx/>
              <a:buChar char="-"/>
            </a:pPr>
            <a:r>
              <a:rPr lang="fr-FR" sz="1400" dirty="0" smtClean="0"/>
              <a:t>Risque décès: contribution en faveur de la famille du défunt conformément à </a:t>
            </a:r>
          </a:p>
          <a:p>
            <a:pPr>
              <a:buNone/>
            </a:pPr>
            <a:r>
              <a:rPr lang="fr-FR" sz="1400" dirty="0" smtClean="0"/>
              <a:t>         l’article 20 de la nouvelle loi sus évoquée.</a:t>
            </a:r>
            <a:endParaRPr lang="fr-FR" sz="1400" dirty="0"/>
          </a:p>
        </p:txBody>
      </p:sp>
      <p:sp>
        <p:nvSpPr>
          <p:cNvPr id="4" name="Espace réservé du numéro de diapositive 3"/>
          <p:cNvSpPr>
            <a:spLocks noGrp="1"/>
          </p:cNvSpPr>
          <p:nvPr>
            <p:ph type="sldNum" sz="quarter" idx="12"/>
          </p:nvPr>
        </p:nvSpPr>
        <p:spPr/>
        <p:txBody>
          <a:bodyPr/>
          <a:lstStyle/>
          <a:p>
            <a:fld id="{5720E854-3192-4AA1-B2A2-D22CD0478D87}"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491040"/>
          </a:xfrm>
        </p:spPr>
        <p:txBody>
          <a:bodyPr/>
          <a:lstStyle/>
          <a:p>
            <a:pPr algn="l"/>
            <a:r>
              <a:rPr lang="fr-FR" sz="1800" b="1" dirty="0" smtClean="0"/>
              <a:t>C. LE GREFFE ET LE BUREAU D’ETUDES</a:t>
            </a:r>
            <a:endParaRPr lang="fr-FR" sz="1800" b="1" dirty="0"/>
          </a:p>
        </p:txBody>
      </p:sp>
      <p:sp>
        <p:nvSpPr>
          <p:cNvPr id="3" name="Espace réservé du contenu 2"/>
          <p:cNvSpPr>
            <a:spLocks noGrp="1"/>
          </p:cNvSpPr>
          <p:nvPr>
            <p:ph idx="1"/>
          </p:nvPr>
        </p:nvSpPr>
        <p:spPr>
          <a:xfrm>
            <a:off x="285728" y="1000100"/>
            <a:ext cx="6172200" cy="7215238"/>
          </a:xfrm>
        </p:spPr>
        <p:txBody>
          <a:bodyPr>
            <a:normAutofit/>
          </a:bodyPr>
          <a:lstStyle/>
          <a:p>
            <a:pPr>
              <a:buNone/>
            </a:pPr>
            <a:r>
              <a:rPr lang="fr-FR" sz="1400" dirty="0" smtClean="0"/>
              <a:t>         Le Greffe et le Bureau d’études font partie des services techniques, dont la mission principale est d’assister l’Assemblée nationale dans l’accomplissement des travaux parlementaires.</a:t>
            </a:r>
          </a:p>
          <a:p>
            <a:pPr>
              <a:buNone/>
            </a:pPr>
            <a:endParaRPr lang="fr-FR" sz="1400" dirty="0" smtClean="0"/>
          </a:p>
          <a:p>
            <a:pPr marL="400050" indent="-400050">
              <a:buAutoNum type="romanUcPeriod"/>
            </a:pPr>
            <a:r>
              <a:rPr lang="fr-FR" sz="1600" b="1" dirty="0" smtClean="0"/>
              <a:t>Le Greffe ou Services législatifs</a:t>
            </a:r>
          </a:p>
          <a:p>
            <a:pPr marL="400050" indent="-400050">
              <a:buNone/>
            </a:pPr>
            <a:r>
              <a:rPr lang="fr-FR" sz="1400" b="1" dirty="0" smtClean="0"/>
              <a:t>La mission:</a:t>
            </a:r>
            <a:r>
              <a:rPr lang="fr-FR" sz="1400" dirty="0" smtClean="0"/>
              <a:t> </a:t>
            </a:r>
          </a:p>
          <a:p>
            <a:pPr marL="400050" indent="-400050">
              <a:buNone/>
            </a:pPr>
            <a:r>
              <a:rPr lang="fr-FR" sz="1400" dirty="0" smtClean="0"/>
              <a:t>-         Couvrir les séances plénières et les réunions des commissions;</a:t>
            </a:r>
          </a:p>
          <a:p>
            <a:pPr marL="400050" indent="-400050">
              <a:buFontTx/>
              <a:buChar char="-"/>
            </a:pPr>
            <a:r>
              <a:rPr lang="fr-FR" sz="1400" dirty="0" smtClean="0"/>
              <a:t>Produire, publier et conserver des documents parlementaires;</a:t>
            </a:r>
          </a:p>
          <a:p>
            <a:pPr marL="400050" indent="-400050">
              <a:buNone/>
            </a:pPr>
            <a:r>
              <a:rPr lang="fr-FR" sz="1400" b="1" dirty="0" smtClean="0"/>
              <a:t>La composition:</a:t>
            </a:r>
          </a:p>
          <a:p>
            <a:pPr marL="400050" indent="-400050">
              <a:buNone/>
            </a:pPr>
            <a:r>
              <a:rPr lang="fr-FR" sz="1400" dirty="0" smtClean="0"/>
              <a:t>                      -  Direction des séances: aide-mémoire, procès-verbaux, comptes  </a:t>
            </a:r>
          </a:p>
          <a:p>
            <a:pPr marL="400050" indent="-400050">
              <a:buNone/>
            </a:pPr>
            <a:r>
              <a:rPr lang="fr-FR" sz="1400" dirty="0" smtClean="0"/>
              <a:t>                          rendus analytiques et annales parlementaires, enregistrement livre </a:t>
            </a:r>
          </a:p>
          <a:p>
            <a:pPr marL="400050" indent="-400050">
              <a:buNone/>
            </a:pPr>
            <a:r>
              <a:rPr lang="fr-FR" sz="1400" dirty="0" smtClean="0"/>
              <a:t>                          bleu, dossiers des parlementaires;</a:t>
            </a:r>
          </a:p>
          <a:p>
            <a:pPr marL="400050" indent="-400050">
              <a:buNone/>
            </a:pPr>
            <a:r>
              <a:rPr lang="fr-FR" sz="1400" dirty="0" smtClean="0"/>
              <a:t>                      -  Direction des commissions: aide-mémoire, procès-verbaux, bulletins </a:t>
            </a:r>
          </a:p>
          <a:p>
            <a:pPr marL="400050" indent="-400050">
              <a:buNone/>
            </a:pPr>
            <a:r>
              <a:rPr lang="fr-FR" sz="1400" dirty="0" smtClean="0"/>
              <a:t>                          des travaux, rapports administratifs;</a:t>
            </a:r>
          </a:p>
          <a:p>
            <a:pPr marL="400050" indent="-400050">
              <a:buNone/>
            </a:pPr>
            <a:r>
              <a:rPr lang="fr-FR" sz="1400" dirty="0" smtClean="0"/>
              <a:t>                      -  Direction de la documentation: documentation, archives, </a:t>
            </a:r>
          </a:p>
          <a:p>
            <a:pPr marL="400050" indent="-400050">
              <a:buNone/>
            </a:pPr>
            <a:r>
              <a:rPr lang="fr-FR" sz="1400" dirty="0" smtClean="0"/>
              <a:t>                          impression, reproduction et vente des documents.</a:t>
            </a:r>
          </a:p>
          <a:p>
            <a:pPr marL="400050" indent="-400050">
              <a:buNone/>
            </a:pPr>
            <a:endParaRPr lang="fr-FR" sz="1400" dirty="0" smtClean="0"/>
          </a:p>
          <a:p>
            <a:pPr marL="400050" indent="-400050">
              <a:buAutoNum type="romanUcPeriod" startAt="2"/>
            </a:pPr>
            <a:r>
              <a:rPr lang="fr-FR" sz="1600" b="1" dirty="0" smtClean="0"/>
              <a:t>Le Bureau d’études</a:t>
            </a:r>
          </a:p>
          <a:p>
            <a:pPr marL="400050" indent="-400050">
              <a:buNone/>
            </a:pPr>
            <a:r>
              <a:rPr lang="fr-FR" sz="1400" b="1" dirty="0" smtClean="0"/>
              <a:t>La mission: </a:t>
            </a:r>
          </a:p>
          <a:p>
            <a:pPr marL="400050" indent="-400050">
              <a:buFontTx/>
              <a:buChar char="-"/>
            </a:pPr>
            <a:r>
              <a:rPr lang="fr-FR" sz="1400" dirty="0" smtClean="0"/>
              <a:t>Analyser et évaluer les initiatives législatives de contrôle ;</a:t>
            </a:r>
          </a:p>
          <a:p>
            <a:pPr marL="400050" indent="-400050">
              <a:buFontTx/>
              <a:buChar char="-"/>
            </a:pPr>
            <a:r>
              <a:rPr lang="fr-FR" sz="1400" dirty="0" smtClean="0"/>
              <a:t>Donner des avis et des conseils;</a:t>
            </a:r>
          </a:p>
          <a:p>
            <a:pPr marL="400050" indent="-400050">
              <a:buFontTx/>
              <a:buChar char="-"/>
            </a:pPr>
            <a:r>
              <a:rPr lang="fr-FR" sz="1400" dirty="0" smtClean="0"/>
              <a:t>Effectuer des recherches.</a:t>
            </a:r>
          </a:p>
          <a:p>
            <a:pPr marL="400050" indent="-400050">
              <a:buFontTx/>
              <a:buChar char="-"/>
            </a:pPr>
            <a:endParaRPr lang="fr-FR" sz="1400" dirty="0" smtClean="0"/>
          </a:p>
          <a:p>
            <a:pPr marL="400050" indent="-400050">
              <a:buNone/>
            </a:pPr>
            <a:r>
              <a:rPr lang="fr-FR" sz="1400" b="1" dirty="0" smtClean="0"/>
              <a:t>La composition:</a:t>
            </a:r>
          </a:p>
          <a:p>
            <a:pPr marL="400050" indent="-400050">
              <a:buFontTx/>
              <a:buChar char="-"/>
            </a:pPr>
            <a:r>
              <a:rPr lang="fr-FR" sz="1400" dirty="0" smtClean="0"/>
              <a:t>Section politique, administrative et juridique;</a:t>
            </a:r>
          </a:p>
          <a:p>
            <a:pPr marL="400050" indent="-400050">
              <a:buFontTx/>
              <a:buChar char="-"/>
            </a:pPr>
            <a:r>
              <a:rPr lang="fr-FR" sz="1400" dirty="0" smtClean="0"/>
              <a:t>Section économique, financière et de contrôle budgétaire;</a:t>
            </a:r>
          </a:p>
          <a:p>
            <a:pPr marL="400050" indent="-400050">
              <a:buFontTx/>
              <a:buChar char="-"/>
            </a:pPr>
            <a:r>
              <a:rPr lang="fr-FR" sz="1400" dirty="0" smtClean="0"/>
              <a:t>Section sociale et culturelle;</a:t>
            </a:r>
          </a:p>
          <a:p>
            <a:pPr marL="400050" indent="-400050">
              <a:buFontTx/>
              <a:buChar char="-"/>
            </a:pPr>
            <a:r>
              <a:rPr lang="fr-FR" sz="1400" dirty="0" smtClean="0"/>
              <a:t>Section des relations extérieures;</a:t>
            </a:r>
            <a:endParaRPr lang="fr-FR" sz="1400" dirty="0"/>
          </a:p>
        </p:txBody>
      </p:sp>
      <p:sp>
        <p:nvSpPr>
          <p:cNvPr id="4" name="Espace réservé du numéro de diapositive 3"/>
          <p:cNvSpPr>
            <a:spLocks noGrp="1"/>
          </p:cNvSpPr>
          <p:nvPr>
            <p:ph type="sldNum" sz="quarter" idx="12"/>
          </p:nvPr>
        </p:nvSpPr>
        <p:spPr/>
        <p:txBody>
          <a:bodyPr/>
          <a:lstStyle/>
          <a:p>
            <a:fld id="{5720E854-3192-4AA1-B2A2-D22CD0478D87}" type="slidenum">
              <a:rPr lang="fr-FR" smtClean="0"/>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1337</TotalTime>
  <Words>1543</Words>
  <Application>Microsoft Office PowerPoint</Application>
  <PresentationFormat>Affichage à l'écran (4:3)</PresentationFormat>
  <Paragraphs>211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REPUBLIQUE DEMOCRATIQUE DU CONGO  RESEAU CONGOLAIS DES PERSONNELS DES PARLEMENTS</vt:lpstr>
      <vt:lpstr>PLAN DE L’EXPOSE</vt:lpstr>
      <vt:lpstr>A. LA FONCTION PARLEMENTAIRE</vt:lpstr>
      <vt:lpstr>II.1. LA FONCTION DE REPRÉSENTATION</vt:lpstr>
      <vt:lpstr>(Suite)</vt:lpstr>
      <vt:lpstr>(Suite)</vt:lpstr>
      <vt:lpstr>B. LES AVANTAGES DES ELUS</vt:lpstr>
      <vt:lpstr>(Suite)</vt:lpstr>
      <vt:lpstr>C. LE GREFFE ET LE BUREAU D’ETUDES</vt:lpstr>
      <vt:lpstr>(Suite)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APERCU SUR LE FONCTIONNEMENT DU PARLEMENT</dc:title>
  <dc:creator>User</dc:creator>
  <cp:lastModifiedBy>User</cp:lastModifiedBy>
  <cp:revision>141</cp:revision>
  <dcterms:created xsi:type="dcterms:W3CDTF">2014-08-24T04:27:58Z</dcterms:created>
  <dcterms:modified xsi:type="dcterms:W3CDTF">2014-08-27T06:15:44Z</dcterms:modified>
</cp:coreProperties>
</file>