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78" r:id="rId5"/>
    <p:sldId id="260" r:id="rId6"/>
    <p:sldId id="261" r:id="rId7"/>
    <p:sldId id="277" r:id="rId8"/>
    <p:sldId id="293" r:id="rId9"/>
    <p:sldId id="280" r:id="rId10"/>
    <p:sldId id="294" r:id="rId11"/>
    <p:sldId id="295" r:id="rId12"/>
    <p:sldId id="296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9462" autoAdjust="0"/>
  </p:normalViewPr>
  <p:slideViewPr>
    <p:cSldViewPr>
      <p:cViewPr varScale="1">
        <p:scale>
          <a:sx n="74" d="100"/>
          <a:sy n="74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281A9-FB86-4AF3-BDD6-3BA5C7481B2C}" type="datetimeFigureOut">
              <a:rPr lang="fr-FR" smtClean="0"/>
              <a:pPr/>
              <a:t>16/06/2013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AF7CD-5207-43F4-9AD1-921AF79D658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55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Bismillahi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rahmani</a:t>
            </a:r>
            <a:r>
              <a:rPr lang="fr-FR" baseline="0" dirty="0" smtClean="0"/>
              <a:t> ra7im </a:t>
            </a:r>
            <a:r>
              <a:rPr lang="fr-FR" baseline="0" dirty="0" err="1" smtClean="0"/>
              <a:t>wa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salato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salamo</a:t>
            </a:r>
            <a:r>
              <a:rPr lang="fr-FR" baseline="0" dirty="0" smtClean="0"/>
              <a:t> 3ala </a:t>
            </a:r>
          </a:p>
          <a:p>
            <a:r>
              <a:rPr lang="fr-FR" baseline="0" dirty="0" smtClean="0"/>
              <a:t>Qui s’</a:t>
            </a:r>
            <a:r>
              <a:rPr lang="fr-FR" baseline="0" dirty="0" err="1" smtClean="0"/>
              <a:t>estachrafi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lmorsaline</a:t>
            </a:r>
            <a:r>
              <a:rPr lang="fr-FR" baseline="0" dirty="0" smtClean="0"/>
              <a:t>, </a:t>
            </a:r>
          </a:p>
          <a:p>
            <a:r>
              <a:rPr lang="fr-FR" baseline="0" dirty="0" smtClean="0"/>
              <a:t> qui s’est excusé au dernier moment </a:t>
            </a:r>
            <a:r>
              <a:rPr lang="fr-FR" baseline="0" dirty="0" err="1" smtClean="0"/>
              <a:t>moment</a:t>
            </a:r>
            <a:r>
              <a:rPr lang="fr-FR" baseline="0" dirty="0" smtClean="0"/>
              <a:t> de ne pas pouvoir assister à notre soutenance suite à un déplacement imprévu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DE3B5-8106-4F00-B73B-78729B0BA60A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75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C48-8563-44C2-9E90-143579CF414F}" type="datetimeFigureOut">
              <a:rPr lang="fr-FR" smtClean="0"/>
              <a:pPr/>
              <a:t>16/06/2013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75F-8CA2-411A-8B06-E852158C75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C48-8563-44C2-9E90-143579CF414F}" type="datetimeFigureOut">
              <a:rPr lang="fr-FR" smtClean="0"/>
              <a:pPr/>
              <a:t>16/06/2013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75F-8CA2-411A-8B06-E852158C75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C48-8563-44C2-9E90-143579CF414F}" type="datetimeFigureOut">
              <a:rPr lang="fr-FR" smtClean="0"/>
              <a:pPr/>
              <a:t>16/06/2013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75F-8CA2-411A-8B06-E852158C75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C48-8563-44C2-9E90-143579CF414F}" type="datetimeFigureOut">
              <a:rPr lang="fr-FR" smtClean="0"/>
              <a:pPr/>
              <a:t>16/06/2013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75F-8CA2-411A-8B06-E852158C75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C48-8563-44C2-9E90-143579CF414F}" type="datetimeFigureOut">
              <a:rPr lang="fr-FR" smtClean="0"/>
              <a:pPr/>
              <a:t>16/06/2013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75F-8CA2-411A-8B06-E852158C75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C48-8563-44C2-9E90-143579CF414F}" type="datetimeFigureOut">
              <a:rPr lang="fr-FR" smtClean="0"/>
              <a:pPr/>
              <a:t>16/06/2013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75F-8CA2-411A-8B06-E852158C75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C48-8563-44C2-9E90-143579CF414F}" type="datetimeFigureOut">
              <a:rPr lang="fr-FR" smtClean="0"/>
              <a:pPr/>
              <a:t>16/06/2013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75F-8CA2-411A-8B06-E852158C75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C48-8563-44C2-9E90-143579CF414F}" type="datetimeFigureOut">
              <a:rPr lang="fr-FR" smtClean="0"/>
              <a:pPr/>
              <a:t>16/06/2013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75F-8CA2-411A-8B06-E852158C75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C48-8563-44C2-9E90-143579CF414F}" type="datetimeFigureOut">
              <a:rPr lang="fr-FR" smtClean="0"/>
              <a:pPr/>
              <a:t>16/06/2013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75F-8CA2-411A-8B06-E852158C75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C48-8563-44C2-9E90-143579CF414F}" type="datetimeFigureOut">
              <a:rPr lang="fr-FR" smtClean="0"/>
              <a:pPr/>
              <a:t>16/06/2013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75F-8CA2-411A-8B06-E852158C75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C48-8563-44C2-9E90-143579CF414F}" type="datetimeFigureOut">
              <a:rPr lang="fr-FR" smtClean="0"/>
              <a:pPr/>
              <a:t>16/06/2013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75F-8CA2-411A-8B06-E852158C75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65C48-8563-44C2-9E90-143579CF414F}" type="datetimeFigureOut">
              <a:rPr lang="fr-FR" smtClean="0"/>
              <a:pPr/>
              <a:t>16/06/2013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D775F-8CA2-411A-8B06-E852158C75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1357299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fr-FR" sz="3200" b="1" i="1" kern="1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Arial" pitchFamily="34" charset="0"/>
              </a:rPr>
              <a:t>Soutenance </a:t>
            </a:r>
            <a:r>
              <a:rPr lang="fr-F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du mini </a:t>
            </a:r>
            <a:r>
              <a:rPr lang="fr-FR" sz="3200" b="1" i="1" kern="1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Arial" pitchFamily="34" charset="0"/>
              </a:rPr>
              <a:t>Projet Industriel</a:t>
            </a:r>
            <a:r>
              <a:rPr lang="fr-FR" sz="3200" b="1" i="1" kern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Arial" pitchFamily="34" charset="0"/>
              </a:rPr>
              <a:t> </a:t>
            </a:r>
          </a:p>
          <a:p>
            <a:pPr algn="ctr" rtl="0">
              <a:spcBef>
                <a:spcPct val="50000"/>
              </a:spcBef>
              <a:defRPr/>
            </a:pPr>
            <a:r>
              <a:rPr lang="fr-F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‘ </a:t>
            </a:r>
            <a:r>
              <a:rPr lang="fr-F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les actionneurs électriques</a:t>
            </a:r>
            <a:r>
              <a:rPr lang="fr-F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’</a:t>
            </a:r>
            <a:endParaRPr lang="fr-FR" sz="3200" b="1" i="1" kern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grpSp>
        <p:nvGrpSpPr>
          <p:cNvPr id="4" name="Groupe 20"/>
          <p:cNvGrpSpPr/>
          <p:nvPr/>
        </p:nvGrpSpPr>
        <p:grpSpPr>
          <a:xfrm>
            <a:off x="857224" y="4356700"/>
            <a:ext cx="8286776" cy="2196934"/>
            <a:chOff x="2265363" y="3929063"/>
            <a:chExt cx="5498953" cy="1117916"/>
          </a:xfrm>
        </p:grpSpPr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5725924" y="4874705"/>
              <a:ext cx="2038392" cy="172274"/>
            </a:xfrm>
            <a:prstGeom prst="flowChartProcess">
              <a:avLst/>
            </a:prstGeom>
            <a:solidFill>
              <a:srgbClr val="FFFFFF">
                <a:alpha val="75000"/>
              </a:srgbClr>
            </a:solidFill>
            <a:ln w="19050" cap="flat" cmpd="sng" algn="ctr">
              <a:solidFill>
                <a:schemeClr val="bg1">
                  <a:lumMod val="85000"/>
                </a:schemeClr>
              </a:solidFill>
              <a:prstDash val="solid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rtl="0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fr-FR" altLang="zh-CN" sz="16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aramond" pitchFamily="18" charset="0"/>
                </a:rPr>
                <a:t>Encadrée Par:J.DIOURI</a:t>
              </a:r>
            </a:p>
          </p:txBody>
        </p:sp>
        <p:grpSp>
          <p:nvGrpSpPr>
            <p:cNvPr id="5" name="Groupe 28"/>
            <p:cNvGrpSpPr/>
            <p:nvPr/>
          </p:nvGrpSpPr>
          <p:grpSpPr>
            <a:xfrm>
              <a:off x="2265363" y="3929063"/>
              <a:ext cx="4787900" cy="636722"/>
              <a:chOff x="2265363" y="3929063"/>
              <a:chExt cx="4787900" cy="636722"/>
            </a:xfrm>
          </p:grpSpPr>
          <p:cxnSp>
            <p:nvCxnSpPr>
              <p:cNvPr id="24" name="Connecteur en angle 23"/>
              <p:cNvCxnSpPr/>
              <p:nvPr/>
            </p:nvCxnSpPr>
            <p:spPr>
              <a:xfrm>
                <a:off x="5643563" y="3929063"/>
                <a:ext cx="1357312" cy="576262"/>
              </a:xfrm>
              <a:prstGeom prst="bentConnector3">
                <a:avLst>
                  <a:gd name="adj1" fmla="val 103214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en angle 24"/>
              <p:cNvCxnSpPr/>
              <p:nvPr/>
            </p:nvCxnSpPr>
            <p:spPr>
              <a:xfrm rot="10800000" flipV="1">
                <a:off x="2265363" y="3929063"/>
                <a:ext cx="1643062" cy="571500"/>
              </a:xfrm>
              <a:prstGeom prst="bentConnector3">
                <a:avLst>
                  <a:gd name="adj1" fmla="val 100087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/>
              <p:cNvCxnSpPr/>
              <p:nvPr/>
            </p:nvCxnSpPr>
            <p:spPr>
              <a:xfrm>
                <a:off x="2265363" y="4565785"/>
                <a:ext cx="47879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71472" y="2714620"/>
            <a:ext cx="8143932" cy="9134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rtl="0">
              <a:defRPr/>
            </a:pPr>
            <a:r>
              <a:rPr lang="fr-FR" sz="3600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fr-FR" sz="3200" b="1" i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les systèmes mécatroniques asservis </a:t>
            </a:r>
            <a:r>
              <a:rPr lang="fr-FR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fr-FR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71538" y="4143380"/>
            <a:ext cx="58579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/>
              </a:rPr>
              <a:t>                       </a:t>
            </a:r>
            <a:r>
              <a:rPr lang="fr-F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/>
              </a:rPr>
              <a:t>Présenté par : </a:t>
            </a:r>
          </a:p>
          <a:p>
            <a:pPr algn="ctr">
              <a:spcBef>
                <a:spcPct val="50000"/>
              </a:spcBef>
              <a:defRPr/>
            </a:pPr>
            <a:r>
              <a:rPr lang="fr-F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/>
              </a:rPr>
              <a:t>                     Siham Lakrih </a:t>
            </a:r>
          </a:p>
          <a:p>
            <a:pPr algn="ctr">
              <a:spcBef>
                <a:spcPct val="50000"/>
              </a:spcBef>
              <a:defRPr/>
            </a:pPr>
            <a:r>
              <a:rPr lang="fr-FR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/>
              </a:rPr>
              <a:t>                       Laila Agattass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7358082" y="450809"/>
            <a:ext cx="1857356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0116" name="AutoShape 4" descr="data:image/jpeg;base64,/9j/4AAQSkZJRgABAQAAAQABAAD/2wCEAAkGBg8RDRUTEBAPDRMWFhQTDxYTFRoWGRUSGBMVGh8UFhQXGyYqGCUjGRIVIjcsJDMqLS4sISAxNTAqNSYrLCkBCQoKBQUFDQUFDSkYEhgpKSkpKSkpKSkpKSkpKSkpKSkpKSkpKSkpKSkpKSkpKSkpKSkpKSkpKSkpKSkpKSkpKf/AABEIAFoAeAMBIgACEQEDEQH/xAAbAAEBAAIDAQAAAAAAAAAAAAAABwMGBAUIAv/EAD0QAAEDAwIDAwYKCwAAAAAAAAEAAgMEBRESIQYHMRNRcSIyQWGBkRQXIzNyc7GywcMIFjQ1NkJVYpKz0f/EABQBAQAAAAAAAAAAAAAAAAAAAAD/xAAUEQEAAAAAAAAAAAAAAAAAAAAA/9oADAMBAAIRAxEAPwC4oiICIiAiIgIiICIiAiIgIiICIiAiIgIiICIiAiIgIiICIiAiIgIiIMFRXRR47SSOPPTW4Nzjuyd+qxMvFMTgTwk+qRp/FRj9JXzqLwqfyVvNNyhsj4Wk0LMlrSSHvByWj+5BvLXgjIII9SZUN5kcMtsccdVa62po3GQM7Ayl7XDBOprXdQMbh2Rv6PTj495mXM2SgkjDqR1UyQ1EjAQSWENDWH+QOHld+Om2UFtq7pBF87NFD9N7W/eIXGh4noXnDKykee5s0ZPuDlD+EeEzLTMndY5Lw57Q4zSXCPDieuGA+T3Ydk963yxcuqCpY41diitrmuHZgTB5cMZ1ZjO2+26Df33GEP0GWNrzjDS9odv08nOd1yF5/wCMQP17g2HztH91q9AIOPU3CGMgSSxxk7gPeG5HqyVjZd6Zxw2eFx7hI0/iob+kh+20np+Sk/2BfVVbLXJFpi4Yu/aY8kgSR7466sn7CgvMkzWtLnODWjcknAA8SvmCqY8ZY9kg6EtIIz3ZCglm4Yu9JYbia0vhp3U5EMEj9Tg/W06w3J0ANyPRnPTZZOTPEtbTW+VtPa57g0zucXxva0B3ZsGjB9QB9qC8ySta0lxDQNyScADvJPRYmXCEtLhLGWjZzg8EA9xOduoUw414yuUtqqY5LJVU7HQvD5HSsIYCPOIHXC0Thf8Agu5fXx/kIPR0M7HjLHNeOmWkEZ8QinfIL9wj66b7Wog7XmDy1hu5hMs8sHZdpp0Bpzr09dXdoXBdyvqi3Sb7ddPTAc0bexUFEE+t/JO2tlElS6quTxvmpl1D2tAGfA5C3G52ClqafsJ4I5YcABhbsMDA0483A6YxhdgiCc/EnSRPLqKsuNuJ3Ihmy33OGfeVkdyrqHY7S+XZ7e4SAf8AVQkQT3iblDHWXL4b8MqaaX5PT2Yb5LmNADgTvnbK+viyrP69df8AIKgIgnPEfJ2OujpxUV1U98DHR9o4Nc6TU8u1OJ8ceAVCjjw0DrgAe4LIiDq+JbG2sopaZz3RtlYWOc0AkDIOQD4LrOAuBo7VTPhjlfOHyGUl4AIJa1uNvorZ0QddxDZm1dHNTucYxKx0Zc0AkA+kArULdyightFRQCpmcyoe2Rzy1uppGjYAbHzAqAiDX+COEY7ZRCmjkfM0Pe/U8AHysbYHgi2BEBERAREQEREBERAREQEREBERAREQEREBERAREQEREBERAREQEREBER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118" name="AutoShape 6" descr="data:image/jpeg;base64,/9j/4AAQSkZJRgABAQAAAQABAAD/2wCEAAkGBg8RDRUTEBAPDRMWFhQTDxYTFRoWGRUSGBMVGh8UFhQXGyYqGCUjGRIVIjcsJDMqLS4sISAxNTAqNSYrLCkBCQoKBQUFDQUFDSkYEhgpKSkpKSkpKSkpKSkpKSkpKSkpKSkpKSkpKSkpKSkpKSkpKSkpKSkpKSkpKSkpKSkpKf/AABEIAFoAeAMBIgACEQEDEQH/xAAbAAEBAAIDAQAAAAAAAAAAAAAABwMGBAUIAv/EAD0QAAEDAwIDAwYKCwAAAAAAAAEAAgMEBRESIQYHMRNRcSIyQWGBkRQXIzNyc7GywcMIFjQ1NkJVYpKz0f/EABQBAQAAAAAAAAAAAAAAAAAAAAD/xAAUEQEAAAAAAAAAAAAAAAAAAAAA/9oADAMBAAIRAxEAPwC4oiICIiAiIgIiICIiAiIgIiICIiAiIgIiICIiAiIgIiICIiAiIgIiIMFRXRR47SSOPPTW4Nzjuyd+qxMvFMTgTwk+qRp/FRj9JXzqLwqfyVvNNyhsj4Wk0LMlrSSHvByWj+5BvLXgjIII9SZUN5kcMtsccdVa62po3GQM7Ayl7XDBOprXdQMbh2Rv6PTj495mXM2SgkjDqR1UyQ1EjAQSWENDWH+QOHld+Om2UFtq7pBF87NFD9N7W/eIXGh4noXnDKykee5s0ZPuDlD+EeEzLTMndY5Lw57Q4zSXCPDieuGA+T3Ydk963yxcuqCpY41diitrmuHZgTB5cMZ1ZjO2+26Df33GEP0GWNrzjDS9odv08nOd1yF5/wCMQP17g2HztH91q9AIOPU3CGMgSSxxk7gPeG5HqyVjZd6Zxw2eFx7hI0/iob+kh+20np+Sk/2BfVVbLXJFpi4Yu/aY8kgSR7466sn7CgvMkzWtLnODWjcknAA8SvmCqY8ZY9kg6EtIIz3ZCglm4Yu9JYbia0vhp3U5EMEj9Tg/W06w3J0ANyPRnPTZZOTPEtbTW+VtPa57g0zucXxva0B3ZsGjB9QB9qC8ySta0lxDQNyScADvJPRYmXCEtLhLGWjZzg8EA9xOduoUw414yuUtqqY5LJVU7HQvD5HSsIYCPOIHXC0Thf8Agu5fXx/kIPR0M7HjLHNeOmWkEZ8QinfIL9wj66b7Wog7XmDy1hu5hMs8sHZdpp0Bpzr09dXdoXBdyvqi3Sb7ddPTAc0bexUFEE+t/JO2tlElS6quTxvmpl1D2tAGfA5C3G52ClqafsJ4I5YcABhbsMDA0483A6YxhdgiCc/EnSRPLqKsuNuJ3Ihmy33OGfeVkdyrqHY7S+XZ7e4SAf8AVQkQT3iblDHWXL4b8MqaaX5PT2Yb5LmNADgTvnbK+viyrP69df8AIKgIgnPEfJ2OujpxUV1U98DHR9o4Nc6TU8u1OJ8ceAVCjjw0DrgAe4LIiDq+JbG2sopaZz3RtlYWOc0AkDIOQD4LrOAuBo7VTPhjlfOHyGUl4AIJa1uNvorZ0QddxDZm1dHNTucYxKx0Zc0AkA+kArULdyightFRQCpmcyoe2Rzy1uppGjYAbHzAqAiDX+COEY7ZRCmjkfM0Pe/U8AHysbYHgi2BEBERAREQEREBERAREQEREBERAREQEREBERAREQEREBERAREQEREBER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120" name="AutoShape 8" descr="data:image/jpeg;base64,/9j/4AAQSkZJRgABAQAAAQABAAD/2wCEAAkGBg8RDRUTEBAPDRMWFhQTDxYTFRoWGRUSGBMVGh8UFhQXGyYqGCUjGRIVIjcsJDMqLS4sISAxNTAqNSYrLCkBCQoKBQUFDQUFDSkYEhgpKSkpKSkpKSkpKSkpKSkpKSkpKSkpKSkpKSkpKSkpKSkpKSkpKSkpKSkpKSkpKSkpKf/AABEIAFoAeAMBIgACEQEDEQH/xAAbAAEBAAIDAQAAAAAAAAAAAAAABwMGBAUIAv/EAD0QAAEDAwIDAwYKCwAAAAAAAAEAAgMEBRESIQYHMRNRcSIyQWGBkRQXIzNyc7GywcMIFjQ1NkJVYpKz0f/EABQBAQAAAAAAAAAAAAAAAAAAAAD/xAAUEQEAAAAAAAAAAAAAAAAAAAAA/9oADAMBAAIRAxEAPwC4oiICIiAiIgIiICIiAiIgIiICIiAiIgIiICIiAiIgIiICIiAiIgIiIMFRXRR47SSOPPTW4Nzjuyd+qxMvFMTgTwk+qRp/FRj9JXzqLwqfyVvNNyhsj4Wk0LMlrSSHvByWj+5BvLXgjIII9SZUN5kcMtsccdVa62po3GQM7Ayl7XDBOprXdQMbh2Rv6PTj495mXM2SgkjDqR1UyQ1EjAQSWENDWH+QOHld+Om2UFtq7pBF87NFD9N7W/eIXGh4noXnDKykee5s0ZPuDlD+EeEzLTMndY5Lw57Q4zSXCPDieuGA+T3Ydk963yxcuqCpY41diitrmuHZgTB5cMZ1ZjO2+26Df33GEP0GWNrzjDS9odv08nOd1yF5/wCMQP17g2HztH91q9AIOPU3CGMgSSxxk7gPeG5HqyVjZd6Zxw2eFx7hI0/iob+kh+20np+Sk/2BfVVbLXJFpi4Yu/aY8kgSR7466sn7CgvMkzWtLnODWjcknAA8SvmCqY8ZY9kg6EtIIz3ZCglm4Yu9JYbia0vhp3U5EMEj9Tg/W06w3J0ANyPRnPTZZOTPEtbTW+VtPa57g0zucXxva0B3ZsGjB9QB9qC8ySta0lxDQNyScADvJPRYmXCEtLhLGWjZzg8EA9xOduoUw414yuUtqqY5LJVU7HQvD5HSsIYCPOIHXC0Thf8Agu5fXx/kIPR0M7HjLHNeOmWkEZ8QinfIL9wj66b7Wog7XmDy1hu5hMs8sHZdpp0Bpzr09dXdoXBdyvqi3Sb7ddPTAc0bexUFEE+t/JO2tlElS6quTxvmpl1D2tAGfA5C3G52ClqafsJ4I5YcABhbsMDA0483A6YxhdgiCc/EnSRPLqKsuNuJ3Ihmy33OGfeVkdyrqHY7S+XZ7e4SAf8AVQkQT3iblDHWXL4b8MqaaX5PT2Yb5LmNADgTvnbK+viyrP69df8AIKgIgnPEfJ2OujpxUV1U98DHR9o4Nc6TU8u1OJ8ceAVCjjw0DrgAe4LIiDq+JbG2sopaZz3RtlYWOc0AkDIOQD4LrOAuBo7VTPhjlfOHyGUl4AIJa1uNvorZ0QddxDZm1dHNTucYxKx0Zc0AkA+kArULdyightFRQCpmcyoe2Rzy1uppGjYAbHzAqAiDX+COEY7ZRCmjkfM0Pe/U8AHysbYHgi2BEBERAREQEREBERAREQEREBERAREQEREBERAREQEREBERAREQEREBER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527E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527E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0"/>
          <p:cNvSpPr/>
          <p:nvPr/>
        </p:nvSpPr>
        <p:spPr>
          <a:xfrm>
            <a:off x="1000100" y="104216"/>
            <a:ext cx="707236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0006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1800" b="1" i="1" dirty="0" smtClean="0">
                <a:solidFill>
                  <a:srgbClr val="FF0000"/>
                </a:solidFill>
                <a:latin typeface="Cambria" pitchFamily="18" charset="0"/>
              </a:rPr>
              <a:t>Caractéristiques du système:</a:t>
            </a:r>
            <a:endParaRPr lang="fr-FR" sz="1800" i="1" dirty="0">
              <a:latin typeface="Cambria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57224" y="1357298"/>
            <a:ext cx="787241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Moteur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299574"/>
              </p:ext>
            </p:extLst>
          </p:nvPr>
        </p:nvGraphicFramePr>
        <p:xfrm>
          <a:off x="785786" y="1928802"/>
          <a:ext cx="6696744" cy="178709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348372"/>
                <a:gridCol w="3348372"/>
              </a:tblGrid>
              <a:tr h="4486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1" dirty="0" smtClean="0">
                          <a:latin typeface="Cambria" pitchFamily="18" charset="0"/>
                        </a:rPr>
                        <a:t>Constituant</a:t>
                      </a:r>
                      <a:endParaRPr lang="fr-FR" sz="1800" b="0" i="1" dirty="0" smtClean="0">
                        <a:latin typeface="Cambria" pitchFamily="18" charset="0"/>
                        <a:ea typeface="Calibri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i="1" dirty="0" smtClean="0">
                          <a:latin typeface="Cambria" pitchFamily="18" charset="0"/>
                        </a:rPr>
                        <a:t>Modèle de connaissance</a:t>
                      </a:r>
                      <a:endParaRPr lang="fr-FR" sz="1800" b="0" i="1" dirty="0">
                        <a:latin typeface="Cambria" pitchFamily="18" charset="0"/>
                        <a:ea typeface="Calibri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3842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961419"/>
              </p:ext>
            </p:extLst>
          </p:nvPr>
        </p:nvGraphicFramePr>
        <p:xfrm>
          <a:off x="755576" y="4293096"/>
          <a:ext cx="6696744" cy="1800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348372"/>
                <a:gridCol w="3348372"/>
              </a:tblGrid>
              <a:tr h="4617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1" dirty="0" smtClean="0">
                          <a:latin typeface="Cambria" pitchFamily="18" charset="0"/>
                        </a:rPr>
                        <a:t>Constituant</a:t>
                      </a:r>
                      <a:endParaRPr lang="fr-FR" sz="1800" b="0" i="1" dirty="0" smtClean="0">
                        <a:latin typeface="Cambria" pitchFamily="18" charset="0"/>
                        <a:ea typeface="Calibri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i="1" dirty="0" smtClean="0">
                          <a:latin typeface="Cambria" pitchFamily="18" charset="0"/>
                        </a:rPr>
                        <a:t>Modèle de connaissance</a:t>
                      </a:r>
                      <a:endParaRPr lang="fr-FR" sz="1800" b="0" i="1" dirty="0">
                        <a:latin typeface="Cambria" pitchFamily="18" charset="0"/>
                        <a:ea typeface="Calibri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3842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itre 1"/>
          <p:cNvSpPr txBox="1">
            <a:spLocks/>
          </p:cNvSpPr>
          <p:nvPr/>
        </p:nvSpPr>
        <p:spPr>
          <a:xfrm>
            <a:off x="857224" y="3717032"/>
            <a:ext cx="798393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réducteur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2420888"/>
            <a:ext cx="224079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2680" y="4995043"/>
            <a:ext cx="181199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4909" y="2385169"/>
            <a:ext cx="2540335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4048" y="4995043"/>
            <a:ext cx="1551599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1071538" y="2428868"/>
            <a:ext cx="285752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5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612684"/>
              </p:ext>
            </p:extLst>
          </p:nvPr>
        </p:nvGraphicFramePr>
        <p:xfrm>
          <a:off x="1357290" y="1785926"/>
          <a:ext cx="6696744" cy="178595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348372"/>
                <a:gridCol w="3348372"/>
              </a:tblGrid>
              <a:tr h="4096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1" dirty="0" smtClean="0">
                          <a:latin typeface="Cambria" pitchFamily="18" charset="0"/>
                        </a:rPr>
                        <a:t>Constituants</a:t>
                      </a:r>
                      <a:endParaRPr lang="fr-FR" sz="1800" b="0" i="1" dirty="0" smtClean="0">
                        <a:latin typeface="Cambria" pitchFamily="18" charset="0"/>
                        <a:ea typeface="Calibri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i="1" dirty="0" smtClean="0">
                          <a:latin typeface="Cambria" pitchFamily="18" charset="0"/>
                        </a:rPr>
                        <a:t>Modèle de connaissance</a:t>
                      </a:r>
                      <a:endParaRPr lang="fr-FR" sz="1800" b="0" i="1" dirty="0">
                        <a:latin typeface="Cambria" pitchFamily="18" charset="0"/>
                        <a:ea typeface="Calibri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7633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72863"/>
              </p:ext>
            </p:extLst>
          </p:nvPr>
        </p:nvGraphicFramePr>
        <p:xfrm>
          <a:off x="1357290" y="4286256"/>
          <a:ext cx="6696744" cy="200026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348372"/>
                <a:gridCol w="3348372"/>
              </a:tblGrid>
              <a:tr h="5048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1" dirty="0" smtClean="0">
                          <a:latin typeface="Cambria" pitchFamily="18" charset="0"/>
                        </a:rPr>
                        <a:t>Constituants</a:t>
                      </a:r>
                      <a:endParaRPr lang="fr-FR" sz="1800" b="0" i="1" dirty="0" smtClean="0">
                        <a:latin typeface="Cambria" pitchFamily="18" charset="0"/>
                        <a:ea typeface="Calibri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i="1" dirty="0" smtClean="0">
                          <a:latin typeface="Cambria" pitchFamily="18" charset="0"/>
                        </a:rPr>
                        <a:t>Modèle de connaissance</a:t>
                      </a:r>
                      <a:endParaRPr lang="fr-FR" sz="1800" b="0" i="1" dirty="0">
                        <a:latin typeface="Cambria" pitchFamily="18" charset="0"/>
                        <a:ea typeface="Calibri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9539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357430"/>
            <a:ext cx="1094285" cy="95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5000636"/>
            <a:ext cx="1800200" cy="111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357430"/>
            <a:ext cx="2009775" cy="108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5072074"/>
            <a:ext cx="21145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à coins arrondis 10"/>
          <p:cNvSpPr/>
          <p:nvPr/>
        </p:nvSpPr>
        <p:spPr>
          <a:xfrm>
            <a:off x="1035819" y="104063"/>
            <a:ext cx="707236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0006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1800" b="1" i="1" dirty="0" smtClean="0">
                <a:solidFill>
                  <a:srgbClr val="FF0000"/>
                </a:solidFill>
                <a:latin typeface="Cambria" pitchFamily="18" charset="0"/>
              </a:rPr>
              <a:t>Caractéristiques du système:</a:t>
            </a:r>
            <a:endParaRPr lang="fr-FR" sz="1800" i="1" dirty="0">
              <a:latin typeface="Cambria" pitchFamily="18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1571604" y="1285860"/>
            <a:ext cx="715803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vanne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1643042" y="3714752"/>
            <a:ext cx="715803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potentiomètre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462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675005"/>
              </p:ext>
            </p:extLst>
          </p:nvPr>
        </p:nvGraphicFramePr>
        <p:xfrm>
          <a:off x="763542" y="1512506"/>
          <a:ext cx="6688778" cy="156542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344389"/>
                <a:gridCol w="3344389"/>
              </a:tblGrid>
              <a:tr h="3797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/>
                        <a:t>Constituants</a:t>
                      </a:r>
                      <a:endParaRPr lang="fr-FR" sz="1800" b="0" dirty="0" smtClean="0">
                        <a:latin typeface="Cambria" pitchFamily="18" charset="0"/>
                        <a:ea typeface="Calibri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/>
                        <a:t>Modèle de connaissance</a:t>
                      </a:r>
                      <a:endParaRPr lang="fr-FR" sz="1800" b="0" dirty="0">
                        <a:latin typeface="Cambria" pitchFamily="18" charset="0"/>
                        <a:ea typeface="Calibri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5852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8" y="2031663"/>
            <a:ext cx="1789744" cy="91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2030" y="1969329"/>
            <a:ext cx="2903012" cy="1083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371693"/>
              </p:ext>
            </p:extLst>
          </p:nvPr>
        </p:nvGraphicFramePr>
        <p:xfrm>
          <a:off x="846425" y="3796850"/>
          <a:ext cx="6677902" cy="200841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338951"/>
                <a:gridCol w="3338951"/>
              </a:tblGrid>
              <a:tr h="502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/>
                        <a:t>Constituants</a:t>
                      </a:r>
                      <a:endParaRPr lang="fr-FR" sz="1800" b="0" dirty="0" smtClean="0">
                        <a:latin typeface="Cambria" pitchFamily="18" charset="0"/>
                        <a:ea typeface="Calibri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/>
                        <a:t>Modèle de connaissance</a:t>
                      </a:r>
                      <a:endParaRPr lang="fr-FR" sz="1800" b="0" dirty="0">
                        <a:latin typeface="Cambria" pitchFamily="18" charset="0"/>
                        <a:ea typeface="Calibri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0631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664" y="4380372"/>
            <a:ext cx="2016224" cy="128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36770" y="4329266"/>
            <a:ext cx="244827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itre 1"/>
          <p:cNvSpPr txBox="1">
            <a:spLocks/>
          </p:cNvSpPr>
          <p:nvPr/>
        </p:nvSpPr>
        <p:spPr>
          <a:xfrm>
            <a:off x="928662" y="1012441"/>
            <a:ext cx="7912498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capteur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928662" y="3163023"/>
            <a:ext cx="7912498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régulateur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8" name="Rectangle à coins arrondis 10"/>
          <p:cNvSpPr/>
          <p:nvPr/>
        </p:nvSpPr>
        <p:spPr>
          <a:xfrm>
            <a:off x="974155" y="65556"/>
            <a:ext cx="7072362" cy="588480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267810" y="673126"/>
            <a:ext cx="8229600" cy="50006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1800" b="1" i="1" dirty="0" smtClean="0">
                <a:solidFill>
                  <a:srgbClr val="FF0000"/>
                </a:solidFill>
                <a:latin typeface="Cambria" pitchFamily="18" charset="0"/>
              </a:rPr>
              <a:t>Caractéristiques du système:</a:t>
            </a:r>
            <a:endParaRPr lang="fr-FR" sz="1800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10"/>
          <p:cNvSpPr/>
          <p:nvPr/>
        </p:nvSpPr>
        <p:spPr>
          <a:xfrm>
            <a:off x="1000100" y="142852"/>
            <a:ext cx="707236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0006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1800" b="1" i="1" dirty="0" smtClean="0">
                <a:solidFill>
                  <a:srgbClr val="FF0000"/>
                </a:solidFill>
                <a:latin typeface="Cambria" pitchFamily="18" charset="0"/>
              </a:rPr>
              <a:t>Modélisation du système:</a:t>
            </a:r>
            <a:endParaRPr lang="fr-FR" sz="1800" i="1" dirty="0">
              <a:latin typeface="Cambria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1357290" y="1357298"/>
            <a:ext cx="7372344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Moteur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928803"/>
            <a:ext cx="757242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1357290" y="4143380"/>
            <a:ext cx="7372344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réducteur</a:t>
            </a: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: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7427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572008"/>
            <a:ext cx="768667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28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5214950"/>
            <a:ext cx="76581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10"/>
          <p:cNvSpPr/>
          <p:nvPr/>
        </p:nvSpPr>
        <p:spPr>
          <a:xfrm>
            <a:off x="1000100" y="142852"/>
            <a:ext cx="707236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0006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1800" b="1" i="1" dirty="0" smtClean="0">
                <a:solidFill>
                  <a:srgbClr val="FF0000"/>
                </a:solidFill>
                <a:latin typeface="Cambria" pitchFamily="18" charset="0"/>
              </a:rPr>
              <a:t>Modélisation du système:</a:t>
            </a:r>
            <a:endParaRPr lang="fr-FR" sz="1800" i="1" dirty="0">
              <a:latin typeface="Cambria" pitchFamily="18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500034" y="1285860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réservoir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500306"/>
            <a:ext cx="7715305" cy="181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857364"/>
            <a:ext cx="7715304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5286388"/>
            <a:ext cx="7715304" cy="135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714884"/>
            <a:ext cx="77153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re 1"/>
          <p:cNvSpPr txBox="1">
            <a:spLocks/>
          </p:cNvSpPr>
          <p:nvPr/>
        </p:nvSpPr>
        <p:spPr>
          <a:xfrm>
            <a:off x="714348" y="4286256"/>
            <a:ext cx="8429652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vanne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0"/>
          <p:cNvSpPr/>
          <p:nvPr/>
        </p:nvSpPr>
        <p:spPr>
          <a:xfrm>
            <a:off x="1000100" y="142852"/>
            <a:ext cx="707236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0006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1800" b="1" i="1" dirty="0" smtClean="0">
                <a:solidFill>
                  <a:srgbClr val="FF0000"/>
                </a:solidFill>
                <a:latin typeface="Cambria" pitchFamily="18" charset="0"/>
              </a:rPr>
              <a:t>Modélisation du système:</a:t>
            </a:r>
            <a:endParaRPr lang="fr-FR" sz="1800" i="1" dirty="0">
              <a:latin typeface="Cambria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00034" y="1285860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limnimétre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75724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285992"/>
            <a:ext cx="757242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857760"/>
            <a:ext cx="7715304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256"/>
            <a:ext cx="77153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itre 1"/>
          <p:cNvSpPr txBox="1">
            <a:spLocks/>
          </p:cNvSpPr>
          <p:nvPr/>
        </p:nvSpPr>
        <p:spPr>
          <a:xfrm>
            <a:off x="571472" y="3571876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571472" y="3571876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régulateur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0"/>
          <p:cNvSpPr/>
          <p:nvPr/>
        </p:nvSpPr>
        <p:spPr>
          <a:xfrm>
            <a:off x="1000100" y="142852"/>
            <a:ext cx="707236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0006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1800" b="1" i="1" dirty="0" smtClean="0">
                <a:solidFill>
                  <a:srgbClr val="FF0000"/>
                </a:solidFill>
                <a:latin typeface="Cambria" pitchFamily="18" charset="0"/>
              </a:rPr>
              <a:t>Modélisation du système:</a:t>
            </a:r>
            <a:endParaRPr lang="fr-FR" sz="1800" i="1" dirty="0">
              <a:latin typeface="Cambria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00034" y="1285860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potentiomètre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77153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285992"/>
            <a:ext cx="7715304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500034" y="4000504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intégrateur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429132"/>
            <a:ext cx="77153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929198"/>
            <a:ext cx="7715304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0"/>
          <p:cNvSpPr/>
          <p:nvPr/>
        </p:nvSpPr>
        <p:spPr>
          <a:xfrm>
            <a:off x="1000100" y="142852"/>
            <a:ext cx="707236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0006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1800" b="1" i="1" dirty="0" smtClean="0">
                <a:solidFill>
                  <a:srgbClr val="FF0000"/>
                </a:solidFill>
                <a:latin typeface="Cambria" pitchFamily="18" charset="0"/>
              </a:rPr>
              <a:t>Schéma bloc du système:</a:t>
            </a:r>
            <a:endParaRPr lang="fr-FR" sz="1800" i="1" dirty="0">
              <a:latin typeface="Cambria" pitchFamily="18" charset="0"/>
            </a:endParaRPr>
          </a:p>
        </p:txBody>
      </p:sp>
      <p:pic>
        <p:nvPicPr>
          <p:cNvPr id="6" name="Imag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8572560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0"/>
          <p:cNvSpPr/>
          <p:nvPr/>
        </p:nvSpPr>
        <p:spPr>
          <a:xfrm>
            <a:off x="1000100" y="142852"/>
            <a:ext cx="707236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0006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1800" b="1" i="1" dirty="0" smtClean="0">
                <a:solidFill>
                  <a:srgbClr val="FF0000"/>
                </a:solidFill>
                <a:latin typeface="Cambria" pitchFamily="18" charset="0"/>
              </a:rPr>
              <a:t>      Qualités attendus d’un système mécatronique asservi</a:t>
            </a:r>
            <a:endParaRPr lang="fr-FR" sz="1800" i="1" dirty="0">
              <a:latin typeface="Cambria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71604" y="1428736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La stabilité: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857224" y="1928802"/>
            <a:ext cx="8072494" cy="20002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000240"/>
            <a:ext cx="250033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214554"/>
            <a:ext cx="2786082" cy="164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à coins arrondis 12"/>
          <p:cNvSpPr/>
          <p:nvPr/>
        </p:nvSpPr>
        <p:spPr>
          <a:xfrm>
            <a:off x="1000100" y="4500570"/>
            <a:ext cx="3143272" cy="22145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500166" y="4071942"/>
            <a:ext cx="728667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La</a:t>
            </a:r>
            <a:r>
              <a:rPr kumimoji="0" lang="fr-FR" sz="18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précision</a:t>
            </a: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: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643446"/>
            <a:ext cx="2071702" cy="187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itre 1"/>
          <p:cNvSpPr txBox="1">
            <a:spLocks/>
          </p:cNvSpPr>
          <p:nvPr/>
        </p:nvSpPr>
        <p:spPr>
          <a:xfrm>
            <a:off x="5143504" y="4071942"/>
            <a:ext cx="3500462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La rapidité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357818" y="4572008"/>
            <a:ext cx="3571900" cy="21431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4714884"/>
            <a:ext cx="307183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0"/>
          <p:cNvSpPr/>
          <p:nvPr/>
        </p:nvSpPr>
        <p:spPr>
          <a:xfrm>
            <a:off x="1000100" y="142852"/>
            <a:ext cx="707236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71472" y="1071546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Simulation du système: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2" name="Image 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143380"/>
            <a:ext cx="4429156" cy="24328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 5" descr="C:\Users\user\Desktop\Capture1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571612"/>
            <a:ext cx="5741035" cy="22244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4143380"/>
            <a:ext cx="3933209" cy="23574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5786" y="1142984"/>
            <a:ext cx="5286412" cy="5715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fr-FR" b="1" i="1" dirty="0" smtClean="0">
                <a:solidFill>
                  <a:srgbClr val="002060"/>
                </a:solidFill>
                <a:latin typeface="Cambria" pitchFamily="18" charset="0"/>
              </a:rPr>
              <a:t>définition</a:t>
            </a:r>
            <a:endParaRPr lang="fr-FR" b="1" i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5786" y="1586661"/>
            <a:ext cx="7715304" cy="5715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fr-FR" b="1" i="1" dirty="0" smtClean="0">
                <a:solidFill>
                  <a:srgbClr val="002060"/>
                </a:solidFill>
                <a:latin typeface="Cambria" pitchFamily="18" charset="0"/>
              </a:rPr>
              <a:t>objectifs du contrôle automatique d’un système mécatronique</a:t>
            </a:r>
            <a:endParaRPr lang="fr-FR" b="1" i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1" name="Espace réservé du contenu 14"/>
          <p:cNvSpPr>
            <a:spLocks noGrp="1"/>
          </p:cNvSpPr>
          <p:nvPr>
            <p:ph idx="1"/>
          </p:nvPr>
        </p:nvSpPr>
        <p:spPr>
          <a:xfrm>
            <a:off x="757037" y="2220382"/>
            <a:ext cx="7286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buFont typeface="Wingdings" pitchFamily="2" charset="2"/>
              <a:buChar char="Ø"/>
            </a:pPr>
            <a:r>
              <a:rPr lang="fr-FR" sz="1800" b="1" i="1" dirty="0" smtClean="0">
                <a:solidFill>
                  <a:srgbClr val="002060"/>
                </a:solidFill>
                <a:latin typeface="Cambria" pitchFamily="18" charset="0"/>
              </a:rPr>
              <a:t>Schéma de structure d'un système mécatronique asservi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90408" y="2793723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Font typeface="Wingdings" pitchFamily="2" charset="2"/>
              <a:buChar char="Ø"/>
            </a:pPr>
            <a:r>
              <a:rPr lang="fr-FR" b="1" i="1" dirty="0" smtClean="0">
                <a:solidFill>
                  <a:srgbClr val="002060"/>
                </a:solidFill>
                <a:latin typeface="Cambria" pitchFamily="18" charset="0"/>
              </a:rPr>
              <a:t>Différence entre régulation et asservissement:</a:t>
            </a:r>
          </a:p>
          <a:p>
            <a:endParaRPr lang="fr-FR" dirty="0" smtClean="0">
              <a:solidFill>
                <a:srgbClr val="002060"/>
              </a:solidFill>
              <a:latin typeface="Cambria" pitchFamily="18" charset="0"/>
            </a:endParaRPr>
          </a:p>
          <a:p>
            <a:endParaRPr lang="fr-FR" b="1" i="1" dirty="0" smtClean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785786" y="3284217"/>
            <a:ext cx="787241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exemple de système mécatronique asservis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808478" y="3983217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Caractéristiques et modélisation  </a:t>
            </a: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du </a:t>
            </a: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système 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808478" y="4620509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b="1" i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Correction du</a:t>
            </a: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système 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808478" y="5257801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b="1" i="1" noProof="0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conclusion</a:t>
            </a: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7" name="Rectangle à coins arrondis 10"/>
          <p:cNvSpPr/>
          <p:nvPr/>
        </p:nvSpPr>
        <p:spPr>
          <a:xfrm>
            <a:off x="357158" y="285728"/>
            <a:ext cx="8286808" cy="642918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4000" b="1" i="1" dirty="0">
                <a:solidFill>
                  <a:schemeClr val="bg1"/>
                </a:solidFill>
                <a:latin typeface="Cambria" pitchFamily="18" charset="0"/>
              </a:rPr>
              <a:t>Plan</a:t>
            </a:r>
            <a:endParaRPr lang="fr-FR" altLang="zh-CN" sz="4000" b="1" dirty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0"/>
          <p:cNvSpPr/>
          <p:nvPr/>
        </p:nvSpPr>
        <p:spPr>
          <a:xfrm>
            <a:off x="1000100" y="142852"/>
            <a:ext cx="707236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71472" y="1071546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Correction </a:t>
            </a:r>
            <a:r>
              <a:rPr kumimoji="0" lang="fr-FR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du système:</a:t>
            </a:r>
            <a:endParaRPr kumimoji="0" lang="fr-FR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7" name="Image 6" descr="C:\Users\user\Desktop\matlaab\SB avec C PID.bm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7072362" cy="22136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Imag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071942"/>
            <a:ext cx="4357718" cy="25003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4071942"/>
            <a:ext cx="4286280" cy="25003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0"/>
          <p:cNvSpPr/>
          <p:nvPr/>
        </p:nvSpPr>
        <p:spPr>
          <a:xfrm>
            <a:off x="1000100" y="142852"/>
            <a:ext cx="707236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71472" y="3286124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sz="4000" b="1" i="1" dirty="0" smtClean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conclusion</a:t>
            </a:r>
            <a:endParaRPr kumimoji="0" lang="fr-FR" sz="4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0"/>
          <p:cNvSpPr/>
          <p:nvPr/>
        </p:nvSpPr>
        <p:spPr>
          <a:xfrm>
            <a:off x="1000100" y="142852"/>
            <a:ext cx="707236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28596" y="1714488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800100" lvl="1" indent="-342900" algn="ctr"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kumimoji="0" lang="fr-FR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Référence</a:t>
            </a:r>
            <a:endParaRPr kumimoji="0" lang="fr-FR" sz="4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85786" y="3500438"/>
            <a:ext cx="7500990" cy="178595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857356" y="378619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b="1" i="1" dirty="0" smtClean="0">
                <a:solidFill>
                  <a:srgbClr val="002060"/>
                </a:solidFill>
                <a:latin typeface="Cambria" pitchFamily="18" charset="0"/>
              </a:rPr>
              <a:t>les Systèmes mécatroniques asservis</a:t>
            </a:r>
          </a:p>
          <a:p>
            <a:r>
              <a:rPr lang="fr-FR" sz="2000" b="1" i="1" dirty="0" smtClean="0">
                <a:solidFill>
                  <a:srgbClr val="002060"/>
                </a:solidFill>
                <a:latin typeface="Cambria" pitchFamily="18" charset="0"/>
              </a:rPr>
              <a:t>Valentin Gies</a:t>
            </a:r>
          </a:p>
          <a:p>
            <a:r>
              <a:rPr lang="fr-FR" sz="2000" b="1" i="1" dirty="0" smtClean="0">
                <a:solidFill>
                  <a:srgbClr val="002060"/>
                </a:solidFill>
                <a:latin typeface="Cambria" pitchFamily="18" charset="0"/>
              </a:rPr>
              <a:t>ENSTA</a:t>
            </a:r>
            <a:endParaRPr lang="fr-FR" sz="2000" b="1" i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10"/>
          <p:cNvSpPr/>
          <p:nvPr/>
        </p:nvSpPr>
        <p:spPr>
          <a:xfrm>
            <a:off x="357158" y="285728"/>
            <a:ext cx="8286808" cy="642918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282" y="1214422"/>
            <a:ext cx="8643998" cy="53578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,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5786" y="1142984"/>
            <a:ext cx="5286412" cy="5715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</a:rPr>
              <a:t>définition</a:t>
            </a:r>
            <a:endParaRPr lang="fr-FR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14282" y="1928802"/>
            <a:ext cx="8643998" cy="8572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85720" y="1357298"/>
            <a:ext cx="8643998" cy="1785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i="1" dirty="0" smtClean="0">
                <a:solidFill>
                  <a:srgbClr val="002060"/>
                </a:solidFill>
                <a:latin typeface="Cambria" pitchFamily="18" charset="0"/>
              </a:rPr>
              <a:t>      Un système mécatronique asservi est un système qui prend en compte, durant son fonctionnement l’évolution de ses sorties pour les modifier et maintenir conformes à une consigne. </a:t>
            </a:r>
            <a:endParaRPr lang="fr-FR" sz="16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2910" y="3071810"/>
            <a:ext cx="8215370" cy="5715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</a:rPr>
              <a:t>objectifs du contrôle automatique d’un système mécatronique</a:t>
            </a:r>
            <a:endParaRPr lang="fr-FR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285720" y="4143380"/>
            <a:ext cx="8643998" cy="20717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>
              <a:buFont typeface="Arial" pitchFamily="34" charset="0"/>
              <a:buChar char="•"/>
            </a:pPr>
            <a:r>
              <a:rPr lang="fr-FR" i="1" dirty="0" smtClean="0">
                <a:solidFill>
                  <a:srgbClr val="002060"/>
                </a:solidFill>
                <a:latin typeface="Cambria" pitchFamily="18" charset="0"/>
              </a:rPr>
              <a:t> La sécurité </a:t>
            </a:r>
          </a:p>
          <a:p>
            <a:pPr lvl="2">
              <a:buFont typeface="Arial" pitchFamily="34" charset="0"/>
              <a:buChar char="•"/>
            </a:pPr>
            <a:r>
              <a:rPr lang="fr-FR" i="1" dirty="0" smtClean="0">
                <a:solidFill>
                  <a:srgbClr val="002060"/>
                </a:solidFill>
                <a:latin typeface="Cambria" pitchFamily="18" charset="0"/>
              </a:rPr>
              <a:t>Réglementations environnementales  </a:t>
            </a:r>
          </a:p>
          <a:p>
            <a:pPr lvl="2">
              <a:buFont typeface="Arial" pitchFamily="34" charset="0"/>
              <a:buChar char="•"/>
            </a:pPr>
            <a:r>
              <a:rPr lang="fr-FR" i="1" dirty="0" smtClean="0">
                <a:solidFill>
                  <a:srgbClr val="002060"/>
                </a:solidFill>
                <a:latin typeface="Cambria" pitchFamily="18" charset="0"/>
              </a:rPr>
              <a:t> Economie l’énergie</a:t>
            </a:r>
          </a:p>
          <a:p>
            <a:pPr lvl="2">
              <a:buFont typeface="Arial" pitchFamily="34" charset="0"/>
              <a:buChar char="•"/>
            </a:pPr>
            <a:r>
              <a:rPr lang="fr-FR" i="1" dirty="0" smtClean="0">
                <a:solidFill>
                  <a:srgbClr val="002060"/>
                </a:solidFill>
                <a:latin typeface="Cambria" pitchFamily="18" charset="0"/>
              </a:rPr>
              <a:t> Spécifications de la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0"/>
          <p:cNvSpPr/>
          <p:nvPr/>
        </p:nvSpPr>
        <p:spPr>
          <a:xfrm>
            <a:off x="357158" y="285728"/>
            <a:ext cx="8286808" cy="642918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1357298"/>
            <a:ext cx="8215370" cy="5715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</a:rPr>
              <a:t>Exemple d’un système  mécatronique asservi : conduite d’un véhicule</a:t>
            </a:r>
            <a:endParaRPr lang="fr-FR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42910" y="2071678"/>
            <a:ext cx="7572428" cy="19288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57224" y="2143116"/>
            <a:ext cx="7286676" cy="2143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i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fr-FR" sz="1600" i="1" dirty="0" smtClean="0">
                <a:solidFill>
                  <a:srgbClr val="002060"/>
                </a:solidFill>
                <a:latin typeface="Cambria" pitchFamily="18" charset="0"/>
              </a:rPr>
              <a:t>le conducteur doit: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1600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laisser une distance  </a:t>
            </a:r>
            <a:r>
              <a:rPr lang="fr-FR" sz="16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(consigne)</a:t>
            </a:r>
            <a:r>
              <a:rPr lang="fr-FR" sz="1600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entre le véhicule et le bord de la route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1600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observer la route  </a:t>
            </a:r>
            <a:r>
              <a:rPr lang="fr-FR" sz="16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(mesure </a:t>
            </a:r>
            <a:r>
              <a:rPr lang="fr-FR" sz="1600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d </a:t>
            </a:r>
            <a:r>
              <a:rPr lang="fr-FR" sz="16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1600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Évaluer la distance qui sépare son véhicule au bord de la route </a:t>
            </a:r>
            <a:r>
              <a:rPr lang="fr-FR" sz="16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(écart </a:t>
            </a:r>
            <a:r>
              <a:rPr lang="fr-FR" sz="1600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d-d0</a:t>
            </a:r>
            <a:r>
              <a:rPr lang="fr-FR" sz="16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)</a:t>
            </a:r>
            <a:r>
              <a:rPr lang="fr-FR" sz="1600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endParaRPr lang="fr-FR" sz="16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1600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Déterminer la </a:t>
            </a:r>
            <a:r>
              <a:rPr lang="fr-FR" sz="16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(commande)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1600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Agir  pour s'opposer à une éventuelle perturbation.</a:t>
            </a:r>
          </a:p>
          <a:p>
            <a:pPr marL="342900" indent="-342900"/>
            <a:endParaRPr lang="fr-FR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endParaRPr lang="fr-FR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500430" y="4214818"/>
            <a:ext cx="2286016" cy="250033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357694"/>
            <a:ext cx="178595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>
          <a:xfrm>
            <a:off x="214282" y="1000108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buFont typeface="Wingdings" pitchFamily="2" charset="2"/>
              <a:buChar char="Ø"/>
            </a:pPr>
            <a:r>
              <a:rPr lang="fr-FR" sz="2000" b="1" i="1" dirty="0" smtClean="0">
                <a:solidFill>
                  <a:srgbClr val="FF0000"/>
                </a:solidFill>
                <a:latin typeface="Cambria" pitchFamily="18" charset="0"/>
              </a:rPr>
              <a:t>Schéma de structure d'un système mécatronique asservi    </a:t>
            </a:r>
          </a:p>
        </p:txBody>
      </p:sp>
      <p:sp>
        <p:nvSpPr>
          <p:cNvPr id="22" name="Rectangle à coins arrondis 10"/>
          <p:cNvSpPr/>
          <p:nvPr/>
        </p:nvSpPr>
        <p:spPr>
          <a:xfrm>
            <a:off x="357158" y="142852"/>
            <a:ext cx="8286808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428596" y="4857760"/>
            <a:ext cx="8429684" cy="14287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00034" y="4714884"/>
            <a:ext cx="8429684" cy="2285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i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fr-FR" sz="1600" b="1" i="1" dirty="0" smtClean="0">
                <a:solidFill>
                  <a:srgbClr val="002060"/>
                </a:solidFill>
                <a:latin typeface="Cambria" pitchFamily="18" charset="0"/>
              </a:rPr>
              <a:t>La chaine d’action</a:t>
            </a:r>
            <a:r>
              <a:rPr lang="fr-FR" sz="1600" i="1" dirty="0" smtClean="0">
                <a:solidFill>
                  <a:srgbClr val="002060"/>
                </a:solidFill>
                <a:latin typeface="Cambria" pitchFamily="18" charset="0"/>
              </a:rPr>
              <a:t> : englobe tous les organes de puissances (nécessitant un apport extérieur d’énergie et qui exécute le travail.</a:t>
            </a:r>
            <a:endParaRPr lang="fr-FR" sz="16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0"/>
            <a:r>
              <a:rPr lang="fr-FR" sz="1600" b="1" i="1" dirty="0" smtClean="0">
                <a:solidFill>
                  <a:srgbClr val="002060"/>
                </a:solidFill>
                <a:latin typeface="Cambria" pitchFamily="18" charset="0"/>
              </a:rPr>
              <a:t>La chaine d’information</a:t>
            </a:r>
            <a:r>
              <a:rPr lang="fr-FR" sz="1600" i="1" dirty="0" smtClean="0">
                <a:solidFill>
                  <a:srgbClr val="002060"/>
                </a:solidFill>
                <a:latin typeface="Cambria" pitchFamily="18" charset="0"/>
              </a:rPr>
              <a:t> : il analyse et mesure le travail effectué et transmet au comparateur une grandeur physique proportionnelle à ce travail. </a:t>
            </a:r>
            <a:endParaRPr lang="fr-FR" sz="1600" dirty="0" smtClean="0">
              <a:solidFill>
                <a:srgbClr val="002060"/>
              </a:solidFill>
              <a:latin typeface="Cambria" pitchFamily="18" charset="0"/>
            </a:endParaRPr>
          </a:p>
          <a:p>
            <a:endParaRPr lang="fr-FR" sz="1600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42900" indent="-342900"/>
            <a:endParaRPr lang="fr-FR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endParaRPr lang="fr-FR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1214414" y="1643050"/>
            <a:ext cx="6429420" cy="30003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5" y="1818242"/>
            <a:ext cx="5929355" cy="268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28596" y="1142984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Constituants de la chaine de commande:</a:t>
            </a:r>
          </a:p>
        </p:txBody>
      </p:sp>
      <p:sp>
        <p:nvSpPr>
          <p:cNvPr id="17" name="Rectangle à coins arrondis 10"/>
          <p:cNvSpPr/>
          <p:nvPr/>
        </p:nvSpPr>
        <p:spPr>
          <a:xfrm>
            <a:off x="1000100" y="142852"/>
            <a:ext cx="707236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0034" y="1928802"/>
            <a:ext cx="80010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>
                <a:solidFill>
                  <a:srgbClr val="002060"/>
                </a:solidFill>
                <a:latin typeface="Cambria" pitchFamily="18" charset="0"/>
              </a:rPr>
              <a:t>               La chaîne de commande en boucle fermée comprend:</a:t>
            </a:r>
          </a:p>
          <a:p>
            <a:endParaRPr lang="fr-FR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fr-FR" b="1" i="1" dirty="0" smtClean="0">
                <a:solidFill>
                  <a:srgbClr val="002060"/>
                </a:solidFill>
                <a:latin typeface="Cambria" pitchFamily="18" charset="0"/>
              </a:rPr>
              <a:t>Comparateur</a:t>
            </a:r>
            <a:endParaRPr lang="fr-FR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fr-FR" b="1" i="1" dirty="0" smtClean="0">
                <a:solidFill>
                  <a:srgbClr val="002060"/>
                </a:solidFill>
                <a:latin typeface="Cambria" pitchFamily="18" charset="0"/>
              </a:rPr>
              <a:t>Régulateur </a:t>
            </a:r>
            <a:endParaRPr lang="fr-FR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fr-FR" b="1" i="1" dirty="0" smtClean="0">
                <a:solidFill>
                  <a:srgbClr val="002060"/>
                </a:solidFill>
                <a:latin typeface="Cambria" pitchFamily="18" charset="0"/>
              </a:rPr>
              <a:t>Actionneur </a:t>
            </a:r>
            <a:endParaRPr lang="fr-FR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fr-FR" b="1" i="1" dirty="0" smtClean="0">
                <a:solidFill>
                  <a:srgbClr val="002060"/>
                </a:solidFill>
                <a:latin typeface="Cambria" pitchFamily="18" charset="0"/>
              </a:rPr>
              <a:t>Capteur </a:t>
            </a:r>
          </a:p>
          <a:p>
            <a:pPr lvl="1"/>
            <a:endParaRPr lang="fr-FR" i="1" dirty="0" smtClean="0">
              <a:solidFill>
                <a:schemeClr val="tx2"/>
              </a:solidFill>
              <a:latin typeface="Cambria" pitchFamily="18" charset="0"/>
            </a:endParaRPr>
          </a:p>
          <a:p>
            <a:pPr lvl="1"/>
            <a:r>
              <a:rPr lang="fr-FR" i="1" dirty="0" smtClean="0">
                <a:solidFill>
                  <a:schemeClr val="tx2"/>
                </a:solidFill>
                <a:latin typeface="Cambria" pitchFamily="18" charset="0"/>
              </a:rPr>
              <a:t>     Les principaux signaux dans une chaîne de commande en boucle fermée sont:</a:t>
            </a:r>
          </a:p>
          <a:p>
            <a:pPr lvl="1"/>
            <a:endParaRPr lang="fr-FR" i="1" dirty="0" smtClean="0">
              <a:solidFill>
                <a:schemeClr val="tx2"/>
              </a:solidFill>
              <a:latin typeface="Cambria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fr-FR" b="1" i="1" dirty="0" smtClean="0">
                <a:solidFill>
                  <a:srgbClr val="002060"/>
                </a:solidFill>
                <a:latin typeface="Cambria" pitchFamily="18" charset="0"/>
              </a:rPr>
              <a:t>Entrée consigne</a:t>
            </a:r>
            <a:endParaRPr lang="fr-FR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fr-FR" b="1" i="1" dirty="0" smtClean="0">
                <a:solidFill>
                  <a:srgbClr val="002060"/>
                </a:solidFill>
                <a:latin typeface="Cambria" pitchFamily="18" charset="0"/>
              </a:rPr>
              <a:t>La sortie régulée </a:t>
            </a:r>
            <a:endParaRPr lang="fr-FR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fr-FR" b="1" i="1" dirty="0" smtClean="0">
                <a:solidFill>
                  <a:srgbClr val="002060"/>
                </a:solidFill>
                <a:latin typeface="Cambria" pitchFamily="18" charset="0"/>
              </a:rPr>
              <a:t>Mesure</a:t>
            </a:r>
            <a:endParaRPr lang="fr-FR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fr-FR" b="1" i="1" dirty="0" smtClean="0">
                <a:solidFill>
                  <a:srgbClr val="002060"/>
                </a:solidFill>
                <a:latin typeface="Cambria" pitchFamily="18" charset="0"/>
              </a:rPr>
              <a:t>Perturbation</a:t>
            </a:r>
            <a:endParaRPr lang="fr-FR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fr-FR" b="1" i="1" dirty="0" smtClean="0">
                <a:solidFill>
                  <a:srgbClr val="002060"/>
                </a:solidFill>
                <a:latin typeface="Cambria" pitchFamily="18" charset="0"/>
              </a:rPr>
              <a:t>Écart (Erreur)</a:t>
            </a:r>
            <a:endParaRPr lang="fr-FR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fr-FR" b="1" i="1" dirty="0" smtClean="0">
                <a:solidFill>
                  <a:srgbClr val="002060"/>
                </a:solidFill>
                <a:latin typeface="Cambria" pitchFamily="18" charset="0"/>
              </a:rPr>
              <a:t>Commande </a:t>
            </a:r>
            <a:endParaRPr lang="fr-FR" dirty="0" smtClean="0">
              <a:solidFill>
                <a:srgbClr val="002060"/>
              </a:solidFill>
              <a:latin typeface="Cambria" pitchFamily="18" charset="0"/>
            </a:endParaRPr>
          </a:p>
          <a:p>
            <a:endParaRPr lang="fr-FR" i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785786" y="1857364"/>
            <a:ext cx="7500990" cy="4786346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0"/>
          <p:cNvSpPr/>
          <p:nvPr/>
        </p:nvSpPr>
        <p:spPr>
          <a:xfrm>
            <a:off x="1000100" y="142852"/>
            <a:ext cx="707236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1142984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>
                <a:solidFill>
                  <a:srgbClr val="002060"/>
                </a:solidFill>
                <a:latin typeface="Cambria" pitchFamily="18" charset="0"/>
              </a:rPr>
              <a:t>     Revenons à notre exemple de conduite de véhicule, on peut donner un schéma très simple pour illustrer cet exemple :</a:t>
            </a:r>
            <a:endParaRPr lang="fr-FR" dirty="0" smtClean="0">
              <a:solidFill>
                <a:srgbClr val="002060"/>
              </a:solidFill>
              <a:latin typeface="Cambria" pitchFamily="18" charset="0"/>
            </a:endParaRPr>
          </a:p>
          <a:p>
            <a:endParaRPr lang="fr-FR" b="1" i="1" dirty="0" smtClean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8" name="Image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3116"/>
            <a:ext cx="7143800" cy="1785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642910" y="4214818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Font typeface="Wingdings" pitchFamily="2" charset="2"/>
              <a:buChar char="§"/>
            </a:pP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</a:rPr>
              <a:t> Différence entre régulation et asservissement:</a:t>
            </a:r>
          </a:p>
          <a:p>
            <a:endParaRPr lang="fr-FR" dirty="0" smtClean="0">
              <a:solidFill>
                <a:srgbClr val="002060"/>
              </a:solidFill>
              <a:latin typeface="Cambria" pitchFamily="18" charset="0"/>
            </a:endParaRPr>
          </a:p>
          <a:p>
            <a:endParaRPr lang="fr-FR" b="1" i="1" dirty="0" smtClean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2" name="Rectangle à coins arrondis 10"/>
          <p:cNvSpPr/>
          <p:nvPr/>
        </p:nvSpPr>
        <p:spPr>
          <a:xfrm>
            <a:off x="642910" y="4857760"/>
            <a:ext cx="207170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i="1" dirty="0" smtClean="0">
                <a:latin typeface="Cambria" pitchFamily="18" charset="0"/>
              </a:rPr>
              <a:t>Régulation</a:t>
            </a:r>
            <a:endParaRPr lang="fr-FR" altLang="zh-CN" sz="2000" b="1" i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3" name="Rectangle à coins arrondis 10"/>
          <p:cNvSpPr/>
          <p:nvPr/>
        </p:nvSpPr>
        <p:spPr>
          <a:xfrm>
            <a:off x="3214678" y="4857760"/>
            <a:ext cx="564360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i="1" dirty="0" smtClean="0">
                <a:latin typeface="Cambria" pitchFamily="18" charset="0"/>
              </a:rPr>
              <a:t>maintenir constante la grandeur contrôlée conformément à la consigne (consigne constante) </a:t>
            </a:r>
            <a:endParaRPr lang="fr-FR" altLang="zh-CN" b="1" i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4" name="Rectangle à coins arrondis 10"/>
          <p:cNvSpPr/>
          <p:nvPr/>
        </p:nvSpPr>
        <p:spPr>
          <a:xfrm>
            <a:off x="642910" y="5857892"/>
            <a:ext cx="207170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i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</a:t>
            </a:r>
            <a:endParaRPr lang="fr-FR" altLang="zh-CN" sz="2000" b="1" i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5" name="Rectangle à coins arrondis 10"/>
          <p:cNvSpPr/>
          <p:nvPr/>
        </p:nvSpPr>
        <p:spPr>
          <a:xfrm>
            <a:off x="3214678" y="5857892"/>
            <a:ext cx="5715040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i="1" dirty="0" smtClean="0">
                <a:latin typeface="Cambria" pitchFamily="18" charset="0"/>
              </a:rPr>
              <a:t>la sortie doit suivre le plus fidèlement possible la consigne (consigne variable)</a:t>
            </a:r>
            <a:endParaRPr lang="fr-FR" altLang="zh-CN" b="1" i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6" name="Flèche droite 15"/>
          <p:cNvSpPr/>
          <p:nvPr/>
        </p:nvSpPr>
        <p:spPr>
          <a:xfrm>
            <a:off x="2786050" y="5000636"/>
            <a:ext cx="357190" cy="357190"/>
          </a:xfrm>
          <a:prstGeom prst="rightArrow">
            <a:avLst/>
          </a:prstGeom>
          <a:solidFill>
            <a:srgbClr val="0DE2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>
            <a:off x="2786050" y="6072206"/>
            <a:ext cx="357190" cy="357190"/>
          </a:xfrm>
          <a:prstGeom prst="rightArrow">
            <a:avLst/>
          </a:prstGeom>
          <a:solidFill>
            <a:srgbClr val="0DE2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84543" y="2348880"/>
            <a:ext cx="201622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ambria" panose="02040503050406030204" pitchFamily="18" charset="0"/>
              </a:rPr>
              <a:t>Système régulateur</a:t>
            </a:r>
            <a:endParaRPr lang="es-ES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4112" y="2412525"/>
            <a:ext cx="194421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ambria" panose="02040503050406030204" pitchFamily="18" charset="0"/>
              </a:rPr>
              <a:t>Système suiveur</a:t>
            </a:r>
            <a:endParaRPr lang="es-ES" dirty="0">
              <a:latin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43685" y="1129211"/>
            <a:ext cx="1872208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ambria" panose="02040503050406030204" pitchFamily="18" charset="0"/>
              </a:rPr>
              <a:t>Système asservi</a:t>
            </a:r>
            <a:endParaRPr lang="es-ES" dirty="0">
              <a:latin typeface="Cambria" panose="02040503050406030204" pitchFamily="18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2762052" y="1763024"/>
            <a:ext cx="1089868" cy="513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5148064" y="1763024"/>
            <a:ext cx="1240650" cy="528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61" t="45358" r="20404" b="24433"/>
          <a:stretch/>
        </p:blipFill>
        <p:spPr bwMode="auto">
          <a:xfrm>
            <a:off x="5715008" y="3124968"/>
            <a:ext cx="2214577" cy="20383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age 1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4" t="49015" r="55769" b="24016"/>
          <a:stretch/>
        </p:blipFill>
        <p:spPr bwMode="auto">
          <a:xfrm>
            <a:off x="1167007" y="3224980"/>
            <a:ext cx="2381250" cy="18383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Rectangle à coins arrondis 10"/>
          <p:cNvSpPr/>
          <p:nvPr/>
        </p:nvSpPr>
        <p:spPr>
          <a:xfrm>
            <a:off x="1043608" y="0"/>
            <a:ext cx="707236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77735" y="5186724"/>
            <a:ext cx="3959545" cy="3837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0555">
              <a:lnSpc>
                <a:spcPct val="115000"/>
              </a:lnSpc>
              <a:spcAft>
                <a:spcPts val="1000"/>
              </a:spcAft>
            </a:pPr>
            <a:r>
              <a:rPr lang="fr-FR" b="1" i="1" dirty="0">
                <a:latin typeface="Cambria" panose="02040503050406030204" pitchFamily="18" charset="0"/>
                <a:ea typeface="Times New Roman" panose="02020603050405020304" pitchFamily="18" charset="0"/>
              </a:rPr>
              <a:t>Exemple : Régulation de débit</a:t>
            </a:r>
            <a:endParaRPr lang="es-ES" b="1" i="1" dirty="0"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3345" y="5163318"/>
            <a:ext cx="3397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>
                <a:latin typeface="Cambria" panose="02040503050406030204" pitchFamily="18" charset="0"/>
                <a:ea typeface="Times New Roman" panose="02020603050405020304" pitchFamily="18" charset="0"/>
              </a:rPr>
              <a:t>Exemple </a:t>
            </a:r>
            <a:r>
              <a:rPr lang="fr-FR" b="1" i="1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: Radar de poursuite </a:t>
            </a:r>
            <a:endParaRPr lang="es-ES" b="1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35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0"/>
          <p:cNvSpPr/>
          <p:nvPr/>
        </p:nvSpPr>
        <p:spPr>
          <a:xfrm>
            <a:off x="1000100" y="142852"/>
            <a:ext cx="7072362" cy="6429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zh-CN" sz="2000" b="1" dirty="0" smtClean="0">
                <a:solidFill>
                  <a:srgbClr val="FFFFFF"/>
                </a:solidFill>
                <a:latin typeface="Cambria" pitchFamily="18" charset="0"/>
                <a:cs typeface="Times New Roman" pitchFamily="18" charset="0"/>
              </a:rPr>
              <a:t>Asservissement des systèmes mécatroniques</a:t>
            </a:r>
            <a:endParaRPr lang="fr-FR" altLang="zh-CN" sz="2000" b="1" dirty="0">
              <a:solidFill>
                <a:srgbClr val="FFFFFF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928662" y="1071546"/>
            <a:ext cx="7729534" cy="50006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1800" b="1" i="1" dirty="0" smtClean="0">
                <a:solidFill>
                  <a:srgbClr val="FF0000"/>
                </a:solidFill>
                <a:latin typeface="Cambria" pitchFamily="18" charset="0"/>
              </a:rPr>
              <a:t>exemple de système mécatronique asservis:</a:t>
            </a:r>
            <a:endParaRPr lang="fr-FR" sz="1800" i="1" dirty="0">
              <a:latin typeface="Cambria" pitchFamily="18" charset="0"/>
            </a:endParaRPr>
          </a:p>
        </p:txBody>
      </p:sp>
      <p:pic>
        <p:nvPicPr>
          <p:cNvPr id="6" name="Imag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857364"/>
            <a:ext cx="6572296" cy="4286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500</Words>
  <Application>Microsoft Office PowerPoint</Application>
  <PresentationFormat>Affichage à l'écran (4:3)</PresentationFormat>
  <Paragraphs>132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0" baseType="lpstr">
      <vt:lpstr>宋体</vt:lpstr>
      <vt:lpstr>Arial</vt:lpstr>
      <vt:lpstr>Calibri</vt:lpstr>
      <vt:lpstr>Cambria</vt:lpstr>
      <vt:lpstr>Garamond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exemple de système mécatronique asservis:</vt:lpstr>
      <vt:lpstr>Caractéristiques du système:</vt:lpstr>
      <vt:lpstr>Caractéristiques du système:</vt:lpstr>
      <vt:lpstr>Caractéristiques du système:</vt:lpstr>
      <vt:lpstr>Modélisation du système:</vt:lpstr>
      <vt:lpstr>Modélisation du système:</vt:lpstr>
      <vt:lpstr>Modélisation du système:</vt:lpstr>
      <vt:lpstr>Modélisation du système:</vt:lpstr>
      <vt:lpstr>Schéma bloc du système:</vt:lpstr>
      <vt:lpstr>      Qualités attendus d’un système mécatronique asservi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APP</cp:lastModifiedBy>
  <cp:revision>133</cp:revision>
  <dcterms:created xsi:type="dcterms:W3CDTF">2013-06-10T22:25:32Z</dcterms:created>
  <dcterms:modified xsi:type="dcterms:W3CDTF">2013-06-16T10:05:41Z</dcterms:modified>
</cp:coreProperties>
</file>