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FF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DF83-9683-43BB-B478-2A885ACC52E1}" type="datetimeFigureOut">
              <a:rPr lang="fr-FR" smtClean="0"/>
              <a:pPr/>
              <a:t>12/3/12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9D2D-90C8-483D-A44E-5F74D9E8968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DF83-9683-43BB-B478-2A885ACC52E1}" type="datetimeFigureOut">
              <a:rPr lang="fr-FR" smtClean="0"/>
              <a:pPr/>
              <a:t>12/3/12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9D2D-90C8-483D-A44E-5F74D9E8968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DF83-9683-43BB-B478-2A885ACC52E1}" type="datetimeFigureOut">
              <a:rPr lang="fr-FR" smtClean="0"/>
              <a:pPr/>
              <a:t>12/3/12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9D2D-90C8-483D-A44E-5F74D9E8968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DF83-9683-43BB-B478-2A885ACC52E1}" type="datetimeFigureOut">
              <a:rPr lang="fr-FR" smtClean="0"/>
              <a:pPr/>
              <a:t>12/3/12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9D2D-90C8-483D-A44E-5F74D9E8968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DF83-9683-43BB-B478-2A885ACC52E1}" type="datetimeFigureOut">
              <a:rPr lang="fr-FR" smtClean="0"/>
              <a:pPr/>
              <a:t>12/3/12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9D2D-90C8-483D-A44E-5F74D9E8968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DF83-9683-43BB-B478-2A885ACC52E1}" type="datetimeFigureOut">
              <a:rPr lang="fr-FR" smtClean="0"/>
              <a:pPr/>
              <a:t>12/3/12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9D2D-90C8-483D-A44E-5F74D9E8968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DF83-9683-43BB-B478-2A885ACC52E1}" type="datetimeFigureOut">
              <a:rPr lang="fr-FR" smtClean="0"/>
              <a:pPr/>
              <a:t>12/3/12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9D2D-90C8-483D-A44E-5F74D9E8968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DF83-9683-43BB-B478-2A885ACC52E1}" type="datetimeFigureOut">
              <a:rPr lang="fr-FR" smtClean="0"/>
              <a:pPr/>
              <a:t>12/3/12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9D2D-90C8-483D-A44E-5F74D9E8968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DF83-9683-43BB-B478-2A885ACC52E1}" type="datetimeFigureOut">
              <a:rPr lang="fr-FR" smtClean="0"/>
              <a:pPr/>
              <a:t>12/3/12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9D2D-90C8-483D-A44E-5F74D9E8968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DF83-9683-43BB-B478-2A885ACC52E1}" type="datetimeFigureOut">
              <a:rPr lang="fr-FR" smtClean="0"/>
              <a:pPr/>
              <a:t>12/3/12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9D2D-90C8-483D-A44E-5F74D9E8968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DF83-9683-43BB-B478-2A885ACC52E1}" type="datetimeFigureOut">
              <a:rPr lang="fr-FR" smtClean="0"/>
              <a:pPr/>
              <a:t>12/3/12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F9D2D-90C8-483D-A44E-5F74D9E8968B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7DF83-9683-43BB-B478-2A885ACC52E1}" type="datetimeFigureOut">
              <a:rPr lang="fr-FR" smtClean="0"/>
              <a:pPr/>
              <a:t>12/3/12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F9D2D-90C8-483D-A44E-5F74D9E8968B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Séance de T.D. n° 1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i="1" dirty="0" smtClean="0"/>
              <a:t>Le Mandat ad hoc</a:t>
            </a:r>
            <a:endParaRPr lang="fr-FR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755576" y="611396"/>
            <a:ext cx="5329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II - </a:t>
            </a:r>
            <a:r>
              <a:rPr lang="fr-FR" u="sng" dirty="0" smtClean="0"/>
              <a:t>Compléter le tableau sur le thème du droit d’alerte</a:t>
            </a:r>
            <a:endParaRPr lang="fr-FR" u="sng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51520" y="1079158"/>
            <a:ext cx="874149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(Extrait de l’ouvrage de M. Jacquemont consacré au « Droit des entreprises en difficulté » (</a:t>
            </a:r>
            <a:r>
              <a:rPr kumimoji="0" lang="fr-FR" sz="11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Litec</a:t>
            </a:r>
            <a:r>
              <a:rPr kumimoji="0" lang="fr-FR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, 2009)… Page 34, section 3 : </a:t>
            </a:r>
            <a:r>
              <a:rPr kumimoji="0" lang="fr-FR" sz="11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les procédures d’alerte</a:t>
            </a:r>
            <a:r>
              <a:rPr kumimoji="0" lang="fr-FR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"/>
                <a:cs typeface="Times New Roman" pitchFamily="18" charset="0"/>
              </a:rPr>
              <a:t>)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15616" y="1393031"/>
            <a:ext cx="27015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- Apparition :  Loi du 1</a:t>
            </a:r>
            <a:r>
              <a:rPr lang="fr-FR" sz="1400" baseline="30000" dirty="0" smtClean="0"/>
              <a:t>er</a:t>
            </a:r>
            <a:r>
              <a:rPr lang="fr-FR" sz="1400" dirty="0" smtClean="0"/>
              <a:t> mars 1984</a:t>
            </a:r>
            <a:endParaRPr lang="fr-FR" sz="1400" dirty="0"/>
          </a:p>
        </p:txBody>
      </p:sp>
      <p:sp>
        <p:nvSpPr>
          <p:cNvPr id="7" name="ZoneTexte 6"/>
          <p:cNvSpPr txBox="1"/>
          <p:nvPr/>
        </p:nvSpPr>
        <p:spPr>
          <a:xfrm>
            <a:off x="395536" y="1969676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b="1" dirty="0" smtClean="0"/>
              <a:t>Le principe :  </a:t>
            </a:r>
            <a:r>
              <a:rPr lang="fr-FR" sz="1400" i="1" dirty="0" smtClean="0"/>
              <a:t>éviter  de laisser les dirigeants de l’entreprise totalement libres, surtout lorsque celle-ci se trouve face à des difficultés que l’on peut objectivement déceler, ceci sans remettre en cause leur pouvoir décisionnel.</a:t>
            </a:r>
            <a:endParaRPr lang="fr-FR" sz="1400" i="1" dirty="0"/>
          </a:p>
        </p:txBody>
      </p:sp>
      <p:sp>
        <p:nvSpPr>
          <p:cNvPr id="8" name="ZoneTexte 7"/>
          <p:cNvSpPr txBox="1"/>
          <p:nvPr/>
        </p:nvSpPr>
        <p:spPr>
          <a:xfrm>
            <a:off x="107768" y="2617167"/>
            <a:ext cx="8856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Il faut toutefois rappeler que la mise en place des différents mécanismes  d’alerte ont </a:t>
            </a:r>
            <a:r>
              <a:rPr lang="fr-FR" sz="1400" b="1" u="sng" dirty="0" smtClean="0"/>
              <a:t>un objet strictement informatif</a:t>
            </a:r>
            <a:endParaRPr lang="fr-FR" sz="1400" b="1" u="sng" dirty="0"/>
          </a:p>
        </p:txBody>
      </p:sp>
      <p:sp>
        <p:nvSpPr>
          <p:cNvPr id="9" name="ZoneTexte 8"/>
          <p:cNvSpPr txBox="1"/>
          <p:nvPr/>
        </p:nvSpPr>
        <p:spPr>
          <a:xfrm>
            <a:off x="683568" y="3284984"/>
            <a:ext cx="19568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u="sng" dirty="0" smtClean="0"/>
              <a:t>Cette alerte peut avoir</a:t>
            </a:r>
            <a:r>
              <a:rPr lang="fr-FR" sz="1400" dirty="0" smtClean="0"/>
              <a:t>  :</a:t>
            </a:r>
            <a:endParaRPr lang="fr-FR" sz="1400" dirty="0"/>
          </a:p>
        </p:txBody>
      </p:sp>
      <p:sp>
        <p:nvSpPr>
          <p:cNvPr id="10" name="ZoneTexte 9"/>
          <p:cNvSpPr txBox="1"/>
          <p:nvPr/>
        </p:nvSpPr>
        <p:spPr>
          <a:xfrm>
            <a:off x="1259632" y="3697287"/>
            <a:ext cx="28589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1 – Une origine interne à l’entreprise</a:t>
            </a:r>
            <a:endParaRPr lang="fr-FR" sz="1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1259632" y="4129335"/>
            <a:ext cx="28905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2 – Une origine externe à l’entreprise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361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/>
        </p:nvCxnSpPr>
        <p:spPr>
          <a:xfrm>
            <a:off x="395536" y="620688"/>
            <a:ext cx="0" cy="5400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575238" y="1556792"/>
            <a:ext cx="2268570" cy="3077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400" dirty="0" smtClean="0"/>
              <a:t>Le commissaire aux comptes</a:t>
            </a:r>
            <a:endParaRPr lang="fr-FR" sz="1400" dirty="0"/>
          </a:p>
        </p:txBody>
      </p:sp>
      <p:sp>
        <p:nvSpPr>
          <p:cNvPr id="20" name="ZoneTexte 19"/>
          <p:cNvSpPr txBox="1"/>
          <p:nvPr/>
        </p:nvSpPr>
        <p:spPr>
          <a:xfrm>
            <a:off x="3059589" y="1412776"/>
            <a:ext cx="26052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Lorsqu’il relève, dans le cadre de </a:t>
            </a:r>
          </a:p>
          <a:p>
            <a:pPr algn="ctr"/>
            <a:r>
              <a:rPr lang="fr-FR" sz="1400" dirty="0" smtClean="0"/>
              <a:t>sa mission, des faits de nature à</a:t>
            </a:r>
          </a:p>
          <a:p>
            <a:pPr algn="ctr"/>
            <a:r>
              <a:rPr lang="fr-FR" sz="1400" dirty="0" smtClean="0"/>
              <a:t> compromettre la continuité</a:t>
            </a:r>
          </a:p>
          <a:p>
            <a:pPr algn="ctr"/>
            <a:r>
              <a:rPr lang="fr-FR" sz="1400" dirty="0" smtClean="0"/>
              <a:t>de l’exploitation de l’entreprise.</a:t>
            </a:r>
            <a:endParaRPr lang="fr-FR" sz="1400" dirty="0"/>
          </a:p>
        </p:txBody>
      </p:sp>
      <p:sp>
        <p:nvSpPr>
          <p:cNvPr id="21" name="ZoneTexte 20"/>
          <p:cNvSpPr txBox="1"/>
          <p:nvPr/>
        </p:nvSpPr>
        <p:spPr>
          <a:xfrm>
            <a:off x="5796136" y="1268760"/>
            <a:ext cx="285090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u="sng" dirty="0" smtClean="0"/>
              <a:t>Obligation générale du CAC </a:t>
            </a:r>
            <a:r>
              <a:rPr lang="fr-FR" sz="1200" dirty="0" smtClean="0"/>
              <a:t>:</a:t>
            </a:r>
          </a:p>
          <a:p>
            <a:pPr algn="just">
              <a:buFontTx/>
              <a:buChar char="-"/>
            </a:pPr>
            <a:r>
              <a:rPr lang="fr-FR" sz="1200" dirty="0" smtClean="0"/>
              <a:t> information au </a:t>
            </a:r>
            <a:r>
              <a:rPr lang="fr-FR" sz="1200" dirty="0" err="1" smtClean="0"/>
              <a:t>Pdt</a:t>
            </a:r>
            <a:r>
              <a:rPr lang="fr-FR" sz="1200" dirty="0" smtClean="0"/>
              <a:t> du CA ou au dirigeant </a:t>
            </a:r>
          </a:p>
          <a:p>
            <a:pPr algn="just"/>
            <a:r>
              <a:rPr lang="fr-FR" sz="1200" dirty="0" smtClean="0"/>
              <a:t>- copie adressée au </a:t>
            </a:r>
            <a:r>
              <a:rPr lang="fr-FR" sz="1200" dirty="0" err="1" smtClean="0"/>
              <a:t>Pdt</a:t>
            </a:r>
            <a:r>
              <a:rPr lang="fr-FR" sz="1200" dirty="0" smtClean="0"/>
              <a:t> du </a:t>
            </a:r>
            <a:r>
              <a:rPr lang="fr-FR" sz="1200" dirty="0" err="1" smtClean="0"/>
              <a:t>trib</a:t>
            </a:r>
            <a:r>
              <a:rPr lang="fr-FR" sz="1200" dirty="0" smtClean="0"/>
              <a:t>. concerné.</a:t>
            </a:r>
          </a:p>
          <a:p>
            <a:pPr algn="just"/>
            <a:endParaRPr lang="fr-FR" sz="1200" dirty="0" smtClean="0"/>
          </a:p>
          <a:p>
            <a:pPr algn="just"/>
            <a:r>
              <a:rPr lang="fr-FR" sz="1200" dirty="0" smtClean="0"/>
              <a:t>Le dirigeant dispose d’un délai de 15 jours</a:t>
            </a:r>
          </a:p>
          <a:p>
            <a:pPr algn="just"/>
            <a:r>
              <a:rPr lang="fr-FR" sz="1200" dirty="0" smtClean="0"/>
              <a:t>pour répondre. Si il ne répond pas, il y a </a:t>
            </a:r>
          </a:p>
          <a:p>
            <a:pPr algn="just"/>
            <a:r>
              <a:rPr lang="fr-FR" sz="1200" dirty="0" smtClean="0"/>
              <a:t>alors convocation du CA.</a:t>
            </a:r>
            <a:endParaRPr lang="fr-FR" sz="1200" dirty="0"/>
          </a:p>
        </p:txBody>
      </p:sp>
      <p:sp>
        <p:nvSpPr>
          <p:cNvPr id="26" name="ZoneTexte 25"/>
          <p:cNvSpPr txBox="1"/>
          <p:nvPr/>
        </p:nvSpPr>
        <p:spPr>
          <a:xfrm>
            <a:off x="1115616" y="2132856"/>
            <a:ext cx="11257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Origine interne</a:t>
            </a:r>
            <a:endParaRPr lang="fr-FR" sz="1200" i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597167" y="2852936"/>
            <a:ext cx="2246641" cy="3077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400" dirty="0" smtClean="0"/>
              <a:t>Les associés des SA ou SARL</a:t>
            </a:r>
            <a:endParaRPr lang="fr-FR" sz="1400" dirty="0"/>
          </a:p>
        </p:txBody>
      </p:sp>
      <p:sp>
        <p:nvSpPr>
          <p:cNvPr id="28" name="ZoneTexte 27"/>
          <p:cNvSpPr txBox="1"/>
          <p:nvPr/>
        </p:nvSpPr>
        <p:spPr>
          <a:xfrm>
            <a:off x="1115616" y="3212976"/>
            <a:ext cx="11257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Origine interne</a:t>
            </a:r>
            <a:endParaRPr lang="fr-FR" sz="1200" i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3226224" y="2708920"/>
            <a:ext cx="227241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Lorsqu’ils relèvent des faits</a:t>
            </a:r>
          </a:p>
          <a:p>
            <a:pPr algn="ctr"/>
            <a:r>
              <a:rPr lang="fr-FR" sz="1400" dirty="0" smtClean="0"/>
              <a:t> de nature à compromettre</a:t>
            </a:r>
          </a:p>
          <a:p>
            <a:pPr algn="ctr"/>
            <a:r>
              <a:rPr lang="fr-FR" sz="1400" dirty="0" smtClean="0"/>
              <a:t> la continuité de l’entreprise.</a:t>
            </a:r>
            <a:endParaRPr lang="fr-FR" sz="1400" dirty="0"/>
          </a:p>
        </p:txBody>
      </p:sp>
      <p:sp>
        <p:nvSpPr>
          <p:cNvPr id="30" name="ZoneTexte 29"/>
          <p:cNvSpPr txBox="1"/>
          <p:nvPr/>
        </p:nvSpPr>
        <p:spPr>
          <a:xfrm>
            <a:off x="3063518" y="3717032"/>
            <a:ext cx="259782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Lorsqu’il  a connaissance de faits </a:t>
            </a:r>
          </a:p>
          <a:p>
            <a:pPr algn="ctr"/>
            <a:r>
              <a:rPr lang="fr-FR" sz="1400" dirty="0" smtClean="0"/>
              <a:t>de nature à affecter, de manière</a:t>
            </a:r>
          </a:p>
          <a:p>
            <a:pPr algn="ctr"/>
            <a:r>
              <a:rPr lang="fr-FR" sz="1400" dirty="0" smtClean="0"/>
              <a:t>Préoccupante, la situation</a:t>
            </a:r>
          </a:p>
          <a:p>
            <a:pPr algn="ctr"/>
            <a:r>
              <a:rPr lang="fr-FR" sz="1400" dirty="0" smtClean="0"/>
              <a:t> économique de l’entreprise</a:t>
            </a:r>
            <a:endParaRPr lang="fr-FR" sz="1400" dirty="0"/>
          </a:p>
        </p:txBody>
      </p:sp>
      <p:sp>
        <p:nvSpPr>
          <p:cNvPr id="31" name="ZoneTexte 30"/>
          <p:cNvSpPr txBox="1"/>
          <p:nvPr/>
        </p:nvSpPr>
        <p:spPr>
          <a:xfrm>
            <a:off x="5679179" y="2636913"/>
            <a:ext cx="29252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u="sng" dirty="0" smtClean="0"/>
              <a:t>Questions écrites aux dirigeants </a:t>
            </a:r>
            <a:r>
              <a:rPr lang="fr-FR" sz="1200" dirty="0" smtClean="0"/>
              <a:t> : </a:t>
            </a:r>
          </a:p>
          <a:p>
            <a:pPr algn="ctr"/>
            <a:r>
              <a:rPr lang="fr-FR" sz="1200" dirty="0" smtClean="0"/>
              <a:t>2 fois par exercice, et le dirigeant dispose</a:t>
            </a:r>
          </a:p>
          <a:p>
            <a:pPr algn="ctr"/>
            <a:r>
              <a:rPr lang="fr-FR" sz="1200" dirty="0" smtClean="0"/>
              <a:t>de 1mois pour répondre. </a:t>
            </a:r>
          </a:p>
          <a:p>
            <a:pPr algn="ctr"/>
            <a:r>
              <a:rPr lang="fr-FR" sz="1200" dirty="0" smtClean="0"/>
              <a:t>Cette réponse est adressée au CAC qui </a:t>
            </a:r>
          </a:p>
          <a:p>
            <a:pPr algn="ctr"/>
            <a:r>
              <a:rPr lang="fr-FR" sz="1200" dirty="0" smtClean="0"/>
              <a:t>Peut ensuite exercer son droit d’alerte.</a:t>
            </a:r>
          </a:p>
          <a:p>
            <a:pPr algn="just"/>
            <a:endParaRPr lang="fr-FR" sz="1200" dirty="0" smtClean="0"/>
          </a:p>
        </p:txBody>
      </p:sp>
      <p:sp>
        <p:nvSpPr>
          <p:cNvPr id="36" name="ZoneTexte 35"/>
          <p:cNvSpPr txBox="1"/>
          <p:nvPr/>
        </p:nvSpPr>
        <p:spPr>
          <a:xfrm>
            <a:off x="776893" y="3789040"/>
            <a:ext cx="1850891" cy="3077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400" dirty="0" smtClean="0"/>
              <a:t>Le comité d’entreprise </a:t>
            </a:r>
            <a:endParaRPr lang="fr-FR" sz="1400" dirty="0"/>
          </a:p>
        </p:txBody>
      </p:sp>
      <p:sp>
        <p:nvSpPr>
          <p:cNvPr id="37" name="ZoneTexte 36"/>
          <p:cNvSpPr txBox="1"/>
          <p:nvPr/>
        </p:nvSpPr>
        <p:spPr>
          <a:xfrm>
            <a:off x="1115616" y="4293096"/>
            <a:ext cx="11257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Origine interne</a:t>
            </a:r>
            <a:endParaRPr lang="fr-FR" sz="1200" i="1" dirty="0"/>
          </a:p>
        </p:txBody>
      </p:sp>
      <p:sp>
        <p:nvSpPr>
          <p:cNvPr id="38" name="ZoneTexte 37"/>
          <p:cNvSpPr txBox="1"/>
          <p:nvPr/>
        </p:nvSpPr>
        <p:spPr>
          <a:xfrm>
            <a:off x="5724129" y="3645025"/>
            <a:ext cx="28803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Le CE demande des explications aux dirigeants (le CAC destinataire).</a:t>
            </a:r>
          </a:p>
          <a:p>
            <a:pPr algn="ctr"/>
            <a:r>
              <a:rPr lang="fr-FR" sz="1200" dirty="0" smtClean="0"/>
              <a:t>Si la réponse n‘est pas convaincante, ou insuffisante, il y a établissement d’un rapport d’alerte adressé au CA (ou CS) et </a:t>
            </a:r>
          </a:p>
          <a:p>
            <a:pPr algn="ctr"/>
            <a:r>
              <a:rPr lang="fr-FR" sz="1200" dirty="0" smtClean="0"/>
              <a:t>aux associés.</a:t>
            </a:r>
          </a:p>
          <a:p>
            <a:pPr algn="just"/>
            <a:endParaRPr lang="fr-FR" sz="1200" dirty="0" smtClean="0"/>
          </a:p>
        </p:txBody>
      </p:sp>
      <p:sp>
        <p:nvSpPr>
          <p:cNvPr id="47" name="ZoneTexte 46"/>
          <p:cNvSpPr txBox="1"/>
          <p:nvPr/>
        </p:nvSpPr>
        <p:spPr>
          <a:xfrm>
            <a:off x="770289" y="4941168"/>
            <a:ext cx="1929503" cy="307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FR" sz="1400" dirty="0" smtClean="0"/>
              <a:t>Le Président du tribunal</a:t>
            </a:r>
            <a:endParaRPr lang="fr-FR" sz="1400" dirty="0"/>
          </a:p>
        </p:txBody>
      </p:sp>
      <p:sp>
        <p:nvSpPr>
          <p:cNvPr id="48" name="ZoneTexte 47"/>
          <p:cNvSpPr txBox="1"/>
          <p:nvPr/>
        </p:nvSpPr>
        <p:spPr>
          <a:xfrm>
            <a:off x="1115616" y="5456257"/>
            <a:ext cx="11421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Origine externe</a:t>
            </a:r>
            <a:endParaRPr lang="fr-FR" sz="1200" i="1" dirty="0"/>
          </a:p>
        </p:txBody>
      </p:sp>
      <p:sp>
        <p:nvSpPr>
          <p:cNvPr id="49" name="ZoneTexte 48"/>
          <p:cNvSpPr txBox="1"/>
          <p:nvPr/>
        </p:nvSpPr>
        <p:spPr>
          <a:xfrm>
            <a:off x="2986965" y="4851157"/>
            <a:ext cx="275094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Lorsqu’il est alerté, par une </a:t>
            </a:r>
          </a:p>
          <a:p>
            <a:pPr algn="ctr"/>
            <a:r>
              <a:rPr lang="fr-FR" sz="1400" dirty="0" smtClean="0"/>
              <a:t>Procédure, de difficultés de nature </a:t>
            </a:r>
          </a:p>
          <a:p>
            <a:pPr algn="ctr"/>
            <a:r>
              <a:rPr lang="fr-FR" sz="1400" dirty="0" smtClean="0"/>
              <a:t>à compromettre la continuité</a:t>
            </a:r>
          </a:p>
          <a:p>
            <a:pPr algn="ctr"/>
            <a:r>
              <a:rPr lang="fr-FR" sz="1400" dirty="0" smtClean="0"/>
              <a:t>de l’exploitation de l’entreprise.</a:t>
            </a:r>
            <a:endParaRPr lang="fr-FR" sz="1400" dirty="0"/>
          </a:p>
        </p:txBody>
      </p:sp>
      <p:sp>
        <p:nvSpPr>
          <p:cNvPr id="50" name="ZoneTexte 49"/>
          <p:cNvSpPr txBox="1"/>
          <p:nvPr/>
        </p:nvSpPr>
        <p:spPr>
          <a:xfrm>
            <a:off x="5724128" y="4820959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Le </a:t>
            </a:r>
            <a:r>
              <a:rPr lang="fr-FR" sz="1200" dirty="0" err="1" smtClean="0"/>
              <a:t>Pdt</a:t>
            </a:r>
            <a:r>
              <a:rPr lang="fr-FR" sz="1200" dirty="0" smtClean="0"/>
              <a:t> du tribunal convoque les dirigeants et met en œuvre des mesures visant à </a:t>
            </a:r>
          </a:p>
          <a:p>
            <a:pPr algn="ctr"/>
            <a:r>
              <a:rPr lang="fr-FR" sz="1200" dirty="0" smtClean="0"/>
              <a:t>faire en sorte que l’entreprise marche mieux (mais il ne peut s’immiscer dans la vie de l’entreprise).</a:t>
            </a:r>
          </a:p>
          <a:p>
            <a:pPr algn="just">
              <a:buFontTx/>
              <a:buChar char="-"/>
            </a:pPr>
            <a:endParaRPr lang="fr-FR" sz="1200" dirty="0" smtClean="0"/>
          </a:p>
        </p:txBody>
      </p:sp>
      <p:grpSp>
        <p:nvGrpSpPr>
          <p:cNvPr id="55" name="Groupe 54"/>
          <p:cNvGrpSpPr/>
          <p:nvPr/>
        </p:nvGrpSpPr>
        <p:grpSpPr>
          <a:xfrm>
            <a:off x="395536" y="620688"/>
            <a:ext cx="8136904" cy="5400600"/>
            <a:chOff x="467544" y="548680"/>
            <a:chExt cx="8136904" cy="5400600"/>
          </a:xfrm>
        </p:grpSpPr>
        <p:cxnSp>
          <p:nvCxnSpPr>
            <p:cNvPr id="5" name="Connecteur droit 4"/>
            <p:cNvCxnSpPr/>
            <p:nvPr/>
          </p:nvCxnSpPr>
          <p:spPr>
            <a:xfrm>
              <a:off x="467544" y="548680"/>
              <a:ext cx="813690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/>
            <p:nvPr/>
          </p:nvCxnSpPr>
          <p:spPr>
            <a:xfrm>
              <a:off x="8604448" y="548680"/>
              <a:ext cx="0" cy="5400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ZoneTexte 8"/>
            <p:cNvSpPr txBox="1"/>
            <p:nvPr/>
          </p:nvSpPr>
          <p:spPr>
            <a:xfrm>
              <a:off x="755576" y="744959"/>
              <a:ext cx="2049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 smtClean="0"/>
                <a:t>Titulaire du droit d’alerte</a:t>
              </a:r>
              <a:endParaRPr lang="fr-FR" sz="1400" b="1" dirty="0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3406279" y="692696"/>
              <a:ext cx="170668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 smtClean="0"/>
                <a:t>Faits susceptibles de</a:t>
              </a:r>
            </a:p>
            <a:p>
              <a:pPr algn="ctr"/>
              <a:r>
                <a:rPr lang="fr-FR" sz="1400" b="1" dirty="0" smtClean="0"/>
                <a:t> déclencher l’alerte</a:t>
              </a:r>
              <a:endParaRPr lang="fr-FR" sz="1400" b="1" dirty="0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5955189" y="673532"/>
              <a:ext cx="215809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 smtClean="0"/>
                <a:t>Moyen de déclenchement </a:t>
              </a:r>
            </a:p>
            <a:p>
              <a:pPr algn="ctr"/>
              <a:r>
                <a:rPr lang="fr-FR" sz="1400" b="1" dirty="0" smtClean="0"/>
                <a:t>de l’alerte</a:t>
              </a:r>
              <a:endParaRPr lang="fr-FR" sz="1400" b="1" dirty="0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467544" y="1268760"/>
              <a:ext cx="813690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/>
            <p:cNvCxnSpPr/>
            <p:nvPr/>
          </p:nvCxnSpPr>
          <p:spPr>
            <a:xfrm>
              <a:off x="467544" y="2636912"/>
              <a:ext cx="813690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>
            <a:xfrm>
              <a:off x="2987824" y="548680"/>
              <a:ext cx="0" cy="5400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>
              <a:off x="5724128" y="548680"/>
              <a:ext cx="0" cy="54006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/>
            <p:nvPr/>
          </p:nvCxnSpPr>
          <p:spPr>
            <a:xfrm>
              <a:off x="467544" y="3645024"/>
              <a:ext cx="813690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/>
            <p:cNvCxnSpPr/>
            <p:nvPr/>
          </p:nvCxnSpPr>
          <p:spPr>
            <a:xfrm>
              <a:off x="467544" y="4797152"/>
              <a:ext cx="813690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>
              <a:off x="467544" y="5949280"/>
              <a:ext cx="813690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0" grpId="0"/>
      <p:bldP spid="21" grpId="0"/>
      <p:bldP spid="26" grpId="0"/>
      <p:bldP spid="27" grpId="0" animBg="1"/>
      <p:bldP spid="28" grpId="0"/>
      <p:bldP spid="29" grpId="0"/>
      <p:bldP spid="30" grpId="0"/>
      <p:bldP spid="31" grpId="0"/>
      <p:bldP spid="36" grpId="0" animBg="1"/>
      <p:bldP spid="37" grpId="0"/>
      <p:bldP spid="38" grpId="0"/>
      <p:bldP spid="47" grpId="0" animBg="1"/>
      <p:bldP spid="48" grpId="0"/>
      <p:bldP spid="49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47667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 – </a:t>
            </a:r>
            <a:r>
              <a:rPr lang="fr-FR" u="sng" dirty="0" smtClean="0"/>
              <a:t>Questions «flash »</a:t>
            </a:r>
            <a:endParaRPr lang="fr-FR" u="sng" dirty="0"/>
          </a:p>
        </p:txBody>
      </p:sp>
      <p:sp>
        <p:nvSpPr>
          <p:cNvPr id="3" name="ZoneTexte 2"/>
          <p:cNvSpPr txBox="1"/>
          <p:nvPr/>
        </p:nvSpPr>
        <p:spPr>
          <a:xfrm>
            <a:off x="539552" y="836712"/>
            <a:ext cx="41895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fr-FR" sz="1400" b="1" dirty="0" smtClean="0"/>
              <a:t>1 - Un associé de SNC peut-il exercer le droit d’alerte ?</a:t>
            </a:r>
            <a:endParaRPr lang="fr-FR" sz="1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827584" y="1151166"/>
            <a:ext cx="5112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i="1" dirty="0" smtClean="0"/>
              <a:t>Renvoi aux « documents complémentaires », §3, page 40, L’alerte des associés</a:t>
            </a:r>
            <a:endParaRPr lang="fr-FR" sz="1100" i="1" dirty="0"/>
          </a:p>
        </p:txBody>
      </p:sp>
      <p:sp>
        <p:nvSpPr>
          <p:cNvPr id="7" name="ZoneTexte 6"/>
          <p:cNvSpPr txBox="1"/>
          <p:nvPr/>
        </p:nvSpPr>
        <p:spPr>
          <a:xfrm>
            <a:off x="539552" y="1412776"/>
            <a:ext cx="853983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fr-FR" sz="1400" i="1" dirty="0" smtClean="0"/>
              <a:t>Les associés non gérants d’une SARL, </a:t>
            </a:r>
            <a:r>
              <a:rPr lang="fr-FR" sz="1400" i="1" dirty="0" smtClean="0">
                <a:sym typeface="Symbol"/>
              </a:rPr>
              <a:t>  le nombre de PS détenues, ainsi que un ou plusieurs actionnaires d’une SA,</a:t>
            </a:r>
          </a:p>
          <a:p>
            <a:pPr algn="just"/>
            <a:r>
              <a:rPr lang="fr-FR" sz="1400" i="1" dirty="0" smtClean="0">
                <a:sym typeface="Symbol"/>
              </a:rPr>
              <a:t>à condition qu’ils représentent au moins 5% du capital social, peuvent poser, deux fois par exercice, des questions </a:t>
            </a:r>
          </a:p>
          <a:p>
            <a:pPr algn="just"/>
            <a:r>
              <a:rPr lang="fr-FR" sz="1400" i="1" dirty="0" smtClean="0">
                <a:sym typeface="Symbol"/>
              </a:rPr>
              <a:t>écrites aux dirigeants de l’entreprise.</a:t>
            </a:r>
            <a:endParaRPr lang="fr-FR" sz="1400" i="1" dirty="0"/>
          </a:p>
        </p:txBody>
      </p:sp>
      <p:sp>
        <p:nvSpPr>
          <p:cNvPr id="8" name="ZoneTexte 7"/>
          <p:cNvSpPr txBox="1"/>
          <p:nvPr/>
        </p:nvSpPr>
        <p:spPr>
          <a:xfrm>
            <a:off x="539552" y="2132856"/>
            <a:ext cx="3937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/>
              <a:t>Il n’est fait aucune mention des associés d’une SNC.</a:t>
            </a:r>
            <a:endParaRPr lang="fr-FR" sz="1400" i="1" dirty="0"/>
          </a:p>
        </p:txBody>
      </p:sp>
      <p:sp>
        <p:nvSpPr>
          <p:cNvPr id="9" name="ZoneTexte 8"/>
          <p:cNvSpPr txBox="1"/>
          <p:nvPr/>
        </p:nvSpPr>
        <p:spPr>
          <a:xfrm>
            <a:off x="526175" y="2420888"/>
            <a:ext cx="57740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i="1" dirty="0" smtClean="0"/>
              <a:t>En conséquence, les associés d’une SNC ne peuvent exercer le droit d’alerte.</a:t>
            </a:r>
            <a:endParaRPr lang="fr-FR" sz="1400" b="1" i="1" dirty="0"/>
          </a:p>
        </p:txBody>
      </p:sp>
      <p:sp>
        <p:nvSpPr>
          <p:cNvPr id="10" name="Rectangle 9"/>
          <p:cNvSpPr/>
          <p:nvPr/>
        </p:nvSpPr>
        <p:spPr>
          <a:xfrm>
            <a:off x="539552" y="2977207"/>
            <a:ext cx="81369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1400" b="1" dirty="0" smtClean="0"/>
              <a:t>2 – En cas de désignation d’un mandataire </a:t>
            </a:r>
            <a:r>
              <a:rPr lang="fr-FR" sz="1400" b="1" i="1" dirty="0" smtClean="0"/>
              <a:t>ad hoc</a:t>
            </a:r>
            <a:r>
              <a:rPr lang="fr-FR" sz="1400" b="1" dirty="0" smtClean="0"/>
              <a:t>, le débiteur  peut interjeter appel  - Vrai ou faux ?</a:t>
            </a:r>
            <a:endParaRPr lang="fr-FR" sz="14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611560" y="3337247"/>
            <a:ext cx="7061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fr-FR" sz="1400" i="1" dirty="0" smtClean="0"/>
              <a:t>La désignation du mandataire  ad hoc est de la compétence exclusive du président  du tribunal. </a:t>
            </a:r>
            <a:endParaRPr lang="fr-FR" sz="1400" i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611098" y="3625279"/>
            <a:ext cx="33128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fr-FR" sz="1400" i="1" dirty="0" smtClean="0"/>
              <a:t>Le débiteur ne peut refuser ce mandataire. </a:t>
            </a:r>
            <a:endParaRPr lang="fr-FR" sz="1400" i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611560" y="3913311"/>
            <a:ext cx="7707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fr-FR" sz="1400" i="1" dirty="0" smtClean="0"/>
              <a:t>Mais le débiteur peut proposer au président la désignation d’une personne comme mandataire  ad hoc. </a:t>
            </a:r>
            <a:endParaRPr lang="fr-FR" sz="1400" i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623975" y="4273932"/>
            <a:ext cx="85200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fr-FR" sz="1400" i="1" dirty="0" smtClean="0"/>
              <a:t>En revanche, la rémunération du mandataire  est arrêté par ordonnance du président  du tribunal.  </a:t>
            </a:r>
          </a:p>
          <a:p>
            <a:pPr algn="just"/>
            <a:r>
              <a:rPr lang="fr-FR" sz="1400" i="1" dirty="0" smtClean="0"/>
              <a:t>Cette ordonnance est une décision juridictionnelle susceptible de recours devant le 1</a:t>
            </a:r>
            <a:r>
              <a:rPr lang="fr-FR" sz="1400" i="1" baseline="30000" dirty="0" smtClean="0"/>
              <a:t>er</a:t>
            </a:r>
            <a:r>
              <a:rPr lang="fr-FR" sz="1400" i="1" dirty="0" smtClean="0"/>
              <a:t> président de la cour d’appel.</a:t>
            </a:r>
            <a:endParaRPr lang="fr-FR" sz="1400" i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573315" y="4869160"/>
            <a:ext cx="234250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i="1" dirty="0" smtClean="0"/>
              <a:t>En conséquence : </a:t>
            </a:r>
          </a:p>
          <a:p>
            <a:r>
              <a:rPr lang="fr-FR" sz="1400" b="1" i="1" dirty="0" smtClean="0"/>
              <a:t> - Faux pour la désignation ;</a:t>
            </a:r>
          </a:p>
          <a:p>
            <a:r>
              <a:rPr lang="fr-FR" sz="1400" b="1" i="1" dirty="0" smtClean="0"/>
              <a:t> - Vrai pour la rémunération .</a:t>
            </a:r>
            <a:endParaRPr lang="fr-FR" sz="1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67544" y="404664"/>
            <a:ext cx="47597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fr-FR" sz="1400" b="1" dirty="0" smtClean="0"/>
              <a:t>3 – Quelles sont les entreprises soumises au droit d’alerte ?</a:t>
            </a:r>
            <a:endParaRPr lang="fr-FR" sz="14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539552" y="764704"/>
            <a:ext cx="73597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fr-FR" sz="1400" i="1" dirty="0" smtClean="0"/>
              <a:t>Si l’on reprend le tableau et le § 3 déjà évoqué, ce droit d’alerte n’intervient que pour les SA et SARL.</a:t>
            </a:r>
            <a:endParaRPr lang="fr-FR" sz="1400" i="1" dirty="0"/>
          </a:p>
        </p:txBody>
      </p:sp>
      <p:sp>
        <p:nvSpPr>
          <p:cNvPr id="5" name="ZoneTexte 4"/>
          <p:cNvSpPr txBox="1"/>
          <p:nvPr/>
        </p:nvSpPr>
        <p:spPr>
          <a:xfrm>
            <a:off x="539552" y="1196752"/>
            <a:ext cx="4297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fr-FR" sz="1400" i="1" dirty="0" smtClean="0"/>
              <a:t>Ce droit d’alerte doit être déconnecté du Mandat ad hoc.</a:t>
            </a:r>
            <a:endParaRPr lang="fr-FR" sz="1400" i="1" dirty="0"/>
          </a:p>
        </p:txBody>
      </p:sp>
      <p:sp>
        <p:nvSpPr>
          <p:cNvPr id="6" name="ZoneTexte 5"/>
          <p:cNvSpPr txBox="1"/>
          <p:nvPr/>
        </p:nvSpPr>
        <p:spPr>
          <a:xfrm>
            <a:off x="467544" y="1753071"/>
            <a:ext cx="8303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fr-FR" sz="1400" b="1" dirty="0" smtClean="0"/>
              <a:t>4 – Le débiteur peut-il demander au tribunal qu’il soit mis fin, sans délai, à la mission du mandataire </a:t>
            </a:r>
            <a:r>
              <a:rPr lang="fr-FR" sz="1400" b="1" i="1" dirty="0" smtClean="0"/>
              <a:t>ad hoc </a:t>
            </a:r>
            <a:r>
              <a:rPr lang="fr-FR" sz="1400" b="1" dirty="0" smtClean="0"/>
              <a:t>?</a:t>
            </a:r>
            <a:endParaRPr lang="fr-FR" sz="14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564740" y="2132856"/>
            <a:ext cx="7607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fr-FR" sz="1400" i="1" dirty="0" smtClean="0"/>
              <a:t>Nous sommes dans une procédure préventive. Le débiteur n’est pas en état de cessation de paiements.</a:t>
            </a:r>
          </a:p>
          <a:p>
            <a:pPr algn="just"/>
            <a:r>
              <a:rPr lang="fr-FR" sz="1400" i="1" dirty="0" smtClean="0"/>
              <a:t>Il reste libre et peut donc à tout moment demander qu’il soit mis fin à la mission du mandataire ad hoc.</a:t>
            </a:r>
            <a:endParaRPr lang="fr-FR" sz="1400" i="1" dirty="0"/>
          </a:p>
        </p:txBody>
      </p:sp>
      <p:sp>
        <p:nvSpPr>
          <p:cNvPr id="8" name="ZoneTexte 7"/>
          <p:cNvSpPr txBox="1"/>
          <p:nvPr/>
        </p:nvSpPr>
        <p:spPr>
          <a:xfrm>
            <a:off x="539552" y="2708920"/>
            <a:ext cx="82281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fr-FR" sz="1400" i="1" dirty="0" smtClean="0"/>
              <a:t>Cette requête n’est pas gratuite (environ 150 €), il est donc légitime que le débiteur reste maître de la situation.</a:t>
            </a:r>
            <a:endParaRPr lang="fr-FR" sz="1400" i="1" dirty="0"/>
          </a:p>
        </p:txBody>
      </p:sp>
      <p:sp>
        <p:nvSpPr>
          <p:cNvPr id="9" name="ZoneTexte 8"/>
          <p:cNvSpPr txBox="1"/>
          <p:nvPr/>
        </p:nvSpPr>
        <p:spPr>
          <a:xfrm>
            <a:off x="467544" y="3193231"/>
            <a:ext cx="46913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fr-FR" sz="1400" b="1" dirty="0" smtClean="0"/>
              <a:t>5 – Une alerte est donnée </a:t>
            </a:r>
            <a:r>
              <a:rPr lang="fr-FR" sz="1400" i="1" dirty="0" smtClean="0"/>
              <a:t>(choisir la ou les bonnes réponses)</a:t>
            </a:r>
            <a:endParaRPr lang="fr-FR" sz="14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683568" y="3429000"/>
            <a:ext cx="48369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fr-FR" sz="1400" b="1" dirty="0" smtClean="0"/>
              <a:t>- Lorsqu’une entreprise est en état de cessation de paiements ;</a:t>
            </a:r>
            <a:endParaRPr lang="fr-FR" sz="14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688665" y="4345359"/>
            <a:ext cx="61875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fr-FR" sz="1400" b="1" dirty="0" smtClean="0"/>
              <a:t>- Lorsqu’une entreprise n’a pas payé ses créanciers depuis 30 jours ouvrables ;</a:t>
            </a:r>
            <a:endParaRPr lang="fr-FR" sz="14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667149" y="5229200"/>
            <a:ext cx="80813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fr-FR" sz="1400" b="1" dirty="0" smtClean="0"/>
              <a:t>- Lorsqu’une entreprise connaît des difficultés de nature à compromettre la continuité de son exploitation.</a:t>
            </a:r>
            <a:endParaRPr lang="fr-FR" sz="14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683568" y="3697868"/>
            <a:ext cx="8282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fr-FR" sz="1400" i="1" dirty="0" smtClean="0"/>
              <a:t>Non, car dans cette hypothèse il est déjà trop tard et nous irons vers le redressement ou la liquidation judiciaire.</a:t>
            </a:r>
          </a:p>
          <a:p>
            <a:pPr algn="just"/>
            <a:r>
              <a:rPr lang="fr-FR" sz="1400" i="1" dirty="0" smtClean="0"/>
              <a:t>Au mieux, ce sera la conciliation si l’état de cessation de paiement est déclaré depuis moins de 45 jours.</a:t>
            </a:r>
            <a:endParaRPr lang="fr-FR" sz="1400" i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683568" y="4633972"/>
            <a:ext cx="62301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fr-FR" sz="1400" i="1" dirty="0" smtClean="0"/>
              <a:t>Non, car il s’agit là d’un délai normal, contractualisé entre le fournisseur et le client.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755576" y="5498068"/>
            <a:ext cx="79651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fr-FR" sz="1400" i="1" dirty="0" smtClean="0"/>
              <a:t>Oui, lorsqu’elle constate une baisse notable et continue de son activité et qu’il apparaît nécessaire de réagir</a:t>
            </a:r>
          </a:p>
          <a:p>
            <a:pPr algn="just"/>
            <a:r>
              <a:rPr lang="fr-FR" sz="1400" i="1" dirty="0" smtClean="0"/>
              <a:t> pour éviter toute déconvenue ultérieure.</a:t>
            </a:r>
            <a:endParaRPr lang="fr-FR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925</Words>
  <Application>Microsoft Office PowerPoint</Application>
  <PresentationFormat>On-screen Show (4:3)</PresentationFormat>
  <Paragraphs>88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Thème Office</vt:lpstr>
      <vt:lpstr>Séance de T.D. n° 1</vt:lpstr>
      <vt:lpstr>Slide 2</vt:lpstr>
      <vt:lpstr>Slide 3</vt:lpstr>
      <vt:lpstr>Slide 4</vt:lpstr>
      <vt:lpstr>Slide 5</vt:lpstr>
      <vt:lpstr>Slide 6</vt:lpstr>
    </vt:vector>
  </TitlesOfParts>
  <Manager/>
  <Company>GEA Nantes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Séance de T.D. n° 1</dc:title>
  <dc:subject/>
  <dc:creator>GEAN</dc:creator>
  <cp:keywords/>
  <dc:description/>
  <cp:lastModifiedBy>GEA Nantes</cp:lastModifiedBy>
  <cp:revision>31</cp:revision>
  <dcterms:created xsi:type="dcterms:W3CDTF">2012-12-03T13:23:20Z</dcterms:created>
  <dcterms:modified xsi:type="dcterms:W3CDTF">2012-12-03T13:23:41Z</dcterms:modified>
  <cp:category/>
</cp:coreProperties>
</file>