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r:id="rId1"/>
  </p:sldMasterIdLst>
  <p:notesMasterIdLst>
    <p:notesMasterId r:id="rId11"/>
  </p:notesMasterIdLst>
  <p:sldIdLst>
    <p:sldId id="256" r:id="rId2"/>
    <p:sldId id="258" r:id="rId3"/>
    <p:sldId id="262" r:id="rId4"/>
    <p:sldId id="259" r:id="rId5"/>
    <p:sldId id="260" r:id="rId6"/>
    <p:sldId id="261" r:id="rId7"/>
    <p:sldId id="263" r:id="rId8"/>
    <p:sldId id="264" r:id="rId9"/>
    <p:sldId id="265"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00FF"/>
    <a:srgbClr val="000000"/>
    <a:srgbClr val="008000"/>
  </p:clrMru>
  <p:extLst>
    <p:ext uri="{E76CE94A-603C-4142-B9EB-6D1370010A27}">
      <p14:discardImageEditData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p:cViewPr varScale="1">
        <p:scale>
          <a:sx n="87" d="100"/>
          <a:sy n="87" d="100"/>
        </p:scale>
        <p:origin x="-96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75AA20-E24C-4851-B031-9857514403B2}" type="datetimeFigureOut">
              <a:rPr lang="fr-FR" smtClean="0"/>
              <a:pPr/>
              <a:t>12/3/12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C47A5C-BE3D-4944-960F-269DA5E6515B}" type="slidenum">
              <a:rPr lang="fr-FR" smtClean="0"/>
              <a:pPr/>
              <a:t>‹#›</a:t>
            </a:fld>
            <a:endParaRPr lang="fr-F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809250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6C47A5C-BE3D-4944-960F-269DA5E6515B}" type="slidenum">
              <a:rPr lang="fr-FR" smtClean="0"/>
              <a:pPr/>
              <a:t>8</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4D7DF83-9683-43BB-B478-2A885ACC52E1}" type="datetimeFigureOut">
              <a:rPr lang="fr-FR" smtClean="0"/>
              <a:pPr/>
              <a:t>12/3/12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DF9D2D-90C8-483D-A44E-5F74D9E8968B}"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D7DF83-9683-43BB-B478-2A885ACC52E1}" type="datetimeFigureOut">
              <a:rPr lang="fr-FR" smtClean="0"/>
              <a:pPr/>
              <a:t>12/3/12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DF9D2D-90C8-483D-A44E-5F74D9E8968B}"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D7DF83-9683-43BB-B478-2A885ACC52E1}" type="datetimeFigureOut">
              <a:rPr lang="fr-FR" smtClean="0"/>
              <a:pPr/>
              <a:t>12/3/12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DF9D2D-90C8-483D-A44E-5F74D9E8968B}"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D7DF83-9683-43BB-B478-2A885ACC52E1}" type="datetimeFigureOut">
              <a:rPr lang="fr-FR" smtClean="0"/>
              <a:pPr/>
              <a:t>12/3/12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DF9D2D-90C8-483D-A44E-5F74D9E8968B}"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4D7DF83-9683-43BB-B478-2A885ACC52E1}" type="datetimeFigureOut">
              <a:rPr lang="fr-FR" smtClean="0"/>
              <a:pPr/>
              <a:t>12/3/12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DF9D2D-90C8-483D-A44E-5F74D9E8968B}"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4D7DF83-9683-43BB-B478-2A885ACC52E1}" type="datetimeFigureOut">
              <a:rPr lang="fr-FR" smtClean="0"/>
              <a:pPr/>
              <a:t>12/3/12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DF9D2D-90C8-483D-A44E-5F74D9E8968B}"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4D7DF83-9683-43BB-B478-2A885ACC52E1}" type="datetimeFigureOut">
              <a:rPr lang="fr-FR" smtClean="0"/>
              <a:pPr/>
              <a:t>12/3/12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DF9D2D-90C8-483D-A44E-5F74D9E8968B}"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4D7DF83-9683-43BB-B478-2A885ACC52E1}" type="datetimeFigureOut">
              <a:rPr lang="fr-FR" smtClean="0"/>
              <a:pPr/>
              <a:t>12/3/12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DF9D2D-90C8-483D-A44E-5F74D9E8968B}"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4D7DF83-9683-43BB-B478-2A885ACC52E1}" type="datetimeFigureOut">
              <a:rPr lang="fr-FR" smtClean="0"/>
              <a:pPr/>
              <a:t>12/3/12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DF9D2D-90C8-483D-A44E-5F74D9E8968B}"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D7DF83-9683-43BB-B478-2A885ACC52E1}" type="datetimeFigureOut">
              <a:rPr lang="fr-FR" smtClean="0"/>
              <a:pPr/>
              <a:t>12/3/12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DF9D2D-90C8-483D-A44E-5F74D9E8968B}"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D7DF83-9683-43BB-B478-2A885ACC52E1}" type="datetimeFigureOut">
              <a:rPr lang="fr-FR" smtClean="0"/>
              <a:pPr/>
              <a:t>12/3/12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DF9D2D-90C8-483D-A44E-5F74D9E8968B}"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D7DF83-9683-43BB-B478-2A885ACC52E1}" type="datetimeFigureOut">
              <a:rPr lang="fr-FR" smtClean="0"/>
              <a:pPr/>
              <a:t>12/3/12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DF9D2D-90C8-483D-A44E-5F74D9E8968B}"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smtClean="0"/>
              <a:t>Séance de T.D. n° 2</a:t>
            </a:r>
            <a:endParaRPr lang="fr-FR" dirty="0"/>
          </a:p>
        </p:txBody>
      </p:sp>
      <p:sp>
        <p:nvSpPr>
          <p:cNvPr id="3" name="Sous-titre 2"/>
          <p:cNvSpPr>
            <a:spLocks noGrp="1"/>
          </p:cNvSpPr>
          <p:nvPr>
            <p:ph type="subTitle" idx="1"/>
          </p:nvPr>
        </p:nvSpPr>
        <p:spPr>
          <a:xfrm>
            <a:off x="1371600" y="3886200"/>
            <a:ext cx="6400800" cy="838944"/>
          </a:xfrm>
        </p:spPr>
        <p:txBody>
          <a:bodyPr/>
          <a:lstStyle/>
          <a:p>
            <a:r>
              <a:rPr lang="fr-FR" b="1" i="1" dirty="0" smtClean="0"/>
              <a:t>La procédure de conciliation</a:t>
            </a:r>
            <a:endParaRPr lang="fr-FR"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ZoneTexte 2"/>
          <p:cNvSpPr txBox="1"/>
          <p:nvPr/>
        </p:nvSpPr>
        <p:spPr>
          <a:xfrm>
            <a:off x="755576" y="251356"/>
            <a:ext cx="1401922" cy="369332"/>
          </a:xfrm>
          <a:prstGeom prst="rect">
            <a:avLst/>
          </a:prstGeom>
          <a:noFill/>
        </p:spPr>
        <p:txBody>
          <a:bodyPr wrap="none" rtlCol="0">
            <a:spAutoFit/>
          </a:bodyPr>
          <a:lstStyle/>
          <a:p>
            <a:r>
              <a:rPr lang="fr-FR" dirty="0" smtClean="0"/>
              <a:t>I - </a:t>
            </a:r>
            <a:r>
              <a:rPr lang="fr-FR" u="sng" dirty="0" smtClean="0"/>
              <a:t>Recherche</a:t>
            </a:r>
            <a:endParaRPr lang="fr-FR" u="sng" dirty="0"/>
          </a:p>
        </p:txBody>
      </p:sp>
      <p:sp>
        <p:nvSpPr>
          <p:cNvPr id="15361" name="Rectangle 1"/>
          <p:cNvSpPr>
            <a:spLocks noChangeArrowheads="1"/>
          </p:cNvSpPr>
          <p:nvPr/>
        </p:nvSpPr>
        <p:spPr bwMode="auto">
          <a:xfrm>
            <a:off x="2195736" y="332656"/>
            <a:ext cx="6048672"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100" b="0" i="1" u="none" strike="noStrike" cap="none" normalizeH="0" baseline="0" dirty="0" smtClean="0">
                <a:ln>
                  <a:noFill/>
                </a:ln>
                <a:solidFill>
                  <a:schemeClr val="tx1"/>
                </a:solidFill>
                <a:effectLst/>
                <a:ea typeface="Times"/>
                <a:cs typeface="Times New Roman" pitchFamily="18" charset="0"/>
              </a:rPr>
              <a:t>(Extrait de l’ouvrage de M. Jacquemont consacré au « Droit des entreprises en difficulté » (</a:t>
            </a:r>
            <a:r>
              <a:rPr kumimoji="0" lang="fr-FR" sz="1100" b="0" i="1" u="none" strike="noStrike" cap="none" normalizeH="0" baseline="0" dirty="0" err="1" smtClean="0">
                <a:ln>
                  <a:noFill/>
                </a:ln>
                <a:solidFill>
                  <a:schemeClr val="tx1"/>
                </a:solidFill>
                <a:effectLst/>
                <a:ea typeface="Times"/>
                <a:cs typeface="Times New Roman" pitchFamily="18" charset="0"/>
              </a:rPr>
              <a:t>Litec</a:t>
            </a:r>
            <a:r>
              <a:rPr kumimoji="0" lang="fr-FR" sz="1100" b="0" i="1" u="none" strike="noStrike" cap="none" normalizeH="0" baseline="0" dirty="0" smtClean="0">
                <a:ln>
                  <a:noFill/>
                </a:ln>
                <a:solidFill>
                  <a:schemeClr val="tx1"/>
                </a:solidFill>
                <a:effectLst/>
                <a:ea typeface="Times"/>
                <a:cs typeface="Times New Roman" pitchFamily="18" charset="0"/>
              </a:rPr>
              <a:t>, 2009)</a:t>
            </a:r>
            <a:endParaRPr kumimoji="0" lang="fr-FR" sz="1100" b="0" i="0" u="none" strike="noStrike" cap="none" normalizeH="0" baseline="0" dirty="0" smtClean="0">
              <a:ln>
                <a:noFill/>
              </a:ln>
              <a:solidFill>
                <a:schemeClr val="tx1"/>
              </a:solidFill>
              <a:effectLst/>
            </a:endParaRPr>
          </a:p>
        </p:txBody>
      </p:sp>
      <p:sp>
        <p:nvSpPr>
          <p:cNvPr id="6" name="ZoneTexte 5"/>
          <p:cNvSpPr txBox="1"/>
          <p:nvPr/>
        </p:nvSpPr>
        <p:spPr>
          <a:xfrm>
            <a:off x="827584" y="692696"/>
            <a:ext cx="3557833" cy="307777"/>
          </a:xfrm>
          <a:prstGeom prst="rect">
            <a:avLst/>
          </a:prstGeom>
          <a:noFill/>
        </p:spPr>
        <p:txBody>
          <a:bodyPr wrap="none" rtlCol="0">
            <a:spAutoFit/>
          </a:bodyPr>
          <a:lstStyle/>
          <a:p>
            <a:r>
              <a:rPr lang="fr-FR" sz="1400" b="1" dirty="0" smtClean="0"/>
              <a:t>A - </a:t>
            </a:r>
            <a:r>
              <a:rPr lang="fr-FR" sz="1400" b="1" u="sng" dirty="0" smtClean="0"/>
              <a:t>Exposez la situation des créanciers publics</a:t>
            </a:r>
            <a:endParaRPr lang="fr-FR" sz="1400" b="1" u="sng" dirty="0"/>
          </a:p>
        </p:txBody>
      </p:sp>
      <p:sp>
        <p:nvSpPr>
          <p:cNvPr id="7" name="ZoneTexte 6"/>
          <p:cNvSpPr txBox="1"/>
          <p:nvPr/>
        </p:nvSpPr>
        <p:spPr>
          <a:xfrm>
            <a:off x="971600" y="1052736"/>
            <a:ext cx="2808312" cy="307777"/>
          </a:xfrm>
          <a:prstGeom prst="rect">
            <a:avLst/>
          </a:prstGeom>
          <a:noFill/>
        </p:spPr>
        <p:txBody>
          <a:bodyPr wrap="square" rtlCol="0">
            <a:spAutoFit/>
          </a:bodyPr>
          <a:lstStyle/>
          <a:p>
            <a:pPr algn="just"/>
            <a:r>
              <a:rPr lang="fr-FR" sz="1400" b="1" dirty="0" smtClean="0"/>
              <a:t>1 - Qui sont les créanciers publics :</a:t>
            </a:r>
            <a:endParaRPr lang="fr-FR" sz="1400" i="1" dirty="0"/>
          </a:p>
        </p:txBody>
      </p:sp>
      <p:sp>
        <p:nvSpPr>
          <p:cNvPr id="12" name="ZoneTexte 11"/>
          <p:cNvSpPr txBox="1"/>
          <p:nvPr/>
        </p:nvSpPr>
        <p:spPr>
          <a:xfrm>
            <a:off x="1259632" y="1340768"/>
            <a:ext cx="3456384" cy="307777"/>
          </a:xfrm>
          <a:prstGeom prst="rect">
            <a:avLst/>
          </a:prstGeom>
          <a:noFill/>
        </p:spPr>
        <p:txBody>
          <a:bodyPr wrap="square" rtlCol="0">
            <a:spAutoFit/>
          </a:bodyPr>
          <a:lstStyle/>
          <a:p>
            <a:r>
              <a:rPr lang="fr-FR" sz="1400" dirty="0" smtClean="0"/>
              <a:t>a – les administrations financières (DGFIP)</a:t>
            </a:r>
            <a:endParaRPr lang="fr-FR" sz="1400" dirty="0"/>
          </a:p>
        </p:txBody>
      </p:sp>
      <p:sp>
        <p:nvSpPr>
          <p:cNvPr id="13" name="ZoneTexte 12"/>
          <p:cNvSpPr txBox="1"/>
          <p:nvPr/>
        </p:nvSpPr>
        <p:spPr>
          <a:xfrm>
            <a:off x="1259632" y="1628800"/>
            <a:ext cx="5400600" cy="307777"/>
          </a:xfrm>
          <a:prstGeom prst="rect">
            <a:avLst/>
          </a:prstGeom>
          <a:noFill/>
        </p:spPr>
        <p:txBody>
          <a:bodyPr wrap="square" rtlCol="0">
            <a:spAutoFit/>
          </a:bodyPr>
          <a:lstStyle/>
          <a:p>
            <a:r>
              <a:rPr lang="fr-FR" sz="1400" dirty="0" smtClean="0"/>
              <a:t>b – les organismes sociaux (Sécurité Sociale, les assurances chômage…) </a:t>
            </a:r>
            <a:endParaRPr lang="fr-FR" sz="1400" dirty="0"/>
          </a:p>
        </p:txBody>
      </p:sp>
      <p:sp>
        <p:nvSpPr>
          <p:cNvPr id="14" name="ZoneTexte 13"/>
          <p:cNvSpPr txBox="1"/>
          <p:nvPr/>
        </p:nvSpPr>
        <p:spPr>
          <a:xfrm>
            <a:off x="971600" y="1988840"/>
            <a:ext cx="2808312" cy="307777"/>
          </a:xfrm>
          <a:prstGeom prst="rect">
            <a:avLst/>
          </a:prstGeom>
          <a:noFill/>
        </p:spPr>
        <p:txBody>
          <a:bodyPr wrap="square" rtlCol="0">
            <a:spAutoFit/>
          </a:bodyPr>
          <a:lstStyle/>
          <a:p>
            <a:pPr algn="just"/>
            <a:r>
              <a:rPr lang="fr-FR" sz="1400" b="1" dirty="0" smtClean="0"/>
              <a:t>2 – Pourquoi interviennent-ils  :</a:t>
            </a:r>
            <a:endParaRPr lang="fr-FR" sz="1400" i="1" dirty="0"/>
          </a:p>
        </p:txBody>
      </p:sp>
      <p:sp>
        <p:nvSpPr>
          <p:cNvPr id="15" name="ZoneTexte 14"/>
          <p:cNvSpPr txBox="1"/>
          <p:nvPr/>
        </p:nvSpPr>
        <p:spPr>
          <a:xfrm>
            <a:off x="1259632" y="2276872"/>
            <a:ext cx="7416824" cy="954107"/>
          </a:xfrm>
          <a:prstGeom prst="rect">
            <a:avLst/>
          </a:prstGeom>
          <a:noFill/>
        </p:spPr>
        <p:txBody>
          <a:bodyPr wrap="square" rtlCol="0">
            <a:spAutoFit/>
          </a:bodyPr>
          <a:lstStyle/>
          <a:p>
            <a:pPr algn="just"/>
            <a:r>
              <a:rPr lang="fr-FR" sz="1400" dirty="0" smtClean="0"/>
              <a:t>Leurs créances à l’égard des débiteurs en difficulté sont souvent très importantes et l’attitude de ces créanciers publics  va conditionner :</a:t>
            </a:r>
          </a:p>
          <a:p>
            <a:pPr algn="just">
              <a:buFontTx/>
              <a:buChar char="-"/>
            </a:pPr>
            <a:r>
              <a:rPr lang="fr-FR" sz="1400" dirty="0" smtClean="0"/>
              <a:t> d’une part , le redressement de l’entreprise ;</a:t>
            </a:r>
          </a:p>
          <a:p>
            <a:pPr algn="just">
              <a:buFontTx/>
              <a:buChar char="-"/>
            </a:pPr>
            <a:r>
              <a:rPr lang="fr-FR" sz="1400" dirty="0" smtClean="0"/>
              <a:t> d’autre part, la décision des autres créanciers à participer à l’accord.</a:t>
            </a:r>
            <a:endParaRPr lang="fr-FR" sz="1400" dirty="0"/>
          </a:p>
        </p:txBody>
      </p:sp>
      <p:sp>
        <p:nvSpPr>
          <p:cNvPr id="16" name="ZoneTexte 15"/>
          <p:cNvSpPr txBox="1"/>
          <p:nvPr/>
        </p:nvSpPr>
        <p:spPr>
          <a:xfrm>
            <a:off x="971600" y="3212976"/>
            <a:ext cx="5472608" cy="307777"/>
          </a:xfrm>
          <a:prstGeom prst="rect">
            <a:avLst/>
          </a:prstGeom>
          <a:noFill/>
        </p:spPr>
        <p:txBody>
          <a:bodyPr wrap="square" rtlCol="0">
            <a:spAutoFit/>
          </a:bodyPr>
          <a:lstStyle/>
          <a:p>
            <a:pPr algn="just"/>
            <a:r>
              <a:rPr lang="fr-FR" sz="1400" b="1" dirty="0" smtClean="0"/>
              <a:t>3 – Comment peuvent-ils participer au redressement de l’entreprise :</a:t>
            </a:r>
            <a:endParaRPr lang="fr-FR" sz="1400" i="1" dirty="0"/>
          </a:p>
        </p:txBody>
      </p:sp>
      <p:sp>
        <p:nvSpPr>
          <p:cNvPr id="17" name="ZoneTexte 16"/>
          <p:cNvSpPr txBox="1"/>
          <p:nvPr/>
        </p:nvSpPr>
        <p:spPr>
          <a:xfrm>
            <a:off x="1259632" y="3501008"/>
            <a:ext cx="7416824" cy="954107"/>
          </a:xfrm>
          <a:prstGeom prst="rect">
            <a:avLst/>
          </a:prstGeom>
          <a:noFill/>
        </p:spPr>
        <p:txBody>
          <a:bodyPr wrap="square" rtlCol="0">
            <a:spAutoFit/>
          </a:bodyPr>
          <a:lstStyle/>
          <a:p>
            <a:pPr algn="just"/>
            <a:r>
              <a:rPr lang="fr-FR" sz="1400" dirty="0" smtClean="0"/>
              <a:t>Les créanciers peuvent octroyer , dans le cadre de cette procédure de conciliation :</a:t>
            </a:r>
          </a:p>
          <a:p>
            <a:pPr algn="just">
              <a:buFontTx/>
              <a:buChar char="-"/>
            </a:pPr>
            <a:r>
              <a:rPr lang="fr-FR" sz="1400" dirty="0" smtClean="0"/>
              <a:t> des remises de dettes ;</a:t>
            </a:r>
          </a:p>
          <a:p>
            <a:pPr algn="just">
              <a:buFontTx/>
              <a:buChar char="-"/>
            </a:pPr>
            <a:r>
              <a:rPr lang="fr-FR" sz="1400" dirty="0" smtClean="0"/>
              <a:t> des cessions de rang de privilèges ou d’hypothèque, voire l’abandon de ces sûretés ;</a:t>
            </a:r>
          </a:p>
          <a:p>
            <a:pPr algn="just">
              <a:buFontTx/>
              <a:buChar char="-"/>
            </a:pPr>
            <a:r>
              <a:rPr lang="fr-FR" sz="1400" dirty="0" smtClean="0"/>
              <a:t> parfois l’abandon total de la créance.</a:t>
            </a:r>
            <a:endParaRPr lang="fr-FR" sz="1400" dirty="0"/>
          </a:p>
        </p:txBody>
      </p:sp>
      <p:sp>
        <p:nvSpPr>
          <p:cNvPr id="18" name="ZoneTexte 17"/>
          <p:cNvSpPr txBox="1"/>
          <p:nvPr/>
        </p:nvSpPr>
        <p:spPr>
          <a:xfrm>
            <a:off x="971600" y="4437112"/>
            <a:ext cx="5472608" cy="307777"/>
          </a:xfrm>
          <a:prstGeom prst="rect">
            <a:avLst/>
          </a:prstGeom>
          <a:noFill/>
        </p:spPr>
        <p:txBody>
          <a:bodyPr wrap="square" rtlCol="0">
            <a:spAutoFit/>
          </a:bodyPr>
          <a:lstStyle/>
          <a:p>
            <a:pPr algn="just"/>
            <a:r>
              <a:rPr lang="fr-FR" sz="1400" b="1" dirty="0" smtClean="0"/>
              <a:t>4 – Comment cela se traduit-il pour les administrations financières :</a:t>
            </a:r>
            <a:endParaRPr lang="fr-FR" sz="1400" i="1" dirty="0"/>
          </a:p>
        </p:txBody>
      </p:sp>
      <p:sp>
        <p:nvSpPr>
          <p:cNvPr id="19" name="ZoneTexte 18"/>
          <p:cNvSpPr txBox="1"/>
          <p:nvPr/>
        </p:nvSpPr>
        <p:spPr>
          <a:xfrm>
            <a:off x="1259632" y="4725144"/>
            <a:ext cx="7416824" cy="738664"/>
          </a:xfrm>
          <a:prstGeom prst="rect">
            <a:avLst/>
          </a:prstGeom>
          <a:noFill/>
        </p:spPr>
        <p:txBody>
          <a:bodyPr wrap="square" rtlCol="0">
            <a:spAutoFit/>
          </a:bodyPr>
          <a:lstStyle/>
          <a:p>
            <a:pPr algn="just"/>
            <a:r>
              <a:rPr lang="fr-FR" sz="1400" dirty="0" smtClean="0"/>
              <a:t>Elles peuvent, théoriquement, remettre :</a:t>
            </a:r>
          </a:p>
          <a:p>
            <a:pPr algn="just">
              <a:buFontTx/>
              <a:buChar char="-"/>
            </a:pPr>
            <a:r>
              <a:rPr lang="fr-FR" sz="1400" dirty="0" smtClean="0"/>
              <a:t> l’ensemble des </a:t>
            </a:r>
            <a:r>
              <a:rPr lang="fr-FR" sz="1400" u="sng" dirty="0" smtClean="0"/>
              <a:t>impôts directs</a:t>
            </a:r>
            <a:r>
              <a:rPr lang="fr-FR" sz="1400" dirty="0" smtClean="0"/>
              <a:t> perçus au profit de l’État et des collectivités territoriales, ainsi que des produits divers du budget de l’État dus par le débiteur ;</a:t>
            </a:r>
          </a:p>
        </p:txBody>
      </p:sp>
      <p:sp>
        <p:nvSpPr>
          <p:cNvPr id="20" name="ZoneTexte 19"/>
          <p:cNvSpPr txBox="1"/>
          <p:nvPr/>
        </p:nvSpPr>
        <p:spPr>
          <a:xfrm>
            <a:off x="1259632" y="5426640"/>
            <a:ext cx="7416824" cy="738664"/>
          </a:xfrm>
          <a:prstGeom prst="rect">
            <a:avLst/>
          </a:prstGeom>
          <a:noFill/>
        </p:spPr>
        <p:txBody>
          <a:bodyPr wrap="square" rtlCol="0">
            <a:spAutoFit/>
          </a:bodyPr>
          <a:lstStyle/>
          <a:p>
            <a:pPr algn="just"/>
            <a:r>
              <a:rPr lang="fr-FR" sz="1400" b="1" dirty="0" smtClean="0"/>
              <a:t>S’agissant</a:t>
            </a:r>
            <a:r>
              <a:rPr lang="fr-FR" sz="1400" dirty="0" smtClean="0"/>
              <a:t> des </a:t>
            </a:r>
            <a:r>
              <a:rPr lang="fr-FR" sz="1400" u="sng" dirty="0" smtClean="0"/>
              <a:t>impôts indirects</a:t>
            </a:r>
            <a:r>
              <a:rPr lang="fr-FR" sz="1400" dirty="0" smtClean="0"/>
              <a:t> perçus au profit de l’État </a:t>
            </a:r>
            <a:r>
              <a:rPr lang="fr-FR" sz="1400" i="1" dirty="0" smtClean="0"/>
              <a:t>(dont la TVA) </a:t>
            </a:r>
            <a:r>
              <a:rPr lang="fr-FR" sz="1400" dirty="0" smtClean="0"/>
              <a:t>et des collectivités territoriales, seuls les intérêts de retard, majorations , pénalités ou amendes peuvent faire l’objet d’une remise (art. L.626-6, al.2 du C. com.). </a:t>
            </a:r>
            <a:r>
              <a:rPr lang="fr-FR" sz="1400" b="1" dirty="0" smtClean="0"/>
              <a:t>Pourquoi ?</a:t>
            </a:r>
            <a:endParaRPr lang="fr-FR" sz="1400" b="1" dirty="0"/>
          </a:p>
        </p:txBody>
      </p:sp>
      <p:sp>
        <p:nvSpPr>
          <p:cNvPr id="21" name="ZoneTexte 20"/>
          <p:cNvSpPr txBox="1"/>
          <p:nvPr/>
        </p:nvSpPr>
        <p:spPr>
          <a:xfrm>
            <a:off x="1259632" y="6165304"/>
            <a:ext cx="7416824" cy="523220"/>
          </a:xfrm>
          <a:prstGeom prst="rect">
            <a:avLst/>
          </a:prstGeom>
          <a:noFill/>
        </p:spPr>
        <p:txBody>
          <a:bodyPr wrap="square" rtlCol="0">
            <a:spAutoFit/>
          </a:bodyPr>
          <a:lstStyle/>
          <a:p>
            <a:pPr algn="just"/>
            <a:r>
              <a:rPr lang="fr-FR" sz="1400" dirty="0" smtClean="0"/>
              <a:t>Cela s’explique par le fait que le débiteur n’est que </a:t>
            </a:r>
            <a:r>
              <a:rPr lang="fr-FR" sz="1400" u="sng" dirty="0" smtClean="0"/>
              <a:t>le collecteur</a:t>
            </a:r>
            <a:r>
              <a:rPr lang="fr-FR" sz="1400" dirty="0" smtClean="0"/>
              <a:t> de cet impôt indirect  </a:t>
            </a:r>
            <a:r>
              <a:rPr lang="fr-FR" sz="1400" i="1" dirty="0" smtClean="0"/>
              <a:t>(il collecte la TVA pour le compte de l’État)</a:t>
            </a:r>
            <a:r>
              <a:rPr lang="fr-FR" sz="1400" dirty="0" smtClean="0"/>
              <a:t>.</a:t>
            </a:r>
            <a:endParaRPr lang="fr-FR"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5361"/>
                                        </p:tgtEl>
                                        <p:attrNameLst>
                                          <p:attrName>style.visibility</p:attrName>
                                        </p:attrNameLst>
                                      </p:cBhvr>
                                      <p:to>
                                        <p:strVal val="visible"/>
                                      </p:to>
                                    </p:set>
                                    <p:animEffect transition="in" filter="box(in)">
                                      <p:cBhvr>
                                        <p:cTn id="13" dur="500"/>
                                        <p:tgtEl>
                                          <p:spTgt spid="15361"/>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ox(i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linds(horizont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ox(in)">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box(in)">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blinds(horizontal)">
                                      <p:cBhvr>
                                        <p:cTn id="38" dur="5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box(in)">
                                      <p:cBhvr>
                                        <p:cTn id="43" dur="500"/>
                                        <p:tgtEl>
                                          <p:spTgt spid="15"/>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blinds(horizontal)">
                                      <p:cBhvr>
                                        <p:cTn id="48" dur="500"/>
                                        <p:tgtEl>
                                          <p:spTgt spid="16"/>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box(in)">
                                      <p:cBhvr>
                                        <p:cTn id="53" dur="500"/>
                                        <p:tgtEl>
                                          <p:spTgt spid="17"/>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grpId="0" nodeType="click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blinds(horizontal)">
                                      <p:cBhvr>
                                        <p:cTn id="58" dur="500"/>
                                        <p:tgtEl>
                                          <p:spTgt spid="18"/>
                                        </p:tgtEl>
                                      </p:cBhvr>
                                    </p:animEffect>
                                  </p:childTnLst>
                                </p:cTn>
                              </p:par>
                            </p:childTnLst>
                          </p:cTn>
                        </p:par>
                      </p:childTnLst>
                    </p:cTn>
                  </p:par>
                  <p:par>
                    <p:cTn id="59" fill="hold">
                      <p:stCondLst>
                        <p:cond delay="indefinite"/>
                      </p:stCondLst>
                      <p:childTnLst>
                        <p:par>
                          <p:cTn id="60" fill="hold">
                            <p:stCondLst>
                              <p:cond delay="0"/>
                            </p:stCondLst>
                            <p:childTnLst>
                              <p:par>
                                <p:cTn id="61" presetID="4" presetClass="entr" presetSubtype="16"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box(in)">
                                      <p:cBhvr>
                                        <p:cTn id="63" dur="500"/>
                                        <p:tgtEl>
                                          <p:spTgt spid="19"/>
                                        </p:tgtEl>
                                      </p:cBhvr>
                                    </p:animEffect>
                                  </p:childTnLst>
                                </p:cTn>
                              </p:par>
                            </p:childTnLst>
                          </p:cTn>
                        </p:par>
                      </p:childTnLst>
                    </p:cTn>
                  </p:par>
                  <p:par>
                    <p:cTn id="64" fill="hold">
                      <p:stCondLst>
                        <p:cond delay="indefinite"/>
                      </p:stCondLst>
                      <p:childTnLst>
                        <p:par>
                          <p:cTn id="65" fill="hold">
                            <p:stCondLst>
                              <p:cond delay="0"/>
                            </p:stCondLst>
                            <p:childTnLst>
                              <p:par>
                                <p:cTn id="66" presetID="4" presetClass="entr" presetSubtype="16" fill="hold" grpId="0" nodeType="clickEffect">
                                  <p:stCondLst>
                                    <p:cond delay="0"/>
                                  </p:stCondLst>
                                  <p:childTnLst>
                                    <p:set>
                                      <p:cBhvr>
                                        <p:cTn id="67" dur="1" fill="hold">
                                          <p:stCondLst>
                                            <p:cond delay="0"/>
                                          </p:stCondLst>
                                        </p:cTn>
                                        <p:tgtEl>
                                          <p:spTgt spid="20"/>
                                        </p:tgtEl>
                                        <p:attrNameLst>
                                          <p:attrName>style.visibility</p:attrName>
                                        </p:attrNameLst>
                                      </p:cBhvr>
                                      <p:to>
                                        <p:strVal val="visible"/>
                                      </p:to>
                                    </p:set>
                                    <p:animEffect transition="in" filter="box(in)">
                                      <p:cBhvr>
                                        <p:cTn id="68" dur="500"/>
                                        <p:tgtEl>
                                          <p:spTgt spid="20"/>
                                        </p:tgtEl>
                                      </p:cBhvr>
                                    </p:animEffect>
                                  </p:childTnLst>
                                </p:cTn>
                              </p:par>
                            </p:childTnLst>
                          </p:cTn>
                        </p:par>
                      </p:childTnLst>
                    </p:cTn>
                  </p:par>
                  <p:par>
                    <p:cTn id="69" fill="hold">
                      <p:stCondLst>
                        <p:cond delay="indefinite"/>
                      </p:stCondLst>
                      <p:childTnLst>
                        <p:par>
                          <p:cTn id="70" fill="hold">
                            <p:stCondLst>
                              <p:cond delay="0"/>
                            </p:stCondLst>
                            <p:childTnLst>
                              <p:par>
                                <p:cTn id="71" presetID="4" presetClass="entr" presetSubtype="16" fill="hold" grpId="0" nodeType="click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box(in)">
                                      <p:cBhvr>
                                        <p:cTn id="73"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361" grpId="0"/>
      <p:bldP spid="6" grpId="0"/>
      <p:bldP spid="7" grpId="0"/>
      <p:bldP spid="12" grpId="0"/>
      <p:bldP spid="13" grpId="0"/>
      <p:bldP spid="14" grpId="0"/>
      <p:bldP spid="15" grpId="0"/>
      <p:bldP spid="16" grpId="0"/>
      <p:bldP spid="17" grpId="0"/>
      <p:bldP spid="18" grpId="0"/>
      <p:bldP spid="19" grpId="0"/>
      <p:bldP spid="20" grpId="0"/>
      <p:bldP spid="21" grpId="0"/>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ZoneTexte 2"/>
          <p:cNvSpPr txBox="1"/>
          <p:nvPr/>
        </p:nvSpPr>
        <p:spPr>
          <a:xfrm>
            <a:off x="755576" y="251356"/>
            <a:ext cx="2160240" cy="369332"/>
          </a:xfrm>
          <a:prstGeom prst="rect">
            <a:avLst/>
          </a:prstGeom>
          <a:noFill/>
        </p:spPr>
        <p:txBody>
          <a:bodyPr wrap="square" rtlCol="0">
            <a:spAutoFit/>
          </a:bodyPr>
          <a:lstStyle/>
          <a:p>
            <a:r>
              <a:rPr lang="fr-FR" dirty="0" smtClean="0"/>
              <a:t>I – </a:t>
            </a:r>
            <a:r>
              <a:rPr lang="fr-FR" u="sng" dirty="0" smtClean="0"/>
              <a:t>Recherche</a:t>
            </a:r>
            <a:r>
              <a:rPr lang="fr-FR" dirty="0" smtClean="0"/>
              <a:t>    </a:t>
            </a:r>
            <a:r>
              <a:rPr lang="fr-FR" sz="1400" dirty="0" smtClean="0"/>
              <a:t>(suite)</a:t>
            </a:r>
            <a:endParaRPr lang="fr-FR" sz="1400" u="sng" dirty="0"/>
          </a:p>
        </p:txBody>
      </p:sp>
      <p:sp>
        <p:nvSpPr>
          <p:cNvPr id="15361" name="Rectangle 1"/>
          <p:cNvSpPr>
            <a:spLocks noChangeArrowheads="1"/>
          </p:cNvSpPr>
          <p:nvPr/>
        </p:nvSpPr>
        <p:spPr bwMode="auto">
          <a:xfrm>
            <a:off x="2915816" y="332656"/>
            <a:ext cx="6048672"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100" b="0" i="1" u="none" strike="noStrike" cap="none" normalizeH="0" baseline="0" dirty="0" smtClean="0">
                <a:ln>
                  <a:noFill/>
                </a:ln>
                <a:solidFill>
                  <a:schemeClr val="tx1"/>
                </a:solidFill>
                <a:effectLst/>
                <a:ea typeface="Times"/>
                <a:cs typeface="Times New Roman" pitchFamily="18" charset="0"/>
              </a:rPr>
              <a:t>(Extrait de l’ouvrage de M. Jacquemont consacré au « Droit des entreprises en difficulté » (</a:t>
            </a:r>
            <a:r>
              <a:rPr kumimoji="0" lang="fr-FR" sz="1100" b="0" i="1" u="none" strike="noStrike" cap="none" normalizeH="0" baseline="0" dirty="0" err="1" smtClean="0">
                <a:ln>
                  <a:noFill/>
                </a:ln>
                <a:solidFill>
                  <a:schemeClr val="tx1"/>
                </a:solidFill>
                <a:effectLst/>
                <a:ea typeface="Times"/>
                <a:cs typeface="Times New Roman" pitchFamily="18" charset="0"/>
              </a:rPr>
              <a:t>Litec</a:t>
            </a:r>
            <a:r>
              <a:rPr kumimoji="0" lang="fr-FR" sz="1100" b="0" i="1" u="none" strike="noStrike" cap="none" normalizeH="0" baseline="0" dirty="0" smtClean="0">
                <a:ln>
                  <a:noFill/>
                </a:ln>
                <a:solidFill>
                  <a:schemeClr val="tx1"/>
                </a:solidFill>
                <a:effectLst/>
                <a:ea typeface="Times"/>
                <a:cs typeface="Times New Roman" pitchFamily="18" charset="0"/>
              </a:rPr>
              <a:t>, 2009)</a:t>
            </a:r>
            <a:endParaRPr kumimoji="0" lang="fr-FR" sz="1100" b="0" i="0" u="none" strike="noStrike" cap="none" normalizeH="0" baseline="0" dirty="0" smtClean="0">
              <a:ln>
                <a:noFill/>
              </a:ln>
              <a:solidFill>
                <a:schemeClr val="tx1"/>
              </a:solidFill>
              <a:effectLst/>
            </a:endParaRPr>
          </a:p>
        </p:txBody>
      </p:sp>
      <p:sp>
        <p:nvSpPr>
          <p:cNvPr id="6" name="ZoneTexte 5"/>
          <p:cNvSpPr txBox="1"/>
          <p:nvPr/>
        </p:nvSpPr>
        <p:spPr>
          <a:xfrm>
            <a:off x="827584" y="692696"/>
            <a:ext cx="5795497" cy="307777"/>
          </a:xfrm>
          <a:prstGeom prst="rect">
            <a:avLst/>
          </a:prstGeom>
          <a:noFill/>
        </p:spPr>
        <p:txBody>
          <a:bodyPr wrap="none" rtlCol="0">
            <a:spAutoFit/>
          </a:bodyPr>
          <a:lstStyle/>
          <a:p>
            <a:r>
              <a:rPr lang="fr-FR" sz="1400" b="1" dirty="0" smtClean="0"/>
              <a:t>B - </a:t>
            </a:r>
            <a:r>
              <a:rPr lang="fr-FR" sz="1400" b="1" u="sng" dirty="0" smtClean="0"/>
              <a:t>Expliquez la notion de soutien abusif durant la procédure de conciliation</a:t>
            </a:r>
            <a:endParaRPr lang="fr-FR" sz="1400" b="1" u="sng" dirty="0"/>
          </a:p>
        </p:txBody>
      </p:sp>
      <p:sp>
        <p:nvSpPr>
          <p:cNvPr id="7" name="ZoneTexte 6"/>
          <p:cNvSpPr txBox="1"/>
          <p:nvPr/>
        </p:nvSpPr>
        <p:spPr>
          <a:xfrm>
            <a:off x="1187624" y="3861048"/>
            <a:ext cx="7344816" cy="738664"/>
          </a:xfrm>
          <a:prstGeom prst="rect">
            <a:avLst/>
          </a:prstGeom>
          <a:noFill/>
        </p:spPr>
        <p:txBody>
          <a:bodyPr wrap="square" rtlCol="0">
            <a:spAutoFit/>
          </a:bodyPr>
          <a:lstStyle/>
          <a:p>
            <a:pPr algn="just"/>
            <a:r>
              <a:rPr lang="fr-FR" sz="1400" b="1" dirty="0" smtClean="0"/>
              <a:t>1er cas – </a:t>
            </a:r>
            <a:r>
              <a:rPr lang="fr-FR" sz="1400" dirty="0" smtClean="0"/>
              <a:t>lorsque qu’un créancier a accordé son concours, mais avec la volonté de tirer du crédit un avantage illégitime ; cet élément intentionnel caractérise la fraude et engage la responsabilité du créancier indélicat </a:t>
            </a:r>
            <a:r>
              <a:rPr lang="fr-FR" sz="1400" i="1" dirty="0" smtClean="0"/>
              <a:t>(avances ou crédits consentis dans un autre but que celui de maintenir l’activité)</a:t>
            </a:r>
            <a:r>
              <a:rPr lang="fr-FR" sz="1400" dirty="0" smtClean="0"/>
              <a:t>. </a:t>
            </a:r>
            <a:endParaRPr lang="fr-FR" sz="1400" i="1" dirty="0"/>
          </a:p>
        </p:txBody>
      </p:sp>
      <p:sp>
        <p:nvSpPr>
          <p:cNvPr id="22" name="ZoneTexte 21"/>
          <p:cNvSpPr txBox="1"/>
          <p:nvPr/>
        </p:nvSpPr>
        <p:spPr>
          <a:xfrm>
            <a:off x="1115616" y="1052736"/>
            <a:ext cx="7416824" cy="738664"/>
          </a:xfrm>
          <a:prstGeom prst="rect">
            <a:avLst/>
          </a:prstGeom>
          <a:noFill/>
        </p:spPr>
        <p:txBody>
          <a:bodyPr wrap="square" rtlCol="0">
            <a:spAutoFit/>
          </a:bodyPr>
          <a:lstStyle/>
          <a:p>
            <a:pPr algn="just"/>
            <a:r>
              <a:rPr lang="fr-FR" sz="1400" b="1" dirty="0" smtClean="0"/>
              <a:t>Le soutien abusif </a:t>
            </a:r>
            <a:r>
              <a:rPr lang="fr-FR" sz="1400" dirty="0" smtClean="0"/>
              <a:t>de certains créanciers comporte un risque non négligeable :</a:t>
            </a:r>
          </a:p>
          <a:p>
            <a:pPr algn="just">
              <a:buFontTx/>
              <a:buChar char="-"/>
            </a:pPr>
            <a:r>
              <a:rPr lang="fr-FR" sz="1400" dirty="0" smtClean="0"/>
              <a:t>Celui de voir leur responsabilité civile mise en jeu en cas d’échec de la tentative de redressement amiable. </a:t>
            </a:r>
          </a:p>
        </p:txBody>
      </p:sp>
      <p:sp>
        <p:nvSpPr>
          <p:cNvPr id="23" name="ZoneTexte 22"/>
          <p:cNvSpPr txBox="1"/>
          <p:nvPr/>
        </p:nvSpPr>
        <p:spPr>
          <a:xfrm>
            <a:off x="1115616" y="2708920"/>
            <a:ext cx="7416824" cy="954107"/>
          </a:xfrm>
          <a:prstGeom prst="rect">
            <a:avLst/>
          </a:prstGeom>
          <a:noFill/>
        </p:spPr>
        <p:txBody>
          <a:bodyPr wrap="square" rtlCol="0">
            <a:spAutoFit/>
          </a:bodyPr>
          <a:lstStyle/>
          <a:p>
            <a:pPr algn="just"/>
            <a:r>
              <a:rPr lang="fr-FR" sz="1400" dirty="0" smtClean="0"/>
              <a:t>Le financement d’une entreprise en difficulté n’est pas en soi reprochable tant que la situation financière n’est pas irrémédiablement compromise, et si les concours sont de nature à éviter de nouvelles pertes, voire à redresser la situation ou accompagner une restructuration ayant l'aval des pouvoirs publics   </a:t>
            </a:r>
            <a:endParaRPr lang="fr-FR" sz="1400" dirty="0"/>
          </a:p>
        </p:txBody>
      </p:sp>
      <p:sp>
        <p:nvSpPr>
          <p:cNvPr id="24" name="ZoneTexte 23"/>
          <p:cNvSpPr txBox="1"/>
          <p:nvPr/>
        </p:nvSpPr>
        <p:spPr>
          <a:xfrm>
            <a:off x="1115616" y="1754232"/>
            <a:ext cx="7416824" cy="954107"/>
          </a:xfrm>
          <a:prstGeom prst="rect">
            <a:avLst/>
          </a:prstGeom>
          <a:noFill/>
        </p:spPr>
        <p:txBody>
          <a:bodyPr wrap="square" rtlCol="0">
            <a:spAutoFit/>
          </a:bodyPr>
          <a:lstStyle/>
          <a:p>
            <a:pPr algn="just"/>
            <a:r>
              <a:rPr lang="fr-FR" sz="1400" dirty="0" smtClean="0"/>
              <a:t>Les créanciers concernés sont :</a:t>
            </a:r>
          </a:p>
          <a:p>
            <a:pPr algn="just">
              <a:buFontTx/>
              <a:buChar char="-"/>
            </a:pPr>
            <a:r>
              <a:rPr lang="fr-FR" sz="1400" dirty="0" smtClean="0"/>
              <a:t> Les établissements de crédit, en accordant des prêts ou des découverts plus important, mais également d’autres créanciers , dont les URSSAF, qui accordent  parfois des délais de paiement tout à fait particuliers.</a:t>
            </a:r>
          </a:p>
        </p:txBody>
      </p:sp>
      <p:sp>
        <p:nvSpPr>
          <p:cNvPr id="25" name="ZoneTexte 24"/>
          <p:cNvSpPr txBox="1"/>
          <p:nvPr/>
        </p:nvSpPr>
        <p:spPr>
          <a:xfrm>
            <a:off x="1115616" y="3627021"/>
            <a:ext cx="7416824" cy="307777"/>
          </a:xfrm>
          <a:prstGeom prst="rect">
            <a:avLst/>
          </a:prstGeom>
          <a:noFill/>
        </p:spPr>
        <p:txBody>
          <a:bodyPr wrap="square" rtlCol="0">
            <a:spAutoFit/>
          </a:bodyPr>
          <a:lstStyle/>
          <a:p>
            <a:pPr algn="just"/>
            <a:r>
              <a:rPr lang="fr-FR" sz="1400" b="1" dirty="0" smtClean="0"/>
              <a:t>3 cas de soutien abusif  </a:t>
            </a:r>
            <a:r>
              <a:rPr lang="fr-FR" sz="1400" i="1" dirty="0" smtClean="0"/>
              <a:t>(art. L. 650-1 C. com.)</a:t>
            </a:r>
            <a:r>
              <a:rPr lang="fr-FR" sz="1400" dirty="0" smtClean="0"/>
              <a:t> : </a:t>
            </a:r>
          </a:p>
        </p:txBody>
      </p:sp>
      <p:sp>
        <p:nvSpPr>
          <p:cNvPr id="26" name="ZoneTexte 25"/>
          <p:cNvSpPr txBox="1"/>
          <p:nvPr/>
        </p:nvSpPr>
        <p:spPr>
          <a:xfrm>
            <a:off x="1187624" y="4562544"/>
            <a:ext cx="7344816" cy="738664"/>
          </a:xfrm>
          <a:prstGeom prst="rect">
            <a:avLst/>
          </a:prstGeom>
          <a:noFill/>
        </p:spPr>
        <p:txBody>
          <a:bodyPr wrap="square" rtlCol="0">
            <a:spAutoFit/>
          </a:bodyPr>
          <a:lstStyle/>
          <a:p>
            <a:pPr algn="just"/>
            <a:r>
              <a:rPr lang="fr-FR" sz="1400" b="1" dirty="0" smtClean="0"/>
              <a:t>2ème cas – </a:t>
            </a:r>
            <a:r>
              <a:rPr lang="fr-FR" sz="1400" dirty="0" smtClean="0"/>
              <a:t>lorsque qu’un créancier </a:t>
            </a:r>
            <a:r>
              <a:rPr lang="fr-FR" sz="1400" u="sng" dirty="0" smtClean="0"/>
              <a:t>s’immisce de façon caractérisée </a:t>
            </a:r>
            <a:r>
              <a:rPr lang="fr-FR" sz="1400" dirty="0" smtClean="0"/>
              <a:t>dans la gestion de l’activité du débiteur. Cependant, il faut que le concours de ce créancier </a:t>
            </a:r>
            <a:r>
              <a:rPr lang="fr-FR" sz="1400" u="sng" dirty="0" smtClean="0"/>
              <a:t>ait causé un préjudice</a:t>
            </a:r>
            <a:r>
              <a:rPr lang="fr-FR" sz="1400" dirty="0" smtClean="0"/>
              <a:t>. </a:t>
            </a:r>
          </a:p>
          <a:p>
            <a:pPr algn="just"/>
            <a:r>
              <a:rPr lang="fr-FR" sz="1400" dirty="0" smtClean="0"/>
              <a:t>Ce cas est plus difficile à cerner .</a:t>
            </a:r>
            <a:endParaRPr lang="fr-FR" sz="1400" dirty="0"/>
          </a:p>
        </p:txBody>
      </p:sp>
      <p:sp>
        <p:nvSpPr>
          <p:cNvPr id="27" name="ZoneTexte 26"/>
          <p:cNvSpPr txBox="1"/>
          <p:nvPr/>
        </p:nvSpPr>
        <p:spPr>
          <a:xfrm>
            <a:off x="1187624" y="5301208"/>
            <a:ext cx="7344816" cy="738664"/>
          </a:xfrm>
          <a:prstGeom prst="rect">
            <a:avLst/>
          </a:prstGeom>
          <a:noFill/>
        </p:spPr>
        <p:txBody>
          <a:bodyPr wrap="square" rtlCol="0">
            <a:spAutoFit/>
          </a:bodyPr>
          <a:lstStyle/>
          <a:p>
            <a:pPr algn="just"/>
            <a:r>
              <a:rPr lang="fr-FR" sz="1400" b="1" dirty="0" smtClean="0"/>
              <a:t>3ème cas – </a:t>
            </a:r>
            <a:r>
              <a:rPr lang="fr-FR" sz="1400" dirty="0" smtClean="0"/>
              <a:t>certainement le plus important :</a:t>
            </a:r>
          </a:p>
          <a:p>
            <a:pPr algn="just"/>
            <a:r>
              <a:rPr lang="fr-FR" sz="1400" dirty="0" smtClean="0"/>
              <a:t>Il s’agit de</a:t>
            </a:r>
            <a:r>
              <a:rPr lang="fr-FR" sz="1400" i="1" dirty="0" smtClean="0"/>
              <a:t> la prise de garanties disproportionnées aux concours consentis</a:t>
            </a:r>
            <a:r>
              <a:rPr lang="fr-FR" sz="1400" dirty="0" smtClean="0"/>
              <a:t>, comme l’inscription par un créancier d’une hypothèque pour un montant supérieur à la créance initiale. </a:t>
            </a:r>
            <a:endParaRPr lang="fr-FR" sz="1400"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5361"/>
                                        </p:tgtEl>
                                        <p:attrNameLst>
                                          <p:attrName>style.visibility</p:attrName>
                                        </p:attrNameLst>
                                      </p:cBhvr>
                                      <p:to>
                                        <p:strVal val="visible"/>
                                      </p:to>
                                    </p:set>
                                    <p:animEffect transition="in" filter="box(in)">
                                      <p:cBhvr>
                                        <p:cTn id="13" dur="500"/>
                                        <p:tgtEl>
                                          <p:spTgt spid="15361"/>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ox(i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box(in)">
                                      <p:cBhvr>
                                        <p:cTn id="23" dur="500"/>
                                        <p:tgtEl>
                                          <p:spTgt spid="22"/>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box(in)">
                                      <p:cBhvr>
                                        <p:cTn id="28" dur="500"/>
                                        <p:tgtEl>
                                          <p:spTgt spid="24"/>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23"/>
                                        </p:tgtEl>
                                        <p:attrNameLst>
                                          <p:attrName>style.visibility</p:attrName>
                                        </p:attrNameLst>
                                      </p:cBhvr>
                                      <p:to>
                                        <p:strVal val="visible"/>
                                      </p:to>
                                    </p:set>
                                    <p:animEffect transition="in" filter="box(in)">
                                      <p:cBhvr>
                                        <p:cTn id="33" dur="500"/>
                                        <p:tgtEl>
                                          <p:spTgt spid="23"/>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box(in)">
                                      <p:cBhvr>
                                        <p:cTn id="38" dur="500"/>
                                        <p:tgtEl>
                                          <p:spTgt spid="25"/>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blinds(horizontal)">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blinds(horizontal)">
                                      <p:cBhvr>
                                        <p:cTn id="48" dur="500"/>
                                        <p:tgtEl>
                                          <p:spTgt spid="26"/>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27"/>
                                        </p:tgtEl>
                                        <p:attrNameLst>
                                          <p:attrName>style.visibility</p:attrName>
                                        </p:attrNameLst>
                                      </p:cBhvr>
                                      <p:to>
                                        <p:strVal val="visible"/>
                                      </p:to>
                                    </p:set>
                                    <p:animEffect transition="in" filter="blinds(horizontal)">
                                      <p:cBhvr>
                                        <p:cTn id="53"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5361" grpId="0"/>
      <p:bldP spid="6" grpId="0"/>
      <p:bldP spid="7" grpId="0"/>
      <p:bldP spid="22" grpId="0"/>
      <p:bldP spid="23" grpId="0"/>
      <p:bldP spid="24" grpId="0"/>
      <p:bldP spid="25" grpId="0"/>
      <p:bldP spid="26" grpId="0"/>
      <p:bldP spid="27" grpId="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ZoneTexte 1"/>
          <p:cNvSpPr txBox="1"/>
          <p:nvPr/>
        </p:nvSpPr>
        <p:spPr>
          <a:xfrm>
            <a:off x="323528" y="3861048"/>
            <a:ext cx="2376264" cy="369332"/>
          </a:xfrm>
          <a:prstGeom prst="rect">
            <a:avLst/>
          </a:prstGeom>
          <a:noFill/>
        </p:spPr>
        <p:txBody>
          <a:bodyPr wrap="square" rtlCol="0">
            <a:spAutoFit/>
          </a:bodyPr>
          <a:lstStyle/>
          <a:p>
            <a:r>
              <a:rPr lang="fr-FR" dirty="0" smtClean="0"/>
              <a:t>I – </a:t>
            </a:r>
            <a:r>
              <a:rPr lang="fr-FR" u="sng" dirty="0" smtClean="0"/>
              <a:t>Questions «flash »</a:t>
            </a:r>
            <a:endParaRPr lang="fr-FR" u="sng" dirty="0"/>
          </a:p>
        </p:txBody>
      </p:sp>
      <p:sp>
        <p:nvSpPr>
          <p:cNvPr id="3" name="ZoneTexte 2"/>
          <p:cNvSpPr txBox="1"/>
          <p:nvPr/>
        </p:nvSpPr>
        <p:spPr>
          <a:xfrm>
            <a:off x="611560" y="4221088"/>
            <a:ext cx="7608814" cy="307777"/>
          </a:xfrm>
          <a:prstGeom prst="rect">
            <a:avLst/>
          </a:prstGeom>
          <a:noFill/>
        </p:spPr>
        <p:txBody>
          <a:bodyPr wrap="none" rtlCol="0">
            <a:spAutoFit/>
          </a:bodyPr>
          <a:lstStyle/>
          <a:p>
            <a:pPr lvl="0"/>
            <a:r>
              <a:rPr lang="fr-FR" sz="1400" b="1" dirty="0" smtClean="0"/>
              <a:t>1 – Le président du tribunal de commerce est compétent pour ouvrir une procédure de conciliation :</a:t>
            </a:r>
            <a:endParaRPr lang="fr-FR" sz="1400" b="1" dirty="0"/>
          </a:p>
        </p:txBody>
      </p:sp>
      <p:sp>
        <p:nvSpPr>
          <p:cNvPr id="5" name="ZoneTexte 4"/>
          <p:cNvSpPr txBox="1"/>
          <p:nvPr/>
        </p:nvSpPr>
        <p:spPr>
          <a:xfrm>
            <a:off x="899592" y="4509120"/>
            <a:ext cx="4032448" cy="307777"/>
          </a:xfrm>
          <a:prstGeom prst="rect">
            <a:avLst/>
          </a:prstGeom>
          <a:noFill/>
        </p:spPr>
        <p:txBody>
          <a:bodyPr wrap="square" rtlCol="0">
            <a:spAutoFit/>
          </a:bodyPr>
          <a:lstStyle/>
          <a:p>
            <a:r>
              <a:rPr lang="fr-FR" sz="1400" dirty="0" smtClean="0"/>
              <a:t>A – à la demande d’une entreprise commerciale ;</a:t>
            </a:r>
            <a:endParaRPr lang="fr-FR" sz="1400" dirty="0"/>
          </a:p>
        </p:txBody>
      </p:sp>
      <p:sp>
        <p:nvSpPr>
          <p:cNvPr id="16" name="ZoneTexte 15"/>
          <p:cNvSpPr txBox="1"/>
          <p:nvPr/>
        </p:nvSpPr>
        <p:spPr>
          <a:xfrm>
            <a:off x="899592" y="4797152"/>
            <a:ext cx="4032448" cy="307777"/>
          </a:xfrm>
          <a:prstGeom prst="rect">
            <a:avLst/>
          </a:prstGeom>
          <a:noFill/>
        </p:spPr>
        <p:txBody>
          <a:bodyPr wrap="square" rtlCol="0">
            <a:spAutoFit/>
          </a:bodyPr>
          <a:lstStyle/>
          <a:p>
            <a:r>
              <a:rPr lang="fr-FR" sz="1400" dirty="0" smtClean="0"/>
              <a:t>B – à la demande d’une entreprise civile ;</a:t>
            </a:r>
            <a:endParaRPr lang="fr-FR" sz="1400" dirty="0"/>
          </a:p>
        </p:txBody>
      </p:sp>
      <p:sp>
        <p:nvSpPr>
          <p:cNvPr id="17" name="ZoneTexte 16"/>
          <p:cNvSpPr txBox="1"/>
          <p:nvPr/>
        </p:nvSpPr>
        <p:spPr>
          <a:xfrm>
            <a:off x="899592" y="5085184"/>
            <a:ext cx="3888432" cy="307777"/>
          </a:xfrm>
          <a:prstGeom prst="rect">
            <a:avLst/>
          </a:prstGeom>
          <a:noFill/>
        </p:spPr>
        <p:txBody>
          <a:bodyPr wrap="square" rtlCol="0">
            <a:spAutoFit/>
          </a:bodyPr>
          <a:lstStyle/>
          <a:p>
            <a:r>
              <a:rPr lang="fr-FR" sz="1400" dirty="0" smtClean="0"/>
              <a:t>C – à la demande de toute entreprise.</a:t>
            </a:r>
            <a:endParaRPr lang="fr-FR" sz="1400" dirty="0"/>
          </a:p>
        </p:txBody>
      </p:sp>
      <p:sp>
        <p:nvSpPr>
          <p:cNvPr id="18" name="ZoneTexte 17"/>
          <p:cNvSpPr txBox="1"/>
          <p:nvPr/>
        </p:nvSpPr>
        <p:spPr>
          <a:xfrm>
            <a:off x="467544" y="188640"/>
            <a:ext cx="6431184" cy="307777"/>
          </a:xfrm>
          <a:prstGeom prst="rect">
            <a:avLst/>
          </a:prstGeom>
          <a:noFill/>
        </p:spPr>
        <p:txBody>
          <a:bodyPr wrap="none" rtlCol="0">
            <a:spAutoFit/>
          </a:bodyPr>
          <a:lstStyle/>
          <a:p>
            <a:r>
              <a:rPr lang="fr-FR" sz="1400" b="1" dirty="0" smtClean="0"/>
              <a:t>C - </a:t>
            </a:r>
            <a:r>
              <a:rPr lang="fr-FR" sz="1400" b="1" u="sng" dirty="0" smtClean="0"/>
              <a:t>Détaillez le privilège d’argent frais en vous appuyant sur l’art. L. 611-11 du C. com.</a:t>
            </a:r>
            <a:endParaRPr lang="fr-FR" sz="1400" b="1" u="sng" dirty="0"/>
          </a:p>
        </p:txBody>
      </p:sp>
      <p:sp>
        <p:nvSpPr>
          <p:cNvPr id="19" name="ZoneTexte 18"/>
          <p:cNvSpPr txBox="1"/>
          <p:nvPr/>
        </p:nvSpPr>
        <p:spPr>
          <a:xfrm>
            <a:off x="683568" y="456927"/>
            <a:ext cx="7992888" cy="954107"/>
          </a:xfrm>
          <a:prstGeom prst="rect">
            <a:avLst/>
          </a:prstGeom>
          <a:noFill/>
        </p:spPr>
        <p:txBody>
          <a:bodyPr wrap="square" rtlCol="0">
            <a:spAutoFit/>
          </a:bodyPr>
          <a:lstStyle/>
          <a:p>
            <a:pPr algn="just"/>
            <a:r>
              <a:rPr lang="fr-FR" sz="1400" dirty="0" smtClean="0"/>
              <a:t>Aux termes de cet article, ce privilège de l’argent frais n’intervient que lorsqu’une entreprise, qui a bénéficiée d’une procédure de conciliation, laquelle s’est soldée par un accord homologué, se trouve aussitôt dans l’obligation de demander l’ouverture d’une procédure de sauvegarde, de redressement ou de liquidation judiciaire. </a:t>
            </a:r>
            <a:endParaRPr lang="fr-FR" sz="1400" dirty="0"/>
          </a:p>
        </p:txBody>
      </p:sp>
      <p:sp>
        <p:nvSpPr>
          <p:cNvPr id="21" name="ZoneTexte 20"/>
          <p:cNvSpPr txBox="1"/>
          <p:nvPr/>
        </p:nvSpPr>
        <p:spPr>
          <a:xfrm>
            <a:off x="683568" y="1412776"/>
            <a:ext cx="7992888" cy="1600438"/>
          </a:xfrm>
          <a:prstGeom prst="rect">
            <a:avLst/>
          </a:prstGeom>
          <a:noFill/>
        </p:spPr>
        <p:txBody>
          <a:bodyPr wrap="square" rtlCol="0">
            <a:spAutoFit/>
          </a:bodyPr>
          <a:lstStyle/>
          <a:p>
            <a:pPr algn="just"/>
            <a:r>
              <a:rPr lang="fr-FR" sz="1400" dirty="0" smtClean="0"/>
              <a:t>Dans le cadre de cet accord homologué, Les personnes qui avaient consenti un apport </a:t>
            </a:r>
            <a:r>
              <a:rPr lang="fr-FR" sz="1400" b="1" dirty="0" smtClean="0"/>
              <a:t>d’argent frais, </a:t>
            </a:r>
            <a:r>
              <a:rPr lang="fr-FR" sz="1400" dirty="0" smtClean="0"/>
              <a:t>en vue d’assurer la poursuite de l’activité de l’entreprise du débiteur, ainsi que celles qui avaient fourni </a:t>
            </a:r>
            <a:r>
              <a:rPr lang="fr-FR" sz="1400" b="1" dirty="0" smtClean="0"/>
              <a:t>un nouveau bien ou service</a:t>
            </a:r>
            <a:r>
              <a:rPr lang="fr-FR" sz="1400" dirty="0" smtClean="0"/>
              <a:t>, </a:t>
            </a:r>
            <a:r>
              <a:rPr lang="fr-FR" sz="1400" b="1" u="sng" dirty="0" smtClean="0"/>
              <a:t>sont payées</a:t>
            </a:r>
            <a:r>
              <a:rPr lang="fr-FR" sz="1400" dirty="0" smtClean="0"/>
              <a:t>, </a:t>
            </a:r>
            <a:r>
              <a:rPr lang="fr-FR" sz="1400" b="1" u="sng" dirty="0" smtClean="0"/>
              <a:t>par privilège</a:t>
            </a:r>
            <a:r>
              <a:rPr lang="fr-FR" sz="1400" dirty="0" smtClean="0"/>
              <a:t> :</a:t>
            </a:r>
          </a:p>
          <a:p>
            <a:pPr algn="just">
              <a:buFontTx/>
              <a:buChar char="-"/>
            </a:pPr>
            <a:r>
              <a:rPr lang="fr-FR" sz="1400" dirty="0" smtClean="0"/>
              <a:t> avant toutes les autres créances </a:t>
            </a:r>
            <a:r>
              <a:rPr lang="fr-FR" sz="1400" i="1" dirty="0" smtClean="0"/>
              <a:t>(même si ces dernières sont ou non assorties d’une sûreté)</a:t>
            </a:r>
            <a:r>
              <a:rPr lang="fr-FR" sz="1400" dirty="0" smtClean="0"/>
              <a:t>, antérieures à la procédure de conciliation ;</a:t>
            </a:r>
          </a:p>
          <a:p>
            <a:pPr algn="just">
              <a:buFontTx/>
              <a:buChar char="-"/>
            </a:pPr>
            <a:r>
              <a:rPr lang="fr-FR" sz="1400" dirty="0" smtClean="0"/>
              <a:t> et avant toutes les créances nées après le jugement d’ouverture de la procédure collective.</a:t>
            </a:r>
          </a:p>
          <a:p>
            <a:pPr algn="just"/>
            <a:r>
              <a:rPr lang="fr-FR" sz="1400" dirty="0" smtClean="0"/>
              <a:t> </a:t>
            </a:r>
            <a:r>
              <a:rPr lang="fr-FR" sz="1400" i="1" dirty="0" smtClean="0"/>
              <a:t>(à l’exception du super privilège des salariés et des frais de justice)</a:t>
            </a:r>
            <a:endParaRPr lang="fr-FR" sz="1400" dirty="0"/>
          </a:p>
        </p:txBody>
      </p:sp>
      <p:sp>
        <p:nvSpPr>
          <p:cNvPr id="22" name="ZoneTexte 21"/>
          <p:cNvSpPr txBox="1"/>
          <p:nvPr/>
        </p:nvSpPr>
        <p:spPr>
          <a:xfrm>
            <a:off x="683568" y="2996952"/>
            <a:ext cx="7992888" cy="738664"/>
          </a:xfrm>
          <a:prstGeom prst="rect">
            <a:avLst/>
          </a:prstGeom>
          <a:noFill/>
        </p:spPr>
        <p:txBody>
          <a:bodyPr wrap="square" rtlCol="0">
            <a:spAutoFit/>
          </a:bodyPr>
          <a:lstStyle/>
          <a:p>
            <a:pPr algn="just"/>
            <a:r>
              <a:rPr lang="fr-FR" sz="1400" dirty="0" smtClean="0"/>
              <a:t>Il en résulte donc que ces créances </a:t>
            </a:r>
            <a:r>
              <a:rPr lang="fr-FR" sz="1400" i="1" dirty="0" smtClean="0"/>
              <a:t>«nouvelles»</a:t>
            </a:r>
            <a:r>
              <a:rPr lang="fr-FR" sz="1400" dirty="0" smtClean="0"/>
              <a:t>, nées lors de la procédure de conciliation, primeront sur les créances </a:t>
            </a:r>
            <a:r>
              <a:rPr lang="fr-FR" sz="1400" i="1" dirty="0" smtClean="0"/>
              <a:t>«antérieures» </a:t>
            </a:r>
            <a:r>
              <a:rPr lang="fr-FR" sz="1400" dirty="0" smtClean="0"/>
              <a:t>et </a:t>
            </a:r>
            <a:r>
              <a:rPr lang="fr-FR" sz="1400" i="1" dirty="0" smtClean="0"/>
              <a:t>«postérieures» </a:t>
            </a:r>
            <a:r>
              <a:rPr lang="fr-FR" sz="1400" dirty="0" smtClean="0"/>
              <a:t>demeurées impayées et objet de la procédure de sauvegarde, de redressement ou de liquidation judiciaire.</a:t>
            </a:r>
            <a:endParaRPr lang="fr-FR" sz="1400" dirty="0"/>
          </a:p>
        </p:txBody>
      </p:sp>
      <p:sp>
        <p:nvSpPr>
          <p:cNvPr id="11" name="ZoneTexte 10"/>
          <p:cNvSpPr txBox="1"/>
          <p:nvPr/>
        </p:nvSpPr>
        <p:spPr>
          <a:xfrm>
            <a:off x="683568" y="5445224"/>
            <a:ext cx="7920880" cy="523220"/>
          </a:xfrm>
          <a:prstGeom prst="rect">
            <a:avLst/>
          </a:prstGeom>
          <a:noFill/>
        </p:spPr>
        <p:txBody>
          <a:bodyPr wrap="square" rtlCol="0">
            <a:spAutoFit/>
          </a:bodyPr>
          <a:lstStyle/>
          <a:p>
            <a:pPr algn="just"/>
            <a:r>
              <a:rPr lang="fr-FR" sz="1400" dirty="0" smtClean="0"/>
              <a:t>Il est important de bien lire la question : il s’agit ici du </a:t>
            </a:r>
            <a:r>
              <a:rPr lang="fr-FR" sz="1400" i="1" dirty="0" smtClean="0"/>
              <a:t>président du tribunal de commerce</a:t>
            </a:r>
            <a:r>
              <a:rPr lang="fr-FR" sz="1400" dirty="0" smtClean="0"/>
              <a:t>. </a:t>
            </a:r>
          </a:p>
          <a:p>
            <a:pPr algn="just"/>
            <a:r>
              <a:rPr lang="fr-FR" sz="1400" dirty="0" smtClean="0"/>
              <a:t>En conséquence, la bonne réponse est …</a:t>
            </a:r>
            <a:endParaRPr lang="fr-FR" sz="1400" dirty="0"/>
          </a:p>
        </p:txBody>
      </p:sp>
      <p:sp>
        <p:nvSpPr>
          <p:cNvPr id="12" name="ZoneTexte 11"/>
          <p:cNvSpPr txBox="1"/>
          <p:nvPr/>
        </p:nvSpPr>
        <p:spPr>
          <a:xfrm>
            <a:off x="3851920" y="5733256"/>
            <a:ext cx="4032448" cy="307777"/>
          </a:xfrm>
          <a:prstGeom prst="rect">
            <a:avLst/>
          </a:prstGeom>
          <a:noFill/>
        </p:spPr>
        <p:txBody>
          <a:bodyPr wrap="square" rtlCol="0">
            <a:spAutoFit/>
          </a:bodyPr>
          <a:lstStyle/>
          <a:p>
            <a:r>
              <a:rPr lang="fr-FR" sz="1400" b="1" dirty="0" smtClean="0"/>
              <a:t>A – à la demande d’une entreprise commerciale .</a:t>
            </a:r>
            <a:endParaRPr lang="fr-FR"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box(in)">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box(in)">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box(in)">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ppt_x"/>
                                          </p:val>
                                        </p:tav>
                                        <p:tav tm="100000">
                                          <p:val>
                                            <p:strVal val="#ppt_x"/>
                                          </p:val>
                                        </p:tav>
                                      </p:tavLst>
                                    </p:anim>
                                    <p:anim calcmode="lin" valueType="num">
                                      <p:cBhvr additive="base">
                                        <p:cTn id="2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Effect transition="in" filter="diamond(in)">
                                      <p:cBhvr>
                                        <p:cTn id="33" dur="2000"/>
                                        <p:tgtEl>
                                          <p:spTgt spid="3"/>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box(in)">
                                      <p:cBhvr>
                                        <p:cTn id="38" dur="500"/>
                                        <p:tgtEl>
                                          <p:spTgt spid="5"/>
                                        </p:tgtEl>
                                      </p:cBhvr>
                                    </p:animEffect>
                                  </p:childTnLst>
                                </p:cTn>
                              </p:par>
                            </p:childTnLst>
                          </p:cTn>
                        </p:par>
                      </p:childTnLst>
                    </p:cTn>
                  </p:par>
                  <p:par>
                    <p:cTn id="39" fill="hold">
                      <p:stCondLst>
                        <p:cond delay="indefinite"/>
                      </p:stCondLst>
                      <p:childTnLst>
                        <p:par>
                          <p:cTn id="40" fill="hold">
                            <p:stCondLst>
                              <p:cond delay="0"/>
                            </p:stCondLst>
                            <p:childTnLst>
                              <p:par>
                                <p:cTn id="41" presetID="4" presetClass="entr" presetSubtype="16"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box(in)">
                                      <p:cBhvr>
                                        <p:cTn id="43" dur="500"/>
                                        <p:tgtEl>
                                          <p:spTgt spid="16"/>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box(in)">
                                      <p:cBhvr>
                                        <p:cTn id="48" dur="500"/>
                                        <p:tgtEl>
                                          <p:spTgt spid="17"/>
                                        </p:tgtEl>
                                      </p:cBhvr>
                                    </p:animEffect>
                                  </p:childTnLst>
                                </p:cTn>
                              </p:par>
                            </p:childTnLst>
                          </p:cTn>
                        </p:par>
                      </p:childTnLst>
                    </p:cTn>
                  </p:par>
                  <p:par>
                    <p:cTn id="49" fill="hold">
                      <p:stCondLst>
                        <p:cond delay="indefinite"/>
                      </p:stCondLst>
                      <p:childTnLst>
                        <p:par>
                          <p:cTn id="50" fill="hold">
                            <p:stCondLst>
                              <p:cond delay="0"/>
                            </p:stCondLst>
                            <p:childTnLst>
                              <p:par>
                                <p:cTn id="51" presetID="4" presetClass="entr" presetSubtype="16" fill="hold" grpId="0" nodeType="clickEffect">
                                  <p:stCondLst>
                                    <p:cond delay="0"/>
                                  </p:stCondLst>
                                  <p:childTnLst>
                                    <p:set>
                                      <p:cBhvr>
                                        <p:cTn id="52" dur="1" fill="hold">
                                          <p:stCondLst>
                                            <p:cond delay="0"/>
                                          </p:stCondLst>
                                        </p:cTn>
                                        <p:tgtEl>
                                          <p:spTgt spid="11"/>
                                        </p:tgtEl>
                                        <p:attrNameLst>
                                          <p:attrName>style.visibility</p:attrName>
                                        </p:attrNameLst>
                                      </p:cBhvr>
                                      <p:to>
                                        <p:strVal val="visible"/>
                                      </p:to>
                                    </p:set>
                                    <p:animEffect transition="in" filter="box(in)">
                                      <p:cBhvr>
                                        <p:cTn id="53" dur="500"/>
                                        <p:tgtEl>
                                          <p:spTgt spid="11"/>
                                        </p:tgtEl>
                                      </p:cBhvr>
                                    </p:animEffect>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grpId="0" nodeType="click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box(in)">
                                      <p:cBhvr>
                                        <p:cTn id="5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16" grpId="0"/>
      <p:bldP spid="17" grpId="0"/>
      <p:bldP spid="18" grpId="0"/>
      <p:bldP spid="19" grpId="0"/>
      <p:bldP spid="21" grpId="0"/>
      <p:bldP spid="22" grpId="0"/>
      <p:bldP spid="11" grpId="0"/>
      <p:bldP spid="12" grpId="0"/>
    </p:bld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ZoneTexte 1"/>
          <p:cNvSpPr txBox="1"/>
          <p:nvPr/>
        </p:nvSpPr>
        <p:spPr>
          <a:xfrm>
            <a:off x="467544" y="404664"/>
            <a:ext cx="5326458" cy="307777"/>
          </a:xfrm>
          <a:prstGeom prst="rect">
            <a:avLst/>
          </a:prstGeom>
          <a:noFill/>
        </p:spPr>
        <p:txBody>
          <a:bodyPr wrap="none" rtlCol="0">
            <a:spAutoFit/>
          </a:bodyPr>
          <a:lstStyle/>
          <a:p>
            <a:pPr lvl="0"/>
            <a:r>
              <a:rPr lang="fr-FR" sz="1400" b="1" dirty="0" smtClean="0"/>
              <a:t>2 – L’ouverture d’une procédure de conciliation peut être demandée :</a:t>
            </a:r>
            <a:endParaRPr lang="fr-FR" sz="1400" b="1" dirty="0"/>
          </a:p>
        </p:txBody>
      </p:sp>
      <p:sp>
        <p:nvSpPr>
          <p:cNvPr id="6" name="ZoneTexte 5"/>
          <p:cNvSpPr txBox="1"/>
          <p:nvPr/>
        </p:nvSpPr>
        <p:spPr>
          <a:xfrm>
            <a:off x="467544" y="3049215"/>
            <a:ext cx="7304244" cy="307777"/>
          </a:xfrm>
          <a:prstGeom prst="rect">
            <a:avLst/>
          </a:prstGeom>
          <a:noFill/>
        </p:spPr>
        <p:txBody>
          <a:bodyPr wrap="none" rtlCol="0">
            <a:spAutoFit/>
          </a:bodyPr>
          <a:lstStyle/>
          <a:p>
            <a:pPr lvl="0"/>
            <a:r>
              <a:rPr lang="fr-FR" sz="1400" b="1" dirty="0" smtClean="0"/>
              <a:t>3 – En cas d’ouverture d’une procédure de conciliation, la suspension provisoire des poursuites :</a:t>
            </a:r>
            <a:endParaRPr lang="fr-FR" sz="1400" b="1" dirty="0"/>
          </a:p>
        </p:txBody>
      </p:sp>
      <p:sp>
        <p:nvSpPr>
          <p:cNvPr id="7" name="ZoneTexte 6"/>
          <p:cNvSpPr txBox="1"/>
          <p:nvPr/>
        </p:nvSpPr>
        <p:spPr>
          <a:xfrm>
            <a:off x="655259" y="1556792"/>
            <a:ext cx="8093205" cy="523220"/>
          </a:xfrm>
          <a:prstGeom prst="rect">
            <a:avLst/>
          </a:prstGeom>
          <a:noFill/>
        </p:spPr>
        <p:txBody>
          <a:bodyPr wrap="square" rtlCol="0">
            <a:spAutoFit/>
          </a:bodyPr>
          <a:lstStyle/>
          <a:p>
            <a:pPr algn="just"/>
            <a:r>
              <a:rPr lang="fr-FR" sz="1400" dirty="0" smtClean="0"/>
              <a:t>Nous sommes dans une procédure amiable. Le débiteur n’est pas en état de cessation de paiements, ou l’est depuis moins de 45 jours. </a:t>
            </a:r>
            <a:endParaRPr lang="fr-FR" sz="1400" dirty="0"/>
          </a:p>
        </p:txBody>
      </p:sp>
      <p:sp>
        <p:nvSpPr>
          <p:cNvPr id="9" name="ZoneTexte 8"/>
          <p:cNvSpPr txBox="1"/>
          <p:nvPr/>
        </p:nvSpPr>
        <p:spPr>
          <a:xfrm>
            <a:off x="467544" y="5497487"/>
            <a:ext cx="5069465" cy="307777"/>
          </a:xfrm>
          <a:prstGeom prst="rect">
            <a:avLst/>
          </a:prstGeom>
          <a:noFill/>
        </p:spPr>
        <p:txBody>
          <a:bodyPr wrap="none" rtlCol="0">
            <a:spAutoFit/>
          </a:bodyPr>
          <a:lstStyle/>
          <a:p>
            <a:pPr lvl="0"/>
            <a:r>
              <a:rPr lang="fr-FR" sz="1400" b="1" dirty="0" smtClean="0"/>
              <a:t>4 – Pourquoi la procédure porte-t-elle le nom de « conciliation » ?</a:t>
            </a:r>
            <a:endParaRPr lang="fr-FR" sz="1400" b="1" dirty="0"/>
          </a:p>
        </p:txBody>
      </p:sp>
      <p:sp>
        <p:nvSpPr>
          <p:cNvPr id="15" name="ZoneTexte 14"/>
          <p:cNvSpPr txBox="1"/>
          <p:nvPr/>
        </p:nvSpPr>
        <p:spPr>
          <a:xfrm>
            <a:off x="683568" y="692696"/>
            <a:ext cx="4032448" cy="307777"/>
          </a:xfrm>
          <a:prstGeom prst="rect">
            <a:avLst/>
          </a:prstGeom>
          <a:noFill/>
        </p:spPr>
        <p:txBody>
          <a:bodyPr wrap="square" rtlCol="0">
            <a:spAutoFit/>
          </a:bodyPr>
          <a:lstStyle/>
          <a:p>
            <a:r>
              <a:rPr lang="fr-FR" sz="1400" dirty="0" smtClean="0"/>
              <a:t>A – par le représentant légal de l’entreprise ;</a:t>
            </a:r>
            <a:endParaRPr lang="fr-FR" sz="1400" dirty="0"/>
          </a:p>
        </p:txBody>
      </p:sp>
      <p:sp>
        <p:nvSpPr>
          <p:cNvPr id="17" name="ZoneTexte 16"/>
          <p:cNvSpPr txBox="1"/>
          <p:nvPr/>
        </p:nvSpPr>
        <p:spPr>
          <a:xfrm>
            <a:off x="683568" y="980728"/>
            <a:ext cx="2016224" cy="307777"/>
          </a:xfrm>
          <a:prstGeom prst="rect">
            <a:avLst/>
          </a:prstGeom>
          <a:noFill/>
        </p:spPr>
        <p:txBody>
          <a:bodyPr wrap="square" rtlCol="0">
            <a:spAutoFit/>
          </a:bodyPr>
          <a:lstStyle/>
          <a:p>
            <a:r>
              <a:rPr lang="fr-FR" sz="1400" dirty="0" smtClean="0"/>
              <a:t>B – par les associés ;</a:t>
            </a:r>
            <a:endParaRPr lang="fr-FR" sz="1400" dirty="0"/>
          </a:p>
        </p:txBody>
      </p:sp>
      <p:sp>
        <p:nvSpPr>
          <p:cNvPr id="18" name="ZoneTexte 17"/>
          <p:cNvSpPr txBox="1"/>
          <p:nvPr/>
        </p:nvSpPr>
        <p:spPr>
          <a:xfrm>
            <a:off x="683568" y="1268760"/>
            <a:ext cx="4032448" cy="307777"/>
          </a:xfrm>
          <a:prstGeom prst="rect">
            <a:avLst/>
          </a:prstGeom>
          <a:noFill/>
        </p:spPr>
        <p:txBody>
          <a:bodyPr wrap="square" rtlCol="0">
            <a:spAutoFit/>
          </a:bodyPr>
          <a:lstStyle/>
          <a:p>
            <a:r>
              <a:rPr lang="fr-FR" sz="1400" dirty="0" smtClean="0"/>
              <a:t>C – par les créanciers.</a:t>
            </a:r>
            <a:endParaRPr lang="fr-FR" sz="1400" dirty="0"/>
          </a:p>
        </p:txBody>
      </p:sp>
      <p:sp>
        <p:nvSpPr>
          <p:cNvPr id="19" name="ZoneTexte 18"/>
          <p:cNvSpPr txBox="1"/>
          <p:nvPr/>
        </p:nvSpPr>
        <p:spPr>
          <a:xfrm>
            <a:off x="683568" y="3337247"/>
            <a:ext cx="2520280" cy="307777"/>
          </a:xfrm>
          <a:prstGeom prst="rect">
            <a:avLst/>
          </a:prstGeom>
          <a:noFill/>
        </p:spPr>
        <p:txBody>
          <a:bodyPr wrap="square" rtlCol="0">
            <a:spAutoFit/>
          </a:bodyPr>
          <a:lstStyle/>
          <a:p>
            <a:r>
              <a:rPr lang="fr-FR" sz="1400" dirty="0" smtClean="0"/>
              <a:t>A – s’opère de plein droit ;</a:t>
            </a:r>
            <a:endParaRPr lang="fr-FR" sz="1400" dirty="0"/>
          </a:p>
        </p:txBody>
      </p:sp>
      <p:sp>
        <p:nvSpPr>
          <p:cNvPr id="20" name="ZoneTexte 19"/>
          <p:cNvSpPr txBox="1"/>
          <p:nvPr/>
        </p:nvSpPr>
        <p:spPr>
          <a:xfrm>
            <a:off x="683568" y="3625279"/>
            <a:ext cx="3672408" cy="307777"/>
          </a:xfrm>
          <a:prstGeom prst="rect">
            <a:avLst/>
          </a:prstGeom>
          <a:noFill/>
        </p:spPr>
        <p:txBody>
          <a:bodyPr wrap="square" rtlCol="0">
            <a:spAutoFit/>
          </a:bodyPr>
          <a:lstStyle/>
          <a:p>
            <a:r>
              <a:rPr lang="fr-FR" sz="1400" dirty="0" smtClean="0"/>
              <a:t>B – peut être demandée par le conciliateur ;</a:t>
            </a:r>
            <a:endParaRPr lang="fr-FR" sz="1400" dirty="0"/>
          </a:p>
        </p:txBody>
      </p:sp>
      <p:sp>
        <p:nvSpPr>
          <p:cNvPr id="21" name="ZoneTexte 20"/>
          <p:cNvSpPr txBox="1"/>
          <p:nvPr/>
        </p:nvSpPr>
        <p:spPr>
          <a:xfrm>
            <a:off x="683568" y="3933056"/>
            <a:ext cx="7272808" cy="307777"/>
          </a:xfrm>
          <a:prstGeom prst="rect">
            <a:avLst/>
          </a:prstGeom>
          <a:noFill/>
        </p:spPr>
        <p:txBody>
          <a:bodyPr wrap="square" rtlCol="0">
            <a:spAutoFit/>
          </a:bodyPr>
          <a:lstStyle/>
          <a:p>
            <a:r>
              <a:rPr lang="fr-FR" sz="1400" dirty="0" smtClean="0"/>
              <a:t>C – peut être demandée par les créanciers après en avoir informé au préalable le conciliateur.</a:t>
            </a:r>
            <a:endParaRPr lang="fr-FR" sz="1400" dirty="0"/>
          </a:p>
        </p:txBody>
      </p:sp>
      <p:sp>
        <p:nvSpPr>
          <p:cNvPr id="22" name="ZoneTexte 21"/>
          <p:cNvSpPr txBox="1"/>
          <p:nvPr/>
        </p:nvSpPr>
        <p:spPr>
          <a:xfrm>
            <a:off x="655259" y="4221088"/>
            <a:ext cx="8093205" cy="954107"/>
          </a:xfrm>
          <a:prstGeom prst="rect">
            <a:avLst/>
          </a:prstGeom>
          <a:noFill/>
        </p:spPr>
        <p:txBody>
          <a:bodyPr wrap="square" rtlCol="0">
            <a:spAutoFit/>
          </a:bodyPr>
          <a:lstStyle/>
          <a:p>
            <a:pPr algn="just"/>
            <a:r>
              <a:rPr lang="fr-FR" sz="1400" dirty="0" smtClean="0"/>
              <a:t>Si, au cours de la procédure, le débiteur est poursuivi par un créancier, le président du tribunal peut, à la demande du conciliateur ou du débiteur, reporter ou échelonner le paiement des sommes dues.</a:t>
            </a:r>
          </a:p>
          <a:p>
            <a:pPr algn="just"/>
            <a:r>
              <a:rPr lang="fr-FR" sz="1400" dirty="0" smtClean="0"/>
              <a:t>Cette décision du juge suspend les procédures d'exécution qui auraient été engagées par un créancier contre le débiteur.</a:t>
            </a:r>
            <a:endParaRPr lang="fr-FR" sz="1400" dirty="0"/>
          </a:p>
        </p:txBody>
      </p:sp>
      <p:sp>
        <p:nvSpPr>
          <p:cNvPr id="23" name="ZoneTexte 22"/>
          <p:cNvSpPr txBox="1"/>
          <p:nvPr/>
        </p:nvSpPr>
        <p:spPr>
          <a:xfrm>
            <a:off x="655259" y="5786680"/>
            <a:ext cx="8093205" cy="738664"/>
          </a:xfrm>
          <a:prstGeom prst="rect">
            <a:avLst/>
          </a:prstGeom>
          <a:noFill/>
        </p:spPr>
        <p:txBody>
          <a:bodyPr wrap="square" rtlCol="0">
            <a:spAutoFit/>
          </a:bodyPr>
          <a:lstStyle/>
          <a:p>
            <a:pPr algn="just"/>
            <a:r>
              <a:rPr lang="fr-FR" sz="1400" dirty="0" smtClean="0"/>
              <a:t>Cette procédure a pour but d’élaborer un accord entre les créanciers et le représentant légal de l’entreprise.</a:t>
            </a:r>
          </a:p>
          <a:p>
            <a:pPr algn="just"/>
            <a:r>
              <a:rPr lang="fr-FR" sz="1400" dirty="0" smtClean="0"/>
              <a:t>L’élaboration de cet accord se fait sous l’arbitrage d’un « </a:t>
            </a:r>
            <a:r>
              <a:rPr lang="fr-FR" sz="1400" i="1" dirty="0" smtClean="0"/>
              <a:t>conciliateur » </a:t>
            </a:r>
            <a:r>
              <a:rPr lang="fr-FR" sz="1400" dirty="0" smtClean="0"/>
              <a:t>nommé par le tribunal…</a:t>
            </a:r>
          </a:p>
          <a:p>
            <a:pPr algn="just"/>
            <a:r>
              <a:rPr lang="fr-FR" sz="1400" b="1" dirty="0" smtClean="0"/>
              <a:t>D’où le nom de conciliation</a:t>
            </a:r>
            <a:r>
              <a:rPr lang="fr-FR" sz="1400" dirty="0" smtClean="0"/>
              <a:t>.</a:t>
            </a:r>
            <a:endParaRPr lang="fr-FR" sz="1400" dirty="0"/>
          </a:p>
        </p:txBody>
      </p:sp>
      <p:sp>
        <p:nvSpPr>
          <p:cNvPr id="14" name="ZoneTexte 13"/>
          <p:cNvSpPr txBox="1"/>
          <p:nvPr/>
        </p:nvSpPr>
        <p:spPr>
          <a:xfrm>
            <a:off x="655259" y="1988840"/>
            <a:ext cx="8093205" cy="523220"/>
          </a:xfrm>
          <a:prstGeom prst="rect">
            <a:avLst/>
          </a:prstGeom>
          <a:noFill/>
        </p:spPr>
        <p:txBody>
          <a:bodyPr wrap="square" rtlCol="0">
            <a:spAutoFit/>
          </a:bodyPr>
          <a:lstStyle/>
          <a:p>
            <a:pPr algn="just"/>
            <a:r>
              <a:rPr lang="fr-FR" sz="1400" dirty="0" smtClean="0"/>
              <a:t>Dans une procédure amiable, les créanciers ou les associés ne peuvent intervenir auprès du Président du tribunal. </a:t>
            </a:r>
          </a:p>
        </p:txBody>
      </p:sp>
      <p:sp>
        <p:nvSpPr>
          <p:cNvPr id="16" name="ZoneTexte 15"/>
          <p:cNvSpPr txBox="1"/>
          <p:nvPr/>
        </p:nvSpPr>
        <p:spPr>
          <a:xfrm>
            <a:off x="655259" y="2473151"/>
            <a:ext cx="8093205" cy="523220"/>
          </a:xfrm>
          <a:prstGeom prst="rect">
            <a:avLst/>
          </a:prstGeom>
          <a:noFill/>
        </p:spPr>
        <p:txBody>
          <a:bodyPr wrap="square" rtlCol="0">
            <a:spAutoFit/>
          </a:bodyPr>
          <a:lstStyle/>
          <a:p>
            <a:pPr algn="just"/>
            <a:r>
              <a:rPr lang="fr-FR" sz="1400" dirty="0" smtClean="0"/>
              <a:t>En conséquence, </a:t>
            </a:r>
            <a:r>
              <a:rPr lang="fr-FR" sz="1400" b="1" dirty="0" smtClean="0"/>
              <a:t>seul le représentant légal </a:t>
            </a:r>
            <a:r>
              <a:rPr lang="fr-FR" sz="1400" dirty="0" smtClean="0"/>
              <a:t>de l’entreprise </a:t>
            </a:r>
            <a:r>
              <a:rPr lang="fr-FR" sz="1400" b="1" dirty="0" smtClean="0"/>
              <a:t>peut demander l’ouverture de la conciliation, </a:t>
            </a:r>
            <a:r>
              <a:rPr lang="fr-FR" sz="1400" dirty="0" smtClean="0"/>
              <a:t>donc réponse A.</a:t>
            </a:r>
            <a:endParaRPr lang="fr-FR" sz="1400" dirty="0"/>
          </a:p>
        </p:txBody>
      </p:sp>
      <p:sp>
        <p:nvSpPr>
          <p:cNvPr id="24" name="ZoneTexte 23"/>
          <p:cNvSpPr txBox="1"/>
          <p:nvPr/>
        </p:nvSpPr>
        <p:spPr>
          <a:xfrm>
            <a:off x="655259" y="5137447"/>
            <a:ext cx="8093205" cy="307777"/>
          </a:xfrm>
          <a:prstGeom prst="rect">
            <a:avLst/>
          </a:prstGeom>
          <a:noFill/>
        </p:spPr>
        <p:txBody>
          <a:bodyPr wrap="square" rtlCol="0">
            <a:spAutoFit/>
          </a:bodyPr>
          <a:lstStyle/>
          <a:p>
            <a:pPr algn="just"/>
            <a:r>
              <a:rPr lang="fr-FR" sz="1400" b="1" dirty="0" smtClean="0"/>
              <a:t>En conséquence, la bonne réponse est B.</a:t>
            </a:r>
            <a:endParaRPr lang="fr-FR"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ox(in)">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ox(in)">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box(in)">
                                      <p:cBhvr>
                                        <p:cTn id="22" dur="5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linds(horizontal)">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blinds(horizontal)">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diamond(in)">
                                      <p:cBhvr>
                                        <p:cTn id="42" dur="20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box(in)">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box(in)">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box(in)">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blinds(horizontal)">
                                      <p:cBhvr>
                                        <p:cTn id="62" dur="500"/>
                                        <p:tgtEl>
                                          <p:spTgt spid="22"/>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blinds(horizontal)">
                                      <p:cBhvr>
                                        <p:cTn id="67" dur="500"/>
                                        <p:tgtEl>
                                          <p:spTgt spid="24"/>
                                        </p:tgtEl>
                                      </p:cBhvr>
                                    </p:animEffect>
                                  </p:childTnLst>
                                </p:cTn>
                              </p:par>
                            </p:childTnLst>
                          </p:cTn>
                        </p:par>
                      </p:childTnLst>
                    </p:cTn>
                  </p:par>
                  <p:par>
                    <p:cTn id="68" fill="hold">
                      <p:stCondLst>
                        <p:cond delay="indefinite"/>
                      </p:stCondLst>
                      <p:childTnLst>
                        <p:par>
                          <p:cTn id="69" fill="hold">
                            <p:stCondLst>
                              <p:cond delay="0"/>
                            </p:stCondLst>
                            <p:childTnLst>
                              <p:par>
                                <p:cTn id="70" presetID="8" presetClass="entr" presetSubtype="16" fill="hold" grpId="0" nodeType="clickEffect">
                                  <p:stCondLst>
                                    <p:cond delay="0"/>
                                  </p:stCondLst>
                                  <p:childTnLst>
                                    <p:set>
                                      <p:cBhvr>
                                        <p:cTn id="71" dur="1" fill="hold">
                                          <p:stCondLst>
                                            <p:cond delay="0"/>
                                          </p:stCondLst>
                                        </p:cTn>
                                        <p:tgtEl>
                                          <p:spTgt spid="9"/>
                                        </p:tgtEl>
                                        <p:attrNameLst>
                                          <p:attrName>style.visibility</p:attrName>
                                        </p:attrNameLst>
                                      </p:cBhvr>
                                      <p:to>
                                        <p:strVal val="visible"/>
                                      </p:to>
                                    </p:set>
                                    <p:animEffect transition="in" filter="diamond(in)">
                                      <p:cBhvr>
                                        <p:cTn id="72" dur="2000"/>
                                        <p:tgtEl>
                                          <p:spTgt spid="9"/>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blinds(horizontal)">
                                      <p:cBhvr>
                                        <p:cTn id="7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9" grpId="0"/>
      <p:bldP spid="15" grpId="0"/>
      <p:bldP spid="17" grpId="0"/>
      <p:bldP spid="18" grpId="0"/>
      <p:bldP spid="19" grpId="0"/>
      <p:bldP spid="20" grpId="0"/>
      <p:bldP spid="21" grpId="0"/>
      <p:bldP spid="22" grpId="0"/>
      <p:bldP spid="23" grpId="0"/>
      <p:bldP spid="14" grpId="0"/>
      <p:bldP spid="16" grpId="0"/>
      <p:bldP spid="24"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ZoneTexte 1"/>
          <p:cNvSpPr txBox="1"/>
          <p:nvPr/>
        </p:nvSpPr>
        <p:spPr>
          <a:xfrm>
            <a:off x="467544" y="332656"/>
            <a:ext cx="8352928" cy="523220"/>
          </a:xfrm>
          <a:prstGeom prst="rect">
            <a:avLst/>
          </a:prstGeom>
          <a:noFill/>
        </p:spPr>
        <p:txBody>
          <a:bodyPr wrap="square" rtlCol="0">
            <a:spAutoFit/>
          </a:bodyPr>
          <a:lstStyle/>
          <a:p>
            <a:pPr lvl="0"/>
            <a:r>
              <a:rPr lang="fr-FR" sz="1400" b="1" dirty="0" smtClean="0"/>
              <a:t>5 – Un créancier qui n’a pas participé à la conciliation peut se voir imposé des délais de paiements consentis par les créanciers ayant participé à l’accord de conciliation. VRAI ou FAUX ?</a:t>
            </a:r>
            <a:endParaRPr lang="fr-FR" sz="1400" b="1" dirty="0"/>
          </a:p>
        </p:txBody>
      </p:sp>
      <p:sp>
        <p:nvSpPr>
          <p:cNvPr id="3" name="ZoneTexte 2"/>
          <p:cNvSpPr txBox="1"/>
          <p:nvPr/>
        </p:nvSpPr>
        <p:spPr>
          <a:xfrm>
            <a:off x="655259" y="836713"/>
            <a:ext cx="7013085" cy="307777"/>
          </a:xfrm>
          <a:prstGeom prst="rect">
            <a:avLst/>
          </a:prstGeom>
          <a:noFill/>
        </p:spPr>
        <p:txBody>
          <a:bodyPr wrap="square" rtlCol="0">
            <a:spAutoFit/>
          </a:bodyPr>
          <a:lstStyle/>
          <a:p>
            <a:pPr algn="just"/>
            <a:r>
              <a:rPr lang="fr-FR" sz="1400" dirty="0" smtClean="0"/>
              <a:t>Il n’y a pas eu </a:t>
            </a:r>
            <a:r>
              <a:rPr lang="fr-FR" sz="1400" i="1" dirty="0" smtClean="0"/>
              <a:t>« d’accord constaté » </a:t>
            </a:r>
            <a:r>
              <a:rPr lang="fr-FR" sz="1400" dirty="0" smtClean="0"/>
              <a:t>mais </a:t>
            </a:r>
            <a:r>
              <a:rPr lang="fr-FR" sz="1400" i="1" dirty="0" smtClean="0"/>
              <a:t>« homologation </a:t>
            </a:r>
            <a:r>
              <a:rPr lang="fr-FR" sz="1400" dirty="0" smtClean="0"/>
              <a:t>» éventuelle par le président :</a:t>
            </a:r>
            <a:endParaRPr lang="fr-FR" sz="1400" dirty="0"/>
          </a:p>
        </p:txBody>
      </p:sp>
      <p:sp>
        <p:nvSpPr>
          <p:cNvPr id="4" name="ZoneTexte 3"/>
          <p:cNvSpPr txBox="1"/>
          <p:nvPr/>
        </p:nvSpPr>
        <p:spPr>
          <a:xfrm>
            <a:off x="655259" y="1177007"/>
            <a:ext cx="7733165" cy="307777"/>
          </a:xfrm>
          <a:prstGeom prst="rect">
            <a:avLst/>
          </a:prstGeom>
          <a:noFill/>
        </p:spPr>
        <p:txBody>
          <a:bodyPr wrap="square" rtlCol="0">
            <a:spAutoFit/>
          </a:bodyPr>
          <a:lstStyle/>
          <a:p>
            <a:pPr algn="just"/>
            <a:r>
              <a:rPr lang="fr-FR" sz="1400" dirty="0" smtClean="0"/>
              <a:t>- Les termes de cet accord homologué par le président s’impose à tous les créanciers qui l’ont  accepté ;</a:t>
            </a:r>
            <a:endParaRPr lang="fr-FR" sz="1400" dirty="0"/>
          </a:p>
        </p:txBody>
      </p:sp>
      <p:sp>
        <p:nvSpPr>
          <p:cNvPr id="5" name="ZoneTexte 4"/>
          <p:cNvSpPr txBox="1"/>
          <p:nvPr/>
        </p:nvSpPr>
        <p:spPr>
          <a:xfrm>
            <a:off x="655259" y="1484785"/>
            <a:ext cx="7805173" cy="1384995"/>
          </a:xfrm>
          <a:prstGeom prst="rect">
            <a:avLst/>
          </a:prstGeom>
          <a:noFill/>
        </p:spPr>
        <p:txBody>
          <a:bodyPr wrap="square" rtlCol="0">
            <a:spAutoFit/>
          </a:bodyPr>
          <a:lstStyle/>
          <a:p>
            <a:pPr algn="just">
              <a:buFontTx/>
              <a:buChar char="-"/>
            </a:pPr>
            <a:r>
              <a:rPr lang="fr-FR" sz="1400" dirty="0" smtClean="0"/>
              <a:t> Pour les autres créanciers, le tribunal </a:t>
            </a:r>
            <a:r>
              <a:rPr lang="fr-FR" sz="1400" i="1" u="sng" dirty="0" smtClean="0"/>
              <a:t>peut</a:t>
            </a:r>
            <a:r>
              <a:rPr lang="fr-FR" sz="1400" dirty="0" smtClean="0"/>
              <a:t> reporter ou échelonner le paiement des sommes qui leur sont dues, dans la limite maximum de </a:t>
            </a:r>
            <a:r>
              <a:rPr lang="fr-FR" sz="1400" b="1" dirty="0" smtClean="0"/>
              <a:t>deux années</a:t>
            </a:r>
            <a:r>
              <a:rPr lang="fr-FR" sz="1400" dirty="0" smtClean="0"/>
              <a:t> (mais ne doit cependant pas porter atteinte à leurs intérêts). </a:t>
            </a:r>
          </a:p>
          <a:p>
            <a:pPr algn="just"/>
            <a:r>
              <a:rPr lang="fr-FR" sz="1400" dirty="0" smtClean="0"/>
              <a:t>Le tribunal peut prévoir également que les sommes dont il décide le report ou l'échelonnement feront l'objet d'un paiement d'intérêt aux créanciers.</a:t>
            </a:r>
          </a:p>
          <a:p>
            <a:pPr algn="just"/>
            <a:endParaRPr lang="fr-FR" sz="1400" dirty="0"/>
          </a:p>
        </p:txBody>
      </p:sp>
      <p:sp>
        <p:nvSpPr>
          <p:cNvPr id="6" name="ZoneTexte 5"/>
          <p:cNvSpPr txBox="1"/>
          <p:nvPr/>
        </p:nvSpPr>
        <p:spPr>
          <a:xfrm>
            <a:off x="655259" y="2636912"/>
            <a:ext cx="7013085" cy="307777"/>
          </a:xfrm>
          <a:prstGeom prst="rect">
            <a:avLst/>
          </a:prstGeom>
          <a:noFill/>
        </p:spPr>
        <p:txBody>
          <a:bodyPr wrap="square" rtlCol="0">
            <a:spAutoFit/>
          </a:bodyPr>
          <a:lstStyle/>
          <a:p>
            <a:pPr algn="just"/>
            <a:r>
              <a:rPr lang="fr-FR" sz="1400" b="1" dirty="0" smtClean="0"/>
              <a:t>En conséquence, la réponse est VRAI</a:t>
            </a:r>
            <a:r>
              <a:rPr lang="fr-FR" sz="1400" dirty="0" smtClean="0"/>
              <a:t>.</a:t>
            </a:r>
            <a:endParaRPr lang="fr-FR" sz="1400" dirty="0"/>
          </a:p>
        </p:txBody>
      </p:sp>
      <p:sp>
        <p:nvSpPr>
          <p:cNvPr id="7" name="ZoneTexte 6"/>
          <p:cNvSpPr txBox="1"/>
          <p:nvPr/>
        </p:nvSpPr>
        <p:spPr>
          <a:xfrm>
            <a:off x="467544" y="3049215"/>
            <a:ext cx="8433320" cy="307777"/>
          </a:xfrm>
          <a:prstGeom prst="rect">
            <a:avLst/>
          </a:prstGeom>
          <a:noFill/>
        </p:spPr>
        <p:txBody>
          <a:bodyPr wrap="square" rtlCol="0">
            <a:spAutoFit/>
          </a:bodyPr>
          <a:lstStyle/>
          <a:p>
            <a:pPr lvl="0"/>
            <a:r>
              <a:rPr lang="fr-FR" sz="1400" b="1" dirty="0" smtClean="0"/>
              <a:t>6 – Quel est le champ d’application de la conciliation ?</a:t>
            </a:r>
            <a:endParaRPr lang="fr-FR" sz="1400" b="1" dirty="0"/>
          </a:p>
        </p:txBody>
      </p:sp>
      <p:sp>
        <p:nvSpPr>
          <p:cNvPr id="8" name="ZoneTexte 7"/>
          <p:cNvSpPr txBox="1"/>
          <p:nvPr/>
        </p:nvSpPr>
        <p:spPr>
          <a:xfrm>
            <a:off x="655259" y="3337247"/>
            <a:ext cx="7949189" cy="738664"/>
          </a:xfrm>
          <a:prstGeom prst="rect">
            <a:avLst/>
          </a:prstGeom>
          <a:noFill/>
        </p:spPr>
        <p:txBody>
          <a:bodyPr wrap="square" rtlCol="0">
            <a:spAutoFit/>
          </a:bodyPr>
          <a:lstStyle/>
          <a:p>
            <a:pPr algn="just"/>
            <a:r>
              <a:rPr lang="fr-FR" sz="1400" dirty="0" smtClean="0"/>
              <a:t>Toute entreprise individuelle, (commerçant, artisan, profession libérale), toute personne morale de droit privé (commerciale ou non), dès lors qu’elle n’est pas en « état de cessation de paiements », ou si elle l’est depuis moins de 45 jours.</a:t>
            </a:r>
            <a:endParaRPr lang="fr-FR" sz="1400" dirty="0"/>
          </a:p>
        </p:txBody>
      </p:sp>
      <p:sp>
        <p:nvSpPr>
          <p:cNvPr id="9" name="ZoneTexte 8"/>
          <p:cNvSpPr txBox="1"/>
          <p:nvPr/>
        </p:nvSpPr>
        <p:spPr>
          <a:xfrm>
            <a:off x="655259" y="4057327"/>
            <a:ext cx="7013085" cy="307777"/>
          </a:xfrm>
          <a:prstGeom prst="rect">
            <a:avLst/>
          </a:prstGeom>
          <a:noFill/>
        </p:spPr>
        <p:txBody>
          <a:bodyPr wrap="square" rtlCol="0">
            <a:spAutoFit/>
          </a:bodyPr>
          <a:lstStyle/>
          <a:p>
            <a:pPr algn="just"/>
            <a:r>
              <a:rPr lang="fr-FR" sz="1400" b="1" dirty="0" smtClean="0"/>
              <a:t>Il y a cependant une exception…</a:t>
            </a:r>
            <a:endParaRPr lang="fr-FR" sz="1400" b="1" dirty="0"/>
          </a:p>
        </p:txBody>
      </p:sp>
      <p:sp>
        <p:nvSpPr>
          <p:cNvPr id="10" name="ZoneTexte 9"/>
          <p:cNvSpPr txBox="1"/>
          <p:nvPr/>
        </p:nvSpPr>
        <p:spPr>
          <a:xfrm>
            <a:off x="655259" y="4365104"/>
            <a:ext cx="7013085" cy="307777"/>
          </a:xfrm>
          <a:prstGeom prst="rect">
            <a:avLst/>
          </a:prstGeom>
          <a:noFill/>
        </p:spPr>
        <p:txBody>
          <a:bodyPr wrap="square" rtlCol="0">
            <a:spAutoFit/>
          </a:bodyPr>
          <a:lstStyle/>
          <a:p>
            <a:pPr algn="just"/>
            <a:r>
              <a:rPr lang="fr-FR" sz="1400" dirty="0" smtClean="0"/>
              <a:t>Les professions agricoles. Pourquoi ?</a:t>
            </a:r>
            <a:endParaRPr lang="fr-FR" sz="1400" dirty="0"/>
          </a:p>
        </p:txBody>
      </p:sp>
      <p:sp>
        <p:nvSpPr>
          <p:cNvPr id="11" name="ZoneTexte 10"/>
          <p:cNvSpPr txBox="1"/>
          <p:nvPr/>
        </p:nvSpPr>
        <p:spPr>
          <a:xfrm>
            <a:off x="655259" y="4653136"/>
            <a:ext cx="7805173" cy="307777"/>
          </a:xfrm>
          <a:prstGeom prst="rect">
            <a:avLst/>
          </a:prstGeom>
          <a:noFill/>
        </p:spPr>
        <p:txBody>
          <a:bodyPr wrap="square" rtlCol="0">
            <a:spAutoFit/>
          </a:bodyPr>
          <a:lstStyle/>
          <a:p>
            <a:pPr algn="just"/>
            <a:r>
              <a:rPr lang="fr-FR" sz="1400" b="1" dirty="0" smtClean="0"/>
              <a:t>Parce que le code rurale prévoit ce type de procédure amiable</a:t>
            </a:r>
            <a:r>
              <a:rPr lang="fr-FR" sz="1400" dirty="0" smtClean="0"/>
              <a:t>, donc inutile d’en rajouter une autre.</a:t>
            </a:r>
            <a:endParaRPr lang="fr-FR" sz="1400" dirty="0"/>
          </a:p>
        </p:txBody>
      </p:sp>
      <p:sp>
        <p:nvSpPr>
          <p:cNvPr id="12" name="ZoneTexte 11"/>
          <p:cNvSpPr txBox="1"/>
          <p:nvPr/>
        </p:nvSpPr>
        <p:spPr>
          <a:xfrm>
            <a:off x="467544" y="5065439"/>
            <a:ext cx="7344816" cy="307777"/>
          </a:xfrm>
          <a:prstGeom prst="rect">
            <a:avLst/>
          </a:prstGeom>
          <a:noFill/>
        </p:spPr>
        <p:txBody>
          <a:bodyPr wrap="square" rtlCol="0">
            <a:spAutoFit/>
          </a:bodyPr>
          <a:lstStyle/>
          <a:p>
            <a:pPr lvl="0"/>
            <a:r>
              <a:rPr lang="fr-FR" sz="1400" b="1" dirty="0" smtClean="0"/>
              <a:t>7 – Quelles sont les personnes intervenant dans le cadre d’une procédure de conciliation ?</a:t>
            </a:r>
            <a:endParaRPr lang="fr-FR" sz="1400" b="1" dirty="0"/>
          </a:p>
        </p:txBody>
      </p:sp>
      <p:sp>
        <p:nvSpPr>
          <p:cNvPr id="13" name="ZoneTexte 12"/>
          <p:cNvSpPr txBox="1"/>
          <p:nvPr/>
        </p:nvSpPr>
        <p:spPr>
          <a:xfrm>
            <a:off x="675184" y="5373217"/>
            <a:ext cx="3536776" cy="307777"/>
          </a:xfrm>
          <a:prstGeom prst="rect">
            <a:avLst/>
          </a:prstGeom>
          <a:noFill/>
        </p:spPr>
        <p:txBody>
          <a:bodyPr wrap="square" rtlCol="0">
            <a:spAutoFit/>
          </a:bodyPr>
          <a:lstStyle/>
          <a:p>
            <a:pPr lvl="0"/>
            <a:r>
              <a:rPr lang="fr-FR" sz="1400" dirty="0" smtClean="0"/>
              <a:t>1 – Le représentant légal de l’entreprise ;</a:t>
            </a:r>
            <a:endParaRPr lang="fr-FR" sz="1400" dirty="0"/>
          </a:p>
        </p:txBody>
      </p:sp>
      <p:sp>
        <p:nvSpPr>
          <p:cNvPr id="14" name="ZoneTexte 13"/>
          <p:cNvSpPr txBox="1"/>
          <p:nvPr/>
        </p:nvSpPr>
        <p:spPr>
          <a:xfrm>
            <a:off x="675184" y="5641503"/>
            <a:ext cx="3536776" cy="307777"/>
          </a:xfrm>
          <a:prstGeom prst="rect">
            <a:avLst/>
          </a:prstGeom>
          <a:noFill/>
        </p:spPr>
        <p:txBody>
          <a:bodyPr wrap="square" rtlCol="0">
            <a:spAutoFit/>
          </a:bodyPr>
          <a:lstStyle/>
          <a:p>
            <a:pPr lvl="0"/>
            <a:r>
              <a:rPr lang="fr-FR" sz="1400" dirty="0" smtClean="0"/>
              <a:t>2 – Le Président du tribunal ;</a:t>
            </a:r>
            <a:endParaRPr lang="fr-FR" sz="1400" dirty="0"/>
          </a:p>
        </p:txBody>
      </p:sp>
      <p:sp>
        <p:nvSpPr>
          <p:cNvPr id="15" name="ZoneTexte 14"/>
          <p:cNvSpPr txBox="1"/>
          <p:nvPr/>
        </p:nvSpPr>
        <p:spPr>
          <a:xfrm>
            <a:off x="675184" y="5929535"/>
            <a:ext cx="3536776" cy="307777"/>
          </a:xfrm>
          <a:prstGeom prst="rect">
            <a:avLst/>
          </a:prstGeom>
          <a:noFill/>
        </p:spPr>
        <p:txBody>
          <a:bodyPr wrap="square" rtlCol="0">
            <a:spAutoFit/>
          </a:bodyPr>
          <a:lstStyle/>
          <a:p>
            <a:pPr lvl="0"/>
            <a:r>
              <a:rPr lang="fr-FR" sz="1400" dirty="0" smtClean="0"/>
              <a:t>3 – Le conciliateur ;</a:t>
            </a:r>
            <a:endParaRPr lang="fr-FR" sz="1400" dirty="0"/>
          </a:p>
        </p:txBody>
      </p:sp>
      <p:sp>
        <p:nvSpPr>
          <p:cNvPr id="16" name="ZoneTexte 15"/>
          <p:cNvSpPr txBox="1"/>
          <p:nvPr/>
        </p:nvSpPr>
        <p:spPr>
          <a:xfrm>
            <a:off x="675184" y="6217567"/>
            <a:ext cx="3536776" cy="307777"/>
          </a:xfrm>
          <a:prstGeom prst="rect">
            <a:avLst/>
          </a:prstGeom>
          <a:noFill/>
        </p:spPr>
        <p:txBody>
          <a:bodyPr wrap="square" rtlCol="0">
            <a:spAutoFit/>
          </a:bodyPr>
          <a:lstStyle/>
          <a:p>
            <a:pPr lvl="0"/>
            <a:r>
              <a:rPr lang="fr-FR" sz="1400" dirty="0" smtClean="0"/>
              <a:t>4 – Les créanciers sociaux.</a:t>
            </a:r>
            <a:endParaRPr lang="fr-FR"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diamond(in)">
                                      <p:cBhvr>
                                        <p:cTn id="32" dur="20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linds(horizontal)">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blinds(horizontal)">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linds(horizontal)">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Effect transition="in" filter="blinds(horizontal)">
                                      <p:cBhvr>
                                        <p:cTn id="52" dur="500"/>
                                        <p:tgtEl>
                                          <p:spTgt spid="11"/>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animEffect transition="in" filter="diamond(in)">
                                      <p:cBhvr>
                                        <p:cTn id="57" dur="2000"/>
                                        <p:tgtEl>
                                          <p:spTgt spid="12"/>
                                        </p:tgtEl>
                                      </p:cBhvr>
                                    </p:animEffect>
                                  </p:childTnLst>
                                </p:cTn>
                              </p:par>
                            </p:childTnLst>
                          </p:cTn>
                        </p:par>
                      </p:childTnLst>
                    </p:cTn>
                  </p:par>
                  <p:par>
                    <p:cTn id="58" fill="hold">
                      <p:stCondLst>
                        <p:cond delay="indefinite"/>
                      </p:stCondLst>
                      <p:childTnLst>
                        <p:par>
                          <p:cTn id="59" fill="hold">
                            <p:stCondLst>
                              <p:cond delay="0"/>
                            </p:stCondLst>
                            <p:childTnLst>
                              <p:par>
                                <p:cTn id="60" presetID="8" presetClass="entr" presetSubtype="16"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diamond(in)">
                                      <p:cBhvr>
                                        <p:cTn id="62" dur="2000"/>
                                        <p:tgtEl>
                                          <p:spTgt spid="13"/>
                                        </p:tgtEl>
                                      </p:cBhvr>
                                    </p:animEffect>
                                  </p:childTnLst>
                                </p:cTn>
                              </p:par>
                            </p:childTnLst>
                          </p:cTn>
                        </p:par>
                      </p:childTnLst>
                    </p:cTn>
                  </p:par>
                  <p:par>
                    <p:cTn id="63" fill="hold">
                      <p:stCondLst>
                        <p:cond delay="indefinite"/>
                      </p:stCondLst>
                      <p:childTnLst>
                        <p:par>
                          <p:cTn id="64" fill="hold">
                            <p:stCondLst>
                              <p:cond delay="0"/>
                            </p:stCondLst>
                            <p:childTnLst>
                              <p:par>
                                <p:cTn id="65" presetID="8" presetClass="entr" presetSubtype="16"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animEffect transition="in" filter="diamond(in)">
                                      <p:cBhvr>
                                        <p:cTn id="67" dur="2000"/>
                                        <p:tgtEl>
                                          <p:spTgt spid="14"/>
                                        </p:tgtEl>
                                      </p:cBhvr>
                                    </p:animEffect>
                                  </p:childTnLst>
                                </p:cTn>
                              </p:par>
                            </p:childTnLst>
                          </p:cTn>
                        </p:par>
                      </p:childTnLst>
                    </p:cTn>
                  </p:par>
                  <p:par>
                    <p:cTn id="68" fill="hold">
                      <p:stCondLst>
                        <p:cond delay="indefinite"/>
                      </p:stCondLst>
                      <p:childTnLst>
                        <p:par>
                          <p:cTn id="69" fill="hold">
                            <p:stCondLst>
                              <p:cond delay="0"/>
                            </p:stCondLst>
                            <p:childTnLst>
                              <p:par>
                                <p:cTn id="70" presetID="8" presetClass="entr" presetSubtype="16" fill="hold" grpId="0"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diamond(in)">
                                      <p:cBhvr>
                                        <p:cTn id="72" dur="2000"/>
                                        <p:tgtEl>
                                          <p:spTgt spid="15"/>
                                        </p:tgtEl>
                                      </p:cBhvr>
                                    </p:animEffect>
                                  </p:childTnLst>
                                </p:cTn>
                              </p:par>
                            </p:childTnLst>
                          </p:cTn>
                        </p:par>
                      </p:childTnLst>
                    </p:cTn>
                  </p:par>
                  <p:par>
                    <p:cTn id="73" fill="hold">
                      <p:stCondLst>
                        <p:cond delay="indefinite"/>
                      </p:stCondLst>
                      <p:childTnLst>
                        <p:par>
                          <p:cTn id="74" fill="hold">
                            <p:stCondLst>
                              <p:cond delay="0"/>
                            </p:stCondLst>
                            <p:childTnLst>
                              <p:par>
                                <p:cTn id="75" presetID="8" presetClass="entr" presetSubtype="16"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diamond(in)">
                                      <p:cBhvr>
                                        <p:cTn id="77"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P spid="11" grpId="0"/>
      <p:bldP spid="12" grpId="0"/>
      <p:bldP spid="13" grpId="0"/>
      <p:bldP spid="14" grpId="0"/>
      <p:bldP spid="15" grpId="0"/>
      <p:bldP spid="16" grpId="0"/>
    </p:bld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ZoneTexte 1"/>
          <p:cNvSpPr txBox="1"/>
          <p:nvPr/>
        </p:nvSpPr>
        <p:spPr>
          <a:xfrm>
            <a:off x="323528" y="332656"/>
            <a:ext cx="8820472" cy="307777"/>
          </a:xfrm>
          <a:prstGeom prst="rect">
            <a:avLst/>
          </a:prstGeom>
          <a:noFill/>
        </p:spPr>
        <p:txBody>
          <a:bodyPr wrap="square" rtlCol="0">
            <a:spAutoFit/>
          </a:bodyPr>
          <a:lstStyle/>
          <a:p>
            <a:pPr lvl="0"/>
            <a:r>
              <a:rPr lang="fr-FR" sz="1400" b="1" dirty="0" smtClean="0"/>
              <a:t>8 – Le débiteur dispose-t-il d’un moyen de pression sur les créanciers dans le cadre d’une procédure de conciliation ?</a:t>
            </a:r>
            <a:endParaRPr lang="fr-FR" sz="1400" b="1" dirty="0"/>
          </a:p>
        </p:txBody>
      </p:sp>
      <p:sp>
        <p:nvSpPr>
          <p:cNvPr id="3" name="ZoneTexte 2"/>
          <p:cNvSpPr txBox="1"/>
          <p:nvPr/>
        </p:nvSpPr>
        <p:spPr>
          <a:xfrm>
            <a:off x="511243" y="620688"/>
            <a:ext cx="7949189" cy="738664"/>
          </a:xfrm>
          <a:prstGeom prst="rect">
            <a:avLst/>
          </a:prstGeom>
          <a:noFill/>
        </p:spPr>
        <p:txBody>
          <a:bodyPr wrap="square" rtlCol="0">
            <a:spAutoFit/>
          </a:bodyPr>
          <a:lstStyle/>
          <a:p>
            <a:pPr algn="just"/>
            <a:r>
              <a:rPr lang="fr-FR" sz="1400" dirty="0" smtClean="0"/>
              <a:t>Le débiteur n’a pas de moyens de pression en tant que tel. </a:t>
            </a:r>
          </a:p>
          <a:p>
            <a:pPr algn="just"/>
            <a:r>
              <a:rPr lang="fr-FR" sz="1400" dirty="0" smtClean="0"/>
              <a:t>En revanche, il peut inciter les créanciers à signer l’accord élaboré par le conciliateur en avançant les arguments suivants :</a:t>
            </a:r>
            <a:endParaRPr lang="fr-FR" sz="1400" dirty="0"/>
          </a:p>
        </p:txBody>
      </p:sp>
      <p:sp>
        <p:nvSpPr>
          <p:cNvPr id="4" name="ZoneTexte 3"/>
          <p:cNvSpPr txBox="1"/>
          <p:nvPr/>
        </p:nvSpPr>
        <p:spPr>
          <a:xfrm>
            <a:off x="511243" y="1340768"/>
            <a:ext cx="7949189" cy="954107"/>
          </a:xfrm>
          <a:prstGeom prst="rect">
            <a:avLst/>
          </a:prstGeom>
          <a:noFill/>
        </p:spPr>
        <p:txBody>
          <a:bodyPr wrap="square" rtlCol="0">
            <a:spAutoFit/>
          </a:bodyPr>
          <a:lstStyle/>
          <a:p>
            <a:pPr algn="just"/>
            <a:r>
              <a:rPr lang="fr-FR" sz="1400" dirty="0" smtClean="0"/>
              <a:t>- Si une procédure de sauvegarde, de redressement ou de liquidation judiciaire, ils seraient payés en priorité par le privilège d’argent frais ;</a:t>
            </a:r>
          </a:p>
          <a:p>
            <a:pPr algn="just"/>
            <a:r>
              <a:rPr lang="fr-FR" sz="1400" dirty="0" smtClean="0"/>
              <a:t>- Que les créanciers non signataires se verraient imposés des reports ou échelonnements de paiements dans un délai maximal de 2 ans.</a:t>
            </a:r>
            <a:endParaRPr lang="fr-FR" sz="1400" dirty="0"/>
          </a:p>
        </p:txBody>
      </p:sp>
      <p:sp>
        <p:nvSpPr>
          <p:cNvPr id="5" name="ZoneTexte 4"/>
          <p:cNvSpPr txBox="1"/>
          <p:nvPr/>
        </p:nvSpPr>
        <p:spPr>
          <a:xfrm>
            <a:off x="323528" y="2329135"/>
            <a:ext cx="8820472" cy="307777"/>
          </a:xfrm>
          <a:prstGeom prst="rect">
            <a:avLst/>
          </a:prstGeom>
          <a:noFill/>
        </p:spPr>
        <p:txBody>
          <a:bodyPr wrap="square" rtlCol="0">
            <a:spAutoFit/>
          </a:bodyPr>
          <a:lstStyle/>
          <a:p>
            <a:pPr lvl="0"/>
            <a:r>
              <a:rPr lang="fr-FR" sz="1400" b="1" dirty="0" smtClean="0"/>
              <a:t>9 – Quelles sont les situations caractérisant l’échec  d’une procédure de conciliation ?</a:t>
            </a:r>
            <a:endParaRPr lang="fr-FR" sz="1400" b="1" dirty="0"/>
          </a:p>
        </p:txBody>
      </p:sp>
      <p:sp>
        <p:nvSpPr>
          <p:cNvPr id="6" name="ZoneTexte 5"/>
          <p:cNvSpPr txBox="1"/>
          <p:nvPr/>
        </p:nvSpPr>
        <p:spPr>
          <a:xfrm>
            <a:off x="511243" y="2618909"/>
            <a:ext cx="7949189" cy="307777"/>
          </a:xfrm>
          <a:prstGeom prst="rect">
            <a:avLst/>
          </a:prstGeom>
          <a:noFill/>
        </p:spPr>
        <p:txBody>
          <a:bodyPr wrap="square" rtlCol="0">
            <a:spAutoFit/>
          </a:bodyPr>
          <a:lstStyle/>
          <a:p>
            <a:pPr algn="just"/>
            <a:r>
              <a:rPr lang="fr-FR" sz="1400" dirty="0" smtClean="0"/>
              <a:t>- l’inexécution de l’accord ; il y aura alors résolution systématique de celui-ci ;</a:t>
            </a:r>
            <a:endParaRPr lang="fr-FR" sz="1400" dirty="0"/>
          </a:p>
        </p:txBody>
      </p:sp>
      <p:sp>
        <p:nvSpPr>
          <p:cNvPr id="7" name="ZoneTexte 6"/>
          <p:cNvSpPr txBox="1"/>
          <p:nvPr/>
        </p:nvSpPr>
        <p:spPr>
          <a:xfrm>
            <a:off x="511243" y="2905199"/>
            <a:ext cx="7949189" cy="307777"/>
          </a:xfrm>
          <a:prstGeom prst="rect">
            <a:avLst/>
          </a:prstGeom>
          <a:noFill/>
        </p:spPr>
        <p:txBody>
          <a:bodyPr wrap="square" rtlCol="0">
            <a:spAutoFit/>
          </a:bodyPr>
          <a:lstStyle/>
          <a:p>
            <a:pPr algn="just"/>
            <a:r>
              <a:rPr lang="fr-FR" sz="1400" dirty="0" smtClean="0"/>
              <a:t>- l’ouverture d’une procédure collective  (sauvegarde, redressement ou liquidation judiciaire).</a:t>
            </a:r>
            <a:endParaRPr lang="fr-FR" sz="1400" dirty="0"/>
          </a:p>
        </p:txBody>
      </p:sp>
      <p:sp>
        <p:nvSpPr>
          <p:cNvPr id="8" name="ZoneTexte 7"/>
          <p:cNvSpPr txBox="1"/>
          <p:nvPr/>
        </p:nvSpPr>
        <p:spPr>
          <a:xfrm>
            <a:off x="511243" y="3193231"/>
            <a:ext cx="7949189" cy="307777"/>
          </a:xfrm>
          <a:prstGeom prst="rect">
            <a:avLst/>
          </a:prstGeom>
          <a:noFill/>
        </p:spPr>
        <p:txBody>
          <a:bodyPr wrap="square" rtlCol="0">
            <a:spAutoFit/>
          </a:bodyPr>
          <a:lstStyle/>
          <a:p>
            <a:pPr algn="just"/>
            <a:r>
              <a:rPr lang="fr-FR" sz="1400" b="1" dirty="0" smtClean="0"/>
              <a:t>Ces 2 évènements mettent fin de plein droit  à l’accord.</a:t>
            </a:r>
            <a:endParaRPr lang="fr-FR"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diamond(in)">
                                      <p:cBhvr>
                                        <p:cTn id="22" dur="2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linds(horizontal)">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linds(horizontal)">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linds(horizontal)">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ZoneTexte 1"/>
          <p:cNvSpPr txBox="1"/>
          <p:nvPr/>
        </p:nvSpPr>
        <p:spPr>
          <a:xfrm>
            <a:off x="323528" y="260648"/>
            <a:ext cx="8820472" cy="307777"/>
          </a:xfrm>
          <a:prstGeom prst="rect">
            <a:avLst/>
          </a:prstGeom>
          <a:noFill/>
        </p:spPr>
        <p:txBody>
          <a:bodyPr wrap="square" rtlCol="0">
            <a:spAutoFit/>
          </a:bodyPr>
          <a:lstStyle/>
          <a:p>
            <a:pPr lvl="0"/>
            <a:r>
              <a:rPr lang="fr-FR" sz="1400" b="1" dirty="0" smtClean="0"/>
              <a:t>Cas pratique n° 3</a:t>
            </a:r>
            <a:endParaRPr lang="fr-FR" sz="1400" b="1" dirty="0"/>
          </a:p>
        </p:txBody>
      </p:sp>
      <p:sp>
        <p:nvSpPr>
          <p:cNvPr id="3" name="ZoneTexte 2"/>
          <p:cNvSpPr txBox="1"/>
          <p:nvPr/>
        </p:nvSpPr>
        <p:spPr>
          <a:xfrm>
            <a:off x="511243" y="548680"/>
            <a:ext cx="7949189" cy="954107"/>
          </a:xfrm>
          <a:prstGeom prst="rect">
            <a:avLst/>
          </a:prstGeom>
          <a:noFill/>
        </p:spPr>
        <p:txBody>
          <a:bodyPr wrap="square" rtlCol="0">
            <a:spAutoFit/>
          </a:bodyPr>
          <a:lstStyle/>
          <a:p>
            <a:pPr algn="just"/>
            <a:r>
              <a:rPr lang="fr-FR" sz="1400" dirty="0" smtClean="0"/>
              <a:t>M. </a:t>
            </a:r>
            <a:r>
              <a:rPr lang="fr-FR" sz="1400" dirty="0" err="1" smtClean="0"/>
              <a:t>Pleinlépié</a:t>
            </a:r>
            <a:r>
              <a:rPr lang="fr-FR" sz="1400" dirty="0" smtClean="0"/>
              <a:t> est créancier d’une entreprise qui fait l’objet d’une procédure de conciliation.</a:t>
            </a:r>
          </a:p>
          <a:p>
            <a:pPr algn="just"/>
            <a:endParaRPr lang="fr-FR" sz="1400" dirty="0" smtClean="0"/>
          </a:p>
          <a:p>
            <a:pPr algn="just"/>
            <a:r>
              <a:rPr lang="fr-FR" sz="1400" dirty="0" smtClean="0"/>
              <a:t>M. </a:t>
            </a:r>
            <a:r>
              <a:rPr lang="fr-FR" sz="1400" dirty="0" err="1" smtClean="0"/>
              <a:t>Pleinlépié</a:t>
            </a:r>
            <a:r>
              <a:rPr lang="fr-FR" sz="1400" dirty="0" smtClean="0"/>
              <a:t> consent à signer l’accord à la condition suivante : que le débiteur accepte de lui octroyer une garantie.</a:t>
            </a:r>
          </a:p>
        </p:txBody>
      </p:sp>
      <p:sp>
        <p:nvSpPr>
          <p:cNvPr id="4" name="ZoneTexte 3"/>
          <p:cNvSpPr txBox="1"/>
          <p:nvPr/>
        </p:nvSpPr>
        <p:spPr>
          <a:xfrm>
            <a:off x="511243" y="1484784"/>
            <a:ext cx="7949189" cy="1169551"/>
          </a:xfrm>
          <a:prstGeom prst="rect">
            <a:avLst/>
          </a:prstGeom>
          <a:noFill/>
        </p:spPr>
        <p:txBody>
          <a:bodyPr wrap="square" rtlCol="0">
            <a:spAutoFit/>
          </a:bodyPr>
          <a:lstStyle/>
          <a:p>
            <a:pPr algn="just"/>
            <a:r>
              <a:rPr lang="fr-FR" sz="1400" dirty="0" smtClean="0"/>
              <a:t>L’entreprise débitrice accepte bien volontiers car elle pense que cela ne porte pas à conséquence.</a:t>
            </a:r>
          </a:p>
          <a:p>
            <a:pPr algn="just"/>
            <a:endParaRPr lang="fr-FR" sz="1400" dirty="0" smtClean="0"/>
          </a:p>
          <a:p>
            <a:pPr algn="just"/>
            <a:r>
              <a:rPr lang="fr-FR" sz="1400" dirty="0" smtClean="0"/>
              <a:t>En effet, elle affirme qu’en cas d’inexécution de l’accord amiable et de l’ouverture postérieure d’une procédure de redressement judiciaire, le tribunal fixera la date de cessation des paiements et la période suspecte durant la procédure de conciliation , autorisant du même coup l’annulation de l’acte.</a:t>
            </a:r>
          </a:p>
        </p:txBody>
      </p:sp>
      <p:grpSp>
        <p:nvGrpSpPr>
          <p:cNvPr id="14" name="Groupe 13"/>
          <p:cNvGrpSpPr/>
          <p:nvPr/>
        </p:nvGrpSpPr>
        <p:grpSpPr>
          <a:xfrm>
            <a:off x="3414464" y="2780928"/>
            <a:ext cx="5334000" cy="1708681"/>
            <a:chOff x="1066800" y="1131317"/>
            <a:chExt cx="5334000" cy="1708681"/>
          </a:xfrm>
        </p:grpSpPr>
        <p:sp>
          <p:nvSpPr>
            <p:cNvPr id="15" name="Text Box 168"/>
            <p:cNvSpPr txBox="1">
              <a:spLocks noChangeArrowheads="1"/>
            </p:cNvSpPr>
            <p:nvPr/>
          </p:nvSpPr>
          <p:spPr bwMode="auto">
            <a:xfrm>
              <a:off x="2029470" y="2286000"/>
              <a:ext cx="2967479" cy="553998"/>
            </a:xfrm>
            <a:prstGeom prst="rect">
              <a:avLst/>
            </a:prstGeom>
            <a:noFill/>
            <a:ln w="9525">
              <a:noFill/>
              <a:miter lim="800000"/>
              <a:headEnd/>
              <a:tailEnd/>
            </a:ln>
            <a:effectLst/>
          </p:spPr>
          <p:txBody>
            <a:bodyPr wrap="none">
              <a:spAutoFit/>
            </a:bodyPr>
            <a:lstStyle/>
            <a:p>
              <a:r>
                <a:rPr lang="fr-FR" sz="1000" b="1" u="sng" dirty="0">
                  <a:solidFill>
                    <a:schemeClr val="accent2"/>
                  </a:solidFill>
                </a:rPr>
                <a:t>La période suspecte</a:t>
              </a:r>
              <a:r>
                <a:rPr lang="fr-FR" sz="1000" dirty="0">
                  <a:solidFill>
                    <a:schemeClr val="accent2"/>
                  </a:solidFill>
                </a:rPr>
                <a:t> est la période qui se situe entre :</a:t>
              </a:r>
            </a:p>
            <a:p>
              <a:r>
                <a:rPr lang="fr-FR" sz="1000" dirty="0">
                  <a:solidFill>
                    <a:schemeClr val="accent2"/>
                  </a:solidFill>
                </a:rPr>
                <a:t>- </a:t>
              </a:r>
              <a:r>
                <a:rPr lang="fr-FR" sz="1000" i="1" dirty="0">
                  <a:solidFill>
                    <a:schemeClr val="accent2"/>
                  </a:solidFill>
                </a:rPr>
                <a:t>la date de cessation de paiement</a:t>
              </a:r>
              <a:r>
                <a:rPr lang="fr-FR" sz="1000" dirty="0">
                  <a:solidFill>
                    <a:schemeClr val="accent2"/>
                  </a:solidFill>
                </a:rPr>
                <a:t> et</a:t>
              </a:r>
            </a:p>
            <a:p>
              <a:r>
                <a:rPr lang="fr-FR" sz="1000" dirty="0">
                  <a:solidFill>
                    <a:schemeClr val="accent2"/>
                  </a:solidFill>
                </a:rPr>
                <a:t>- </a:t>
              </a:r>
              <a:r>
                <a:rPr lang="fr-FR" sz="1000" i="1" dirty="0">
                  <a:solidFill>
                    <a:schemeClr val="accent2"/>
                  </a:solidFill>
                </a:rPr>
                <a:t>la date du Jugement d’ouverture.</a:t>
              </a:r>
              <a:endParaRPr lang="fr-FR" sz="1000" dirty="0">
                <a:solidFill>
                  <a:schemeClr val="accent2"/>
                </a:solidFill>
              </a:endParaRPr>
            </a:p>
          </p:txBody>
        </p:sp>
        <p:grpSp>
          <p:nvGrpSpPr>
            <p:cNvPr id="16" name="Groupe 49"/>
            <p:cNvGrpSpPr/>
            <p:nvPr/>
          </p:nvGrpSpPr>
          <p:grpSpPr>
            <a:xfrm>
              <a:off x="1066800" y="1131317"/>
              <a:ext cx="5334000" cy="1688083"/>
              <a:chOff x="1066800" y="1131317"/>
              <a:chExt cx="5334000" cy="1688083"/>
            </a:xfrm>
          </p:grpSpPr>
          <p:sp>
            <p:nvSpPr>
              <p:cNvPr id="17" name="Text Box 125"/>
              <p:cNvSpPr txBox="1">
                <a:spLocks noChangeArrowheads="1"/>
              </p:cNvSpPr>
              <p:nvPr/>
            </p:nvSpPr>
            <p:spPr bwMode="auto">
              <a:xfrm>
                <a:off x="2925763" y="1889125"/>
                <a:ext cx="1050925" cy="244475"/>
              </a:xfrm>
              <a:prstGeom prst="rect">
                <a:avLst/>
              </a:prstGeom>
              <a:noFill/>
              <a:ln w="9525">
                <a:noFill/>
                <a:miter lim="800000"/>
                <a:headEnd/>
                <a:tailEnd/>
              </a:ln>
              <a:effectLst/>
            </p:spPr>
            <p:txBody>
              <a:bodyPr wrap="none">
                <a:spAutoFit/>
              </a:bodyPr>
              <a:lstStyle/>
              <a:p>
                <a:r>
                  <a:rPr lang="fr-FR" sz="1000" i="1">
                    <a:solidFill>
                      <a:srgbClr val="CC0000"/>
                    </a:solidFill>
                  </a:rPr>
                  <a:t>Période suspecte</a:t>
                </a:r>
                <a:endParaRPr lang="fr-FR" sz="1000"/>
              </a:p>
            </p:txBody>
          </p:sp>
          <p:sp>
            <p:nvSpPr>
              <p:cNvPr id="18" name="Line 118"/>
              <p:cNvSpPr>
                <a:spLocks noChangeShapeType="1"/>
              </p:cNvSpPr>
              <p:nvPr/>
            </p:nvSpPr>
            <p:spPr bwMode="auto">
              <a:xfrm flipH="1">
                <a:off x="1288232" y="1923405"/>
                <a:ext cx="4876800" cy="0"/>
              </a:xfrm>
              <a:prstGeom prst="line">
                <a:avLst/>
              </a:prstGeom>
              <a:noFill/>
              <a:ln w="19050">
                <a:solidFill>
                  <a:schemeClr val="accent2"/>
                </a:solidFill>
                <a:round/>
                <a:headEnd/>
                <a:tailEnd type="triangle" w="med" len="med"/>
              </a:ln>
              <a:effectLst/>
            </p:spPr>
            <p:txBody>
              <a:bodyPr wrap="none" anchor="ctr"/>
              <a:lstStyle/>
              <a:p>
                <a:endParaRPr lang="fr-FR"/>
              </a:p>
            </p:txBody>
          </p:sp>
          <p:sp>
            <p:nvSpPr>
              <p:cNvPr id="19" name="Line 119"/>
              <p:cNvSpPr>
                <a:spLocks noChangeShapeType="1"/>
              </p:cNvSpPr>
              <p:nvPr/>
            </p:nvSpPr>
            <p:spPr bwMode="auto">
              <a:xfrm>
                <a:off x="5562600" y="1752600"/>
                <a:ext cx="0" cy="381000"/>
              </a:xfrm>
              <a:prstGeom prst="line">
                <a:avLst/>
              </a:prstGeom>
              <a:noFill/>
              <a:ln w="9525">
                <a:solidFill>
                  <a:schemeClr val="accent2"/>
                </a:solidFill>
                <a:round/>
                <a:headEnd/>
                <a:tailEnd/>
              </a:ln>
              <a:effectLst/>
            </p:spPr>
            <p:txBody>
              <a:bodyPr wrap="none" anchor="ctr"/>
              <a:lstStyle/>
              <a:p>
                <a:endParaRPr lang="fr-FR"/>
              </a:p>
            </p:txBody>
          </p:sp>
          <p:sp>
            <p:nvSpPr>
              <p:cNvPr id="20" name="Text Box 120"/>
              <p:cNvSpPr txBox="1">
                <a:spLocks noChangeArrowheads="1"/>
              </p:cNvSpPr>
              <p:nvPr/>
            </p:nvSpPr>
            <p:spPr bwMode="auto">
              <a:xfrm>
                <a:off x="4822825" y="1219200"/>
                <a:ext cx="1577975" cy="549275"/>
              </a:xfrm>
              <a:prstGeom prst="rect">
                <a:avLst/>
              </a:prstGeom>
              <a:noFill/>
              <a:ln w="9525">
                <a:noFill/>
                <a:miter lim="800000"/>
                <a:headEnd/>
                <a:tailEnd/>
              </a:ln>
              <a:effectLst/>
            </p:spPr>
            <p:txBody>
              <a:bodyPr>
                <a:spAutoFit/>
              </a:bodyPr>
              <a:lstStyle/>
              <a:p>
                <a:pPr algn="ctr">
                  <a:spcBef>
                    <a:spcPct val="50000"/>
                  </a:spcBef>
                </a:pPr>
                <a:r>
                  <a:rPr lang="fr-FR" sz="1000" dirty="0"/>
                  <a:t>Jugement  d’ouverture de la procédure collective     </a:t>
                </a:r>
                <a:r>
                  <a:rPr lang="fr-FR" sz="1000" dirty="0">
                    <a:solidFill>
                      <a:srgbClr val="FF3300"/>
                    </a:solidFill>
                  </a:rPr>
                  <a:t> </a:t>
                </a:r>
                <a:r>
                  <a:rPr lang="fr-FR" sz="1000" dirty="0">
                    <a:solidFill>
                      <a:srgbClr val="6600FF"/>
                    </a:solidFill>
                  </a:rPr>
                  <a:t>1er juillet </a:t>
                </a:r>
                <a:r>
                  <a:rPr lang="fr-FR" sz="1000" dirty="0" smtClean="0">
                    <a:solidFill>
                      <a:srgbClr val="6600FF"/>
                    </a:solidFill>
                  </a:rPr>
                  <a:t>2012</a:t>
                </a:r>
                <a:endParaRPr lang="fr-FR" sz="1000" dirty="0"/>
              </a:p>
            </p:txBody>
          </p:sp>
          <p:sp>
            <p:nvSpPr>
              <p:cNvPr id="21" name="Line 121"/>
              <p:cNvSpPr>
                <a:spLocks noChangeShapeType="1"/>
              </p:cNvSpPr>
              <p:nvPr/>
            </p:nvSpPr>
            <p:spPr bwMode="auto">
              <a:xfrm>
                <a:off x="1752600" y="1752600"/>
                <a:ext cx="0" cy="381000"/>
              </a:xfrm>
              <a:prstGeom prst="line">
                <a:avLst/>
              </a:prstGeom>
              <a:noFill/>
              <a:ln w="9525">
                <a:solidFill>
                  <a:srgbClr val="FF3300"/>
                </a:solidFill>
                <a:round/>
                <a:headEnd/>
                <a:tailEnd/>
              </a:ln>
              <a:effectLst/>
            </p:spPr>
            <p:txBody>
              <a:bodyPr wrap="none" anchor="ctr"/>
              <a:lstStyle/>
              <a:p>
                <a:endParaRPr lang="fr-FR"/>
              </a:p>
            </p:txBody>
          </p:sp>
          <p:sp>
            <p:nvSpPr>
              <p:cNvPr id="22" name="Text Box 122"/>
              <p:cNvSpPr txBox="1">
                <a:spLocks noChangeArrowheads="1"/>
              </p:cNvSpPr>
              <p:nvPr/>
            </p:nvSpPr>
            <p:spPr bwMode="auto">
              <a:xfrm>
                <a:off x="1066800" y="1131317"/>
                <a:ext cx="1335088" cy="707886"/>
              </a:xfrm>
              <a:prstGeom prst="rect">
                <a:avLst/>
              </a:prstGeom>
              <a:noFill/>
              <a:ln w="9525">
                <a:noFill/>
                <a:miter lim="800000"/>
                <a:headEnd/>
                <a:tailEnd/>
              </a:ln>
              <a:effectLst/>
            </p:spPr>
            <p:txBody>
              <a:bodyPr>
                <a:spAutoFit/>
              </a:bodyPr>
              <a:lstStyle/>
              <a:p>
                <a:pPr algn="ctr"/>
                <a:r>
                  <a:rPr lang="fr-FR" sz="1000" dirty="0">
                    <a:solidFill>
                      <a:srgbClr val="FF3300"/>
                    </a:solidFill>
                  </a:rPr>
                  <a:t>Cessation de Paiement</a:t>
                </a:r>
                <a:endParaRPr lang="fr-FR" sz="1000" dirty="0"/>
              </a:p>
              <a:p>
                <a:pPr algn="ctr"/>
                <a:r>
                  <a:rPr lang="fr-FR" sz="1000" dirty="0"/>
                  <a:t>(dépôt de bilan)</a:t>
                </a:r>
              </a:p>
              <a:p>
                <a:pPr algn="ctr"/>
                <a:r>
                  <a:rPr lang="fr-FR" sz="1000" dirty="0">
                    <a:solidFill>
                      <a:srgbClr val="FF3300"/>
                    </a:solidFill>
                  </a:rPr>
                  <a:t>14 </a:t>
                </a:r>
                <a:r>
                  <a:rPr lang="fr-FR" sz="1000" dirty="0" smtClean="0">
                    <a:solidFill>
                      <a:srgbClr val="FF3300"/>
                    </a:solidFill>
                  </a:rPr>
                  <a:t>juin 2012</a:t>
                </a:r>
                <a:endParaRPr lang="fr-FR" sz="1000" dirty="0">
                  <a:solidFill>
                    <a:srgbClr val="FF3300"/>
                  </a:solidFill>
                </a:endParaRPr>
              </a:p>
            </p:txBody>
          </p:sp>
          <p:sp>
            <p:nvSpPr>
              <p:cNvPr id="23" name="Line 124"/>
              <p:cNvSpPr>
                <a:spLocks noChangeShapeType="1"/>
              </p:cNvSpPr>
              <p:nvPr/>
            </p:nvSpPr>
            <p:spPr bwMode="auto">
              <a:xfrm>
                <a:off x="1752600" y="2133600"/>
                <a:ext cx="3810000" cy="0"/>
              </a:xfrm>
              <a:prstGeom prst="line">
                <a:avLst/>
              </a:prstGeom>
              <a:noFill/>
              <a:ln w="9525">
                <a:solidFill>
                  <a:schemeClr val="tx2"/>
                </a:solidFill>
                <a:round/>
                <a:headEnd type="triangle" w="med" len="med"/>
                <a:tailEnd type="triangle" w="med" len="med"/>
              </a:ln>
              <a:effectLst/>
            </p:spPr>
            <p:txBody>
              <a:bodyPr wrap="none" anchor="ctr"/>
              <a:lstStyle/>
              <a:p>
                <a:endParaRPr lang="fr-FR"/>
              </a:p>
            </p:txBody>
          </p:sp>
          <p:sp>
            <p:nvSpPr>
              <p:cNvPr id="24" name="AutoShape 169"/>
              <p:cNvSpPr>
                <a:spLocks noChangeArrowheads="1"/>
              </p:cNvSpPr>
              <p:nvPr/>
            </p:nvSpPr>
            <p:spPr bwMode="auto">
              <a:xfrm>
                <a:off x="2074912" y="2286000"/>
                <a:ext cx="2895600" cy="533400"/>
              </a:xfrm>
              <a:prstGeom prst="roundRect">
                <a:avLst>
                  <a:gd name="adj" fmla="val 16667"/>
                </a:avLst>
              </a:prstGeom>
              <a:noFill/>
              <a:ln w="9525">
                <a:solidFill>
                  <a:schemeClr val="accent2"/>
                </a:solidFill>
                <a:round/>
                <a:headEnd/>
                <a:tailEnd/>
              </a:ln>
              <a:effectLst/>
            </p:spPr>
            <p:txBody>
              <a:bodyPr wrap="none" anchor="ctr"/>
              <a:lstStyle/>
              <a:p>
                <a:endParaRPr lang="fr-FR"/>
              </a:p>
            </p:txBody>
          </p:sp>
        </p:grpSp>
      </p:grpSp>
      <p:sp>
        <p:nvSpPr>
          <p:cNvPr id="40" name="ZoneTexte 39"/>
          <p:cNvSpPr txBox="1"/>
          <p:nvPr/>
        </p:nvSpPr>
        <p:spPr>
          <a:xfrm>
            <a:off x="4499992" y="2996952"/>
            <a:ext cx="2736304" cy="430887"/>
          </a:xfrm>
          <a:prstGeom prst="rect">
            <a:avLst/>
          </a:prstGeom>
          <a:noFill/>
        </p:spPr>
        <p:txBody>
          <a:bodyPr wrap="square" rtlCol="0">
            <a:spAutoFit/>
          </a:bodyPr>
          <a:lstStyle/>
          <a:p>
            <a:pPr algn="just"/>
            <a:r>
              <a:rPr lang="fr-FR" sz="1100" dirty="0" smtClean="0">
                <a:solidFill>
                  <a:srgbClr val="0000FF"/>
                </a:solidFill>
              </a:rPr>
              <a:t>Il est possible, pendant la période suspecte que certains actes soient annulés par le juge.</a:t>
            </a:r>
            <a:endParaRPr lang="fr-FR" sz="1100" dirty="0">
              <a:solidFill>
                <a:srgbClr val="0000FF"/>
              </a:solidFill>
            </a:endParaRPr>
          </a:p>
        </p:txBody>
      </p:sp>
      <p:grpSp>
        <p:nvGrpSpPr>
          <p:cNvPr id="42" name="Groupe 41"/>
          <p:cNvGrpSpPr/>
          <p:nvPr/>
        </p:nvGrpSpPr>
        <p:grpSpPr>
          <a:xfrm>
            <a:off x="467543" y="5035242"/>
            <a:ext cx="7776865" cy="1442194"/>
            <a:chOff x="395536" y="2636912"/>
            <a:chExt cx="7776865" cy="1442194"/>
          </a:xfrm>
        </p:grpSpPr>
        <p:grpSp>
          <p:nvGrpSpPr>
            <p:cNvPr id="43" name="Groupe 42"/>
            <p:cNvGrpSpPr/>
            <p:nvPr/>
          </p:nvGrpSpPr>
          <p:grpSpPr>
            <a:xfrm>
              <a:off x="395536" y="2636912"/>
              <a:ext cx="7776865" cy="1346086"/>
              <a:chOff x="179512" y="4675202"/>
              <a:chExt cx="7776865" cy="1346086"/>
            </a:xfrm>
          </p:grpSpPr>
          <p:sp>
            <p:nvSpPr>
              <p:cNvPr id="46" name="Text Box 125"/>
              <p:cNvSpPr txBox="1">
                <a:spLocks noChangeArrowheads="1"/>
              </p:cNvSpPr>
              <p:nvPr/>
            </p:nvSpPr>
            <p:spPr bwMode="auto">
              <a:xfrm>
                <a:off x="3203849" y="5733256"/>
                <a:ext cx="1064047" cy="250543"/>
              </a:xfrm>
              <a:prstGeom prst="rect">
                <a:avLst/>
              </a:prstGeom>
              <a:noFill/>
              <a:ln w="9525">
                <a:noFill/>
                <a:miter lim="800000"/>
                <a:headEnd/>
                <a:tailEnd/>
              </a:ln>
              <a:effectLst/>
            </p:spPr>
            <p:txBody>
              <a:bodyPr wrap="none">
                <a:spAutoFit/>
              </a:bodyPr>
              <a:lstStyle/>
              <a:p>
                <a:r>
                  <a:rPr lang="fr-FR" sz="1000" i="1" dirty="0">
                    <a:solidFill>
                      <a:srgbClr val="CC0000"/>
                    </a:solidFill>
                  </a:rPr>
                  <a:t>Période suspecte</a:t>
                </a:r>
                <a:endParaRPr lang="fr-FR" sz="1000" dirty="0"/>
              </a:p>
            </p:txBody>
          </p:sp>
          <p:sp>
            <p:nvSpPr>
              <p:cNvPr id="47" name="Line 118"/>
              <p:cNvSpPr>
                <a:spLocks noChangeShapeType="1"/>
              </p:cNvSpPr>
              <p:nvPr/>
            </p:nvSpPr>
            <p:spPr bwMode="auto">
              <a:xfrm flipH="1">
                <a:off x="395535" y="5444234"/>
                <a:ext cx="7175081" cy="990"/>
              </a:xfrm>
              <a:prstGeom prst="line">
                <a:avLst/>
              </a:prstGeom>
              <a:noFill/>
              <a:ln w="19050">
                <a:solidFill>
                  <a:schemeClr val="accent2"/>
                </a:solidFill>
                <a:round/>
                <a:headEnd/>
                <a:tailEnd type="triangle" w="med" len="med"/>
              </a:ln>
              <a:effectLst/>
            </p:spPr>
            <p:txBody>
              <a:bodyPr wrap="none" anchor="ctr"/>
              <a:lstStyle/>
              <a:p>
                <a:endParaRPr lang="fr-FR"/>
              </a:p>
            </p:txBody>
          </p:sp>
          <p:sp>
            <p:nvSpPr>
              <p:cNvPr id="48" name="Line 119"/>
              <p:cNvSpPr>
                <a:spLocks noChangeShapeType="1"/>
              </p:cNvSpPr>
              <p:nvPr/>
            </p:nvSpPr>
            <p:spPr bwMode="auto">
              <a:xfrm flipH="1">
                <a:off x="7092280" y="5288050"/>
                <a:ext cx="15430" cy="661229"/>
              </a:xfrm>
              <a:prstGeom prst="line">
                <a:avLst/>
              </a:prstGeom>
              <a:noFill/>
              <a:ln w="9525">
                <a:solidFill>
                  <a:schemeClr val="accent2"/>
                </a:solidFill>
                <a:round/>
                <a:headEnd/>
                <a:tailEnd/>
              </a:ln>
              <a:effectLst/>
            </p:spPr>
            <p:txBody>
              <a:bodyPr wrap="none" anchor="ctr"/>
              <a:lstStyle/>
              <a:p>
                <a:endParaRPr lang="fr-FR"/>
              </a:p>
            </p:txBody>
          </p:sp>
          <p:sp>
            <p:nvSpPr>
              <p:cNvPr id="49" name="Text Box 120"/>
              <p:cNvSpPr txBox="1">
                <a:spLocks noChangeArrowheads="1"/>
              </p:cNvSpPr>
              <p:nvPr/>
            </p:nvSpPr>
            <p:spPr bwMode="auto">
              <a:xfrm>
                <a:off x="6358699" y="4741413"/>
                <a:ext cx="1597678" cy="562907"/>
              </a:xfrm>
              <a:prstGeom prst="rect">
                <a:avLst/>
              </a:prstGeom>
              <a:noFill/>
              <a:ln w="9525">
                <a:noFill/>
                <a:miter lim="800000"/>
                <a:headEnd/>
                <a:tailEnd/>
              </a:ln>
              <a:effectLst/>
            </p:spPr>
            <p:txBody>
              <a:bodyPr>
                <a:spAutoFit/>
              </a:bodyPr>
              <a:lstStyle/>
              <a:p>
                <a:pPr algn="ctr">
                  <a:spcBef>
                    <a:spcPct val="50000"/>
                  </a:spcBef>
                </a:pPr>
                <a:r>
                  <a:rPr lang="fr-FR" sz="1000" dirty="0"/>
                  <a:t>Jugement  d’ouverture de la procédure collective     </a:t>
                </a:r>
                <a:r>
                  <a:rPr lang="fr-FR" sz="1000" dirty="0">
                    <a:solidFill>
                      <a:srgbClr val="FF3300"/>
                    </a:solidFill>
                  </a:rPr>
                  <a:t> </a:t>
                </a:r>
                <a:r>
                  <a:rPr lang="fr-FR" sz="1000" dirty="0">
                    <a:solidFill>
                      <a:srgbClr val="6600FF"/>
                    </a:solidFill>
                  </a:rPr>
                  <a:t>1er juillet </a:t>
                </a:r>
                <a:r>
                  <a:rPr lang="fr-FR" sz="1000" dirty="0" smtClean="0">
                    <a:solidFill>
                      <a:srgbClr val="6600FF"/>
                    </a:solidFill>
                  </a:rPr>
                  <a:t>2012</a:t>
                </a:r>
                <a:endParaRPr lang="fr-FR" sz="1000" dirty="0"/>
              </a:p>
            </p:txBody>
          </p:sp>
          <p:sp>
            <p:nvSpPr>
              <p:cNvPr id="50" name="Line 121"/>
              <p:cNvSpPr>
                <a:spLocks noChangeShapeType="1"/>
              </p:cNvSpPr>
              <p:nvPr/>
            </p:nvSpPr>
            <p:spPr bwMode="auto">
              <a:xfrm>
                <a:off x="3995936" y="5229200"/>
                <a:ext cx="0" cy="390456"/>
              </a:xfrm>
              <a:prstGeom prst="line">
                <a:avLst/>
              </a:prstGeom>
              <a:noFill/>
              <a:ln w="9525">
                <a:solidFill>
                  <a:srgbClr val="FF3300"/>
                </a:solidFill>
                <a:round/>
                <a:headEnd/>
                <a:tailEnd/>
              </a:ln>
              <a:effectLst/>
            </p:spPr>
            <p:txBody>
              <a:bodyPr wrap="none" anchor="ctr"/>
              <a:lstStyle/>
              <a:p>
                <a:endParaRPr lang="fr-FR"/>
              </a:p>
            </p:txBody>
          </p:sp>
          <p:sp>
            <p:nvSpPr>
              <p:cNvPr id="51" name="Text Box 122"/>
              <p:cNvSpPr txBox="1">
                <a:spLocks noChangeArrowheads="1"/>
              </p:cNvSpPr>
              <p:nvPr/>
            </p:nvSpPr>
            <p:spPr bwMode="auto">
              <a:xfrm>
                <a:off x="2195736" y="4725144"/>
                <a:ext cx="1567782" cy="553998"/>
              </a:xfrm>
              <a:prstGeom prst="rect">
                <a:avLst/>
              </a:prstGeom>
              <a:noFill/>
              <a:ln w="9525">
                <a:noFill/>
                <a:miter lim="800000"/>
                <a:headEnd/>
                <a:tailEnd/>
              </a:ln>
              <a:effectLst/>
            </p:spPr>
            <p:txBody>
              <a:bodyPr wrap="square">
                <a:spAutoFit/>
              </a:bodyPr>
              <a:lstStyle/>
              <a:p>
                <a:pPr algn="ctr"/>
                <a:r>
                  <a:rPr lang="fr-FR" sz="1000" dirty="0" smtClean="0">
                    <a:solidFill>
                      <a:srgbClr val="008000"/>
                    </a:solidFill>
                  </a:rPr>
                  <a:t>Accord de conciliation </a:t>
                </a:r>
                <a:endParaRPr lang="fr-FR" sz="1000" dirty="0">
                  <a:solidFill>
                    <a:srgbClr val="008000"/>
                  </a:solidFill>
                </a:endParaRPr>
              </a:p>
              <a:p>
                <a:pPr algn="ctr"/>
                <a:r>
                  <a:rPr lang="fr-FR" sz="1000" dirty="0" smtClean="0">
                    <a:solidFill>
                      <a:srgbClr val="008000"/>
                    </a:solidFill>
                  </a:rPr>
                  <a:t>signé par les créanciers</a:t>
                </a:r>
                <a:endParaRPr lang="fr-FR" sz="1000" dirty="0">
                  <a:solidFill>
                    <a:srgbClr val="008000"/>
                  </a:solidFill>
                </a:endParaRPr>
              </a:p>
              <a:p>
                <a:pPr algn="ctr"/>
                <a:r>
                  <a:rPr lang="fr-FR" sz="1000" dirty="0">
                    <a:solidFill>
                      <a:srgbClr val="008000"/>
                    </a:solidFill>
                  </a:rPr>
                  <a:t>14 </a:t>
                </a:r>
                <a:r>
                  <a:rPr lang="fr-FR" sz="1000" dirty="0" smtClean="0">
                    <a:solidFill>
                      <a:srgbClr val="008000"/>
                    </a:solidFill>
                  </a:rPr>
                  <a:t>mai 2012</a:t>
                </a:r>
                <a:endParaRPr lang="fr-FR" sz="1000" dirty="0">
                  <a:solidFill>
                    <a:srgbClr val="008000"/>
                  </a:solidFill>
                </a:endParaRPr>
              </a:p>
            </p:txBody>
          </p:sp>
          <p:sp>
            <p:nvSpPr>
              <p:cNvPr id="52" name="Line 124"/>
              <p:cNvSpPr>
                <a:spLocks noChangeShapeType="1"/>
              </p:cNvSpPr>
              <p:nvPr/>
            </p:nvSpPr>
            <p:spPr bwMode="auto">
              <a:xfrm>
                <a:off x="827585" y="6004029"/>
                <a:ext cx="6280126" cy="17259"/>
              </a:xfrm>
              <a:prstGeom prst="line">
                <a:avLst/>
              </a:prstGeom>
              <a:ln>
                <a:headEnd type="triangle" w="med" len="med"/>
                <a:tailEnd type="triangle" w="med" len="med"/>
              </a:ln>
            </p:spPr>
            <p:style>
              <a:lnRef idx="1">
                <a:schemeClr val="accent2"/>
              </a:lnRef>
              <a:fillRef idx="0">
                <a:schemeClr val="accent2"/>
              </a:fillRef>
              <a:effectRef idx="0">
                <a:schemeClr val="accent2"/>
              </a:effectRef>
              <a:fontRef idx="minor">
                <a:schemeClr val="tx1"/>
              </a:fontRef>
            </p:style>
            <p:txBody>
              <a:bodyPr wrap="none" anchor="ctr"/>
              <a:lstStyle/>
              <a:p>
                <a:endParaRPr lang="fr-FR"/>
              </a:p>
            </p:txBody>
          </p:sp>
          <p:sp>
            <p:nvSpPr>
              <p:cNvPr id="53" name="Line 121"/>
              <p:cNvSpPr>
                <a:spLocks noChangeShapeType="1"/>
              </p:cNvSpPr>
              <p:nvPr/>
            </p:nvSpPr>
            <p:spPr bwMode="auto">
              <a:xfrm>
                <a:off x="827584" y="5270792"/>
                <a:ext cx="0" cy="678488"/>
              </a:xfrm>
              <a:prstGeom prst="line">
                <a:avLst/>
              </a:prstGeom>
              <a:ln>
                <a:headEnd/>
                <a:tailEnd/>
              </a:ln>
            </p:spPr>
            <p:style>
              <a:lnRef idx="1">
                <a:schemeClr val="dk1"/>
              </a:lnRef>
              <a:fillRef idx="0">
                <a:schemeClr val="dk1"/>
              </a:fillRef>
              <a:effectRef idx="0">
                <a:schemeClr val="dk1"/>
              </a:effectRef>
              <a:fontRef idx="minor">
                <a:schemeClr val="tx1"/>
              </a:fontRef>
            </p:style>
            <p:txBody>
              <a:bodyPr wrap="none" anchor="ctr"/>
              <a:lstStyle/>
              <a:p>
                <a:endParaRPr lang="fr-FR"/>
              </a:p>
            </p:txBody>
          </p:sp>
          <p:sp>
            <p:nvSpPr>
              <p:cNvPr id="54" name="Text Box 122"/>
              <p:cNvSpPr txBox="1">
                <a:spLocks noChangeArrowheads="1"/>
              </p:cNvSpPr>
              <p:nvPr/>
            </p:nvSpPr>
            <p:spPr bwMode="auto">
              <a:xfrm>
                <a:off x="179512" y="4675202"/>
                <a:ext cx="1335088" cy="553998"/>
              </a:xfrm>
              <a:prstGeom prst="rect">
                <a:avLst/>
              </a:prstGeom>
              <a:noFill/>
              <a:ln w="9525">
                <a:noFill/>
                <a:miter lim="800000"/>
                <a:headEnd/>
                <a:tailEnd/>
              </a:ln>
              <a:effectLst/>
            </p:spPr>
            <p:txBody>
              <a:bodyPr>
                <a:spAutoFit/>
              </a:bodyPr>
              <a:lstStyle/>
              <a:p>
                <a:pPr algn="ctr"/>
                <a:r>
                  <a:rPr lang="fr-FR" sz="1000" dirty="0" smtClean="0">
                    <a:solidFill>
                      <a:srgbClr val="0000FF"/>
                    </a:solidFill>
                  </a:rPr>
                  <a:t>Ouverture Procédure</a:t>
                </a:r>
                <a:endParaRPr lang="fr-FR" sz="1000" dirty="0">
                  <a:solidFill>
                    <a:srgbClr val="0000FF"/>
                  </a:solidFill>
                </a:endParaRPr>
              </a:p>
              <a:p>
                <a:pPr algn="ctr"/>
                <a:r>
                  <a:rPr lang="fr-FR" sz="1000" dirty="0" smtClean="0">
                    <a:solidFill>
                      <a:srgbClr val="0000FF"/>
                    </a:solidFill>
                  </a:rPr>
                  <a:t>de conciliation</a:t>
                </a:r>
                <a:endParaRPr lang="fr-FR" sz="1000" dirty="0">
                  <a:solidFill>
                    <a:srgbClr val="0000FF"/>
                  </a:solidFill>
                </a:endParaRPr>
              </a:p>
              <a:p>
                <a:pPr algn="ctr"/>
                <a:r>
                  <a:rPr lang="fr-FR" sz="1000" dirty="0">
                    <a:solidFill>
                      <a:srgbClr val="0000FF"/>
                    </a:solidFill>
                  </a:rPr>
                  <a:t>14 </a:t>
                </a:r>
                <a:r>
                  <a:rPr lang="fr-FR" sz="1000" dirty="0" smtClean="0">
                    <a:solidFill>
                      <a:srgbClr val="0000FF"/>
                    </a:solidFill>
                  </a:rPr>
                  <a:t>janvier 2012</a:t>
                </a:r>
                <a:endParaRPr lang="fr-FR" sz="1000" dirty="0">
                  <a:solidFill>
                    <a:srgbClr val="0000FF"/>
                  </a:solidFill>
                </a:endParaRPr>
              </a:p>
            </p:txBody>
          </p:sp>
          <p:sp>
            <p:nvSpPr>
              <p:cNvPr id="55" name="Text Box 122"/>
              <p:cNvSpPr txBox="1">
                <a:spLocks noChangeArrowheads="1"/>
              </p:cNvSpPr>
              <p:nvPr/>
            </p:nvSpPr>
            <p:spPr bwMode="auto">
              <a:xfrm>
                <a:off x="3364258" y="4675202"/>
                <a:ext cx="1351758" cy="553998"/>
              </a:xfrm>
              <a:prstGeom prst="rect">
                <a:avLst/>
              </a:prstGeom>
              <a:noFill/>
              <a:ln w="9525">
                <a:noFill/>
                <a:miter lim="800000"/>
                <a:headEnd/>
                <a:tailEnd/>
              </a:ln>
              <a:effectLst/>
            </p:spPr>
            <p:txBody>
              <a:bodyPr>
                <a:spAutoFit/>
              </a:bodyPr>
              <a:lstStyle/>
              <a:p>
                <a:pPr algn="ctr"/>
                <a:r>
                  <a:rPr lang="fr-FR" sz="1000" dirty="0">
                    <a:solidFill>
                      <a:srgbClr val="FF3300"/>
                    </a:solidFill>
                  </a:rPr>
                  <a:t>Cessation de </a:t>
                </a:r>
                <a:r>
                  <a:rPr lang="fr-FR" sz="1000" dirty="0" smtClean="0">
                    <a:solidFill>
                      <a:srgbClr val="FF3300"/>
                    </a:solidFill>
                  </a:rPr>
                  <a:t>Paiement</a:t>
                </a:r>
                <a:endParaRPr lang="fr-FR" sz="1000" dirty="0"/>
              </a:p>
              <a:p>
                <a:pPr algn="ctr"/>
                <a:r>
                  <a:rPr lang="fr-FR" sz="1000" dirty="0" smtClean="0">
                    <a:solidFill>
                      <a:srgbClr val="FF3300"/>
                    </a:solidFill>
                  </a:rPr>
                  <a:t>15 juin 2012</a:t>
                </a:r>
                <a:endParaRPr lang="fr-FR" sz="1000" dirty="0">
                  <a:solidFill>
                    <a:srgbClr val="FF3300"/>
                  </a:solidFill>
                </a:endParaRPr>
              </a:p>
            </p:txBody>
          </p:sp>
          <p:sp>
            <p:nvSpPr>
              <p:cNvPr id="56" name="Line 121"/>
              <p:cNvSpPr>
                <a:spLocks noChangeShapeType="1"/>
              </p:cNvSpPr>
              <p:nvPr/>
            </p:nvSpPr>
            <p:spPr bwMode="auto">
              <a:xfrm>
                <a:off x="2915816" y="5229200"/>
                <a:ext cx="0" cy="390456"/>
              </a:xfrm>
              <a:prstGeom prst="line">
                <a:avLst/>
              </a:prstGeom>
              <a:ln>
                <a:headEnd/>
                <a:tailEnd/>
              </a:ln>
            </p:spPr>
            <p:style>
              <a:lnRef idx="1">
                <a:schemeClr val="dk1"/>
              </a:lnRef>
              <a:fillRef idx="0">
                <a:schemeClr val="dk1"/>
              </a:fillRef>
              <a:effectRef idx="0">
                <a:schemeClr val="dk1"/>
              </a:effectRef>
              <a:fontRef idx="minor">
                <a:schemeClr val="tx1"/>
              </a:fontRef>
            </p:style>
            <p:txBody>
              <a:bodyPr wrap="none" anchor="ctr"/>
              <a:lstStyle/>
              <a:p>
                <a:endParaRPr lang="fr-FR"/>
              </a:p>
            </p:txBody>
          </p:sp>
        </p:grpSp>
        <p:sp>
          <p:nvSpPr>
            <p:cNvPr id="44" name="ZoneTexte 43"/>
            <p:cNvSpPr txBox="1"/>
            <p:nvPr/>
          </p:nvSpPr>
          <p:spPr>
            <a:xfrm>
              <a:off x="1043609" y="3478942"/>
              <a:ext cx="2016224" cy="600164"/>
            </a:xfrm>
            <a:prstGeom prst="rect">
              <a:avLst/>
            </a:prstGeom>
            <a:noFill/>
          </p:spPr>
          <p:txBody>
            <a:bodyPr wrap="square" rtlCol="0">
              <a:spAutoFit/>
            </a:bodyPr>
            <a:lstStyle/>
            <a:p>
              <a:pPr algn="ctr"/>
              <a:r>
                <a:rPr lang="fr-FR" sz="1100" dirty="0" smtClean="0"/>
                <a:t>Garantie demandée et acceptée (qui sera annulée selon la croyance du débiteur)</a:t>
              </a:r>
              <a:endParaRPr lang="fr-FR" sz="1100" dirty="0"/>
            </a:p>
          </p:txBody>
        </p:sp>
        <p:cxnSp>
          <p:nvCxnSpPr>
            <p:cNvPr id="45" name="Connecteur droit avec flèche 44"/>
            <p:cNvCxnSpPr/>
            <p:nvPr/>
          </p:nvCxnSpPr>
          <p:spPr>
            <a:xfrm>
              <a:off x="2051720" y="3068960"/>
              <a:ext cx="0" cy="36004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57" name="ZoneTexte 56"/>
          <p:cNvSpPr txBox="1"/>
          <p:nvPr/>
        </p:nvSpPr>
        <p:spPr>
          <a:xfrm>
            <a:off x="611560" y="4634552"/>
            <a:ext cx="6048672" cy="307777"/>
          </a:xfrm>
          <a:prstGeom prst="rect">
            <a:avLst/>
          </a:prstGeom>
          <a:noFill/>
        </p:spPr>
        <p:txBody>
          <a:bodyPr wrap="square" rtlCol="0">
            <a:spAutoFit/>
          </a:bodyPr>
          <a:lstStyle/>
          <a:p>
            <a:pPr algn="just"/>
            <a:r>
              <a:rPr lang="fr-FR" sz="1400" b="1" dirty="0" smtClean="0"/>
              <a:t>Argument de l’entreprise débitrice pour accepter cette garantie au créancier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linds(horizontal)">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checkerboard(across)">
                                      <p:cBhvr>
                                        <p:cTn id="27" dur="500"/>
                                        <p:tgtEl>
                                          <p:spTgt spid="40"/>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57"/>
                                        </p:tgtEl>
                                        <p:attrNameLst>
                                          <p:attrName>style.visibility</p:attrName>
                                        </p:attrNameLst>
                                      </p:cBhvr>
                                      <p:to>
                                        <p:strVal val="visible"/>
                                      </p:to>
                                    </p:set>
                                    <p:animEffect transition="in" filter="blinds(horizontal)">
                                      <p:cBhvr>
                                        <p:cTn id="32" dur="500"/>
                                        <p:tgtEl>
                                          <p:spTgt spid="57"/>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2"/>
                                        </p:tgtEl>
                                        <p:attrNameLst>
                                          <p:attrName>style.visibility</p:attrName>
                                        </p:attrNameLst>
                                      </p:cBhvr>
                                      <p:to>
                                        <p:strVal val="visible"/>
                                      </p:to>
                                    </p:set>
                                    <p:animEffect transition="in" filter="box(in)">
                                      <p:cBhvr>
                                        <p:cTn id="37"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40" grpId="0"/>
      <p:bldP spid="57"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ZoneTexte 1"/>
          <p:cNvSpPr txBox="1"/>
          <p:nvPr/>
        </p:nvSpPr>
        <p:spPr>
          <a:xfrm>
            <a:off x="323528" y="332656"/>
            <a:ext cx="7949189" cy="1600438"/>
          </a:xfrm>
          <a:prstGeom prst="rect">
            <a:avLst/>
          </a:prstGeom>
          <a:noFill/>
        </p:spPr>
        <p:txBody>
          <a:bodyPr wrap="square" rtlCol="0">
            <a:spAutoFit/>
          </a:bodyPr>
          <a:lstStyle/>
          <a:p>
            <a:pPr algn="just"/>
            <a:r>
              <a:rPr lang="fr-FR" sz="1400" dirty="0" smtClean="0"/>
              <a:t>Mais M. </a:t>
            </a:r>
            <a:r>
              <a:rPr lang="fr-FR" sz="1400" dirty="0" err="1" smtClean="0"/>
              <a:t>Pleinlépié</a:t>
            </a:r>
            <a:r>
              <a:rPr lang="fr-FR" sz="1400" dirty="0" smtClean="0"/>
              <a:t> est étonné de cet argument car il a entendu parlé de l’article L. 631-8 al.2 du Code de commerce qui dispose :</a:t>
            </a:r>
          </a:p>
          <a:p>
            <a:pPr algn="just"/>
            <a:endParaRPr lang="fr-FR" sz="1400" dirty="0" smtClean="0"/>
          </a:p>
          <a:p>
            <a:pPr algn="just"/>
            <a:r>
              <a:rPr lang="fr-FR" sz="1400" dirty="0" smtClean="0">
                <a:solidFill>
                  <a:srgbClr val="0000FF"/>
                </a:solidFill>
              </a:rPr>
              <a:t>« …Elle </a:t>
            </a:r>
            <a:r>
              <a:rPr lang="fr-FR" sz="1400" i="1" dirty="0" smtClean="0"/>
              <a:t>(la date de cessation des paiements)</a:t>
            </a:r>
            <a:r>
              <a:rPr lang="fr-FR" sz="1400" i="1" dirty="0" smtClean="0">
                <a:solidFill>
                  <a:srgbClr val="0000FF"/>
                </a:solidFill>
              </a:rPr>
              <a:t> </a:t>
            </a:r>
            <a:r>
              <a:rPr lang="fr-FR" sz="1400" dirty="0" smtClean="0">
                <a:solidFill>
                  <a:srgbClr val="0000FF"/>
                </a:solidFill>
              </a:rPr>
              <a:t>peut être reportée une ou plusieurs fois, sans pouvoir être antérieure de plus de dix-huit mois à la date du jugement d’ouverture de la procédure. Sauf cas de fraude, </a:t>
            </a:r>
            <a:r>
              <a:rPr lang="fr-FR" sz="1400" u="sng" dirty="0" smtClean="0">
                <a:solidFill>
                  <a:srgbClr val="0000FF"/>
                </a:solidFill>
              </a:rPr>
              <a:t>elle ne peut être reportée à une date antérieure à la décision définitive ayant homologué un accord amiable</a:t>
            </a:r>
            <a:r>
              <a:rPr lang="fr-FR" sz="1400" dirty="0" smtClean="0">
                <a:solidFill>
                  <a:srgbClr val="0000FF"/>
                </a:solidFill>
              </a:rPr>
              <a:t>…</a:t>
            </a:r>
          </a:p>
        </p:txBody>
      </p:sp>
      <p:sp>
        <p:nvSpPr>
          <p:cNvPr id="15" name="ZoneTexte 14"/>
          <p:cNvSpPr txBox="1"/>
          <p:nvPr/>
        </p:nvSpPr>
        <p:spPr>
          <a:xfrm>
            <a:off x="2627784" y="2132856"/>
            <a:ext cx="3168352" cy="306616"/>
          </a:xfrm>
          <a:prstGeom prst="rect">
            <a:avLst/>
          </a:prstGeom>
          <a:noFill/>
        </p:spPr>
        <p:txBody>
          <a:bodyPr wrap="square" rtlCol="0">
            <a:spAutoFit/>
          </a:bodyPr>
          <a:lstStyle/>
          <a:p>
            <a:pPr algn="just"/>
            <a:r>
              <a:rPr lang="fr-FR" sz="1400" dirty="0" smtClean="0"/>
              <a:t>1 – Ce que croit la société débitrice :</a:t>
            </a:r>
          </a:p>
        </p:txBody>
      </p:sp>
      <p:sp>
        <p:nvSpPr>
          <p:cNvPr id="16" name="ZoneTexte 15"/>
          <p:cNvSpPr txBox="1"/>
          <p:nvPr/>
        </p:nvSpPr>
        <p:spPr>
          <a:xfrm>
            <a:off x="2627784" y="4274512"/>
            <a:ext cx="3168352" cy="306616"/>
          </a:xfrm>
          <a:prstGeom prst="rect">
            <a:avLst/>
          </a:prstGeom>
          <a:noFill/>
        </p:spPr>
        <p:txBody>
          <a:bodyPr wrap="square" rtlCol="0">
            <a:spAutoFit/>
          </a:bodyPr>
          <a:lstStyle/>
          <a:p>
            <a:pPr algn="just"/>
            <a:r>
              <a:rPr lang="fr-FR" sz="1400" dirty="0" smtClean="0"/>
              <a:t>1 – Ce que dit le Code de commerce :</a:t>
            </a:r>
          </a:p>
        </p:txBody>
      </p:sp>
      <p:grpSp>
        <p:nvGrpSpPr>
          <p:cNvPr id="35" name="Groupe 34"/>
          <p:cNvGrpSpPr/>
          <p:nvPr/>
        </p:nvGrpSpPr>
        <p:grpSpPr>
          <a:xfrm>
            <a:off x="539552" y="4797152"/>
            <a:ext cx="7776865" cy="1346087"/>
            <a:chOff x="539552" y="4797152"/>
            <a:chExt cx="7776865" cy="1346087"/>
          </a:xfrm>
        </p:grpSpPr>
        <p:grpSp>
          <p:nvGrpSpPr>
            <p:cNvPr id="17" name="Groupe 16"/>
            <p:cNvGrpSpPr/>
            <p:nvPr/>
          </p:nvGrpSpPr>
          <p:grpSpPr>
            <a:xfrm>
              <a:off x="539552" y="4797152"/>
              <a:ext cx="7776865" cy="1346087"/>
              <a:chOff x="179512" y="4675202"/>
              <a:chExt cx="7776865" cy="1346087"/>
            </a:xfrm>
          </p:grpSpPr>
          <p:sp>
            <p:nvSpPr>
              <p:cNvPr id="18" name="Text Box 125"/>
              <p:cNvSpPr txBox="1">
                <a:spLocks noChangeArrowheads="1"/>
              </p:cNvSpPr>
              <p:nvPr/>
            </p:nvSpPr>
            <p:spPr bwMode="auto">
              <a:xfrm>
                <a:off x="4372049" y="5770745"/>
                <a:ext cx="1064047" cy="250543"/>
              </a:xfrm>
              <a:prstGeom prst="rect">
                <a:avLst/>
              </a:prstGeom>
              <a:noFill/>
              <a:ln w="9525">
                <a:noFill/>
                <a:miter lim="800000"/>
                <a:headEnd/>
                <a:tailEnd/>
              </a:ln>
              <a:effectLst/>
            </p:spPr>
            <p:txBody>
              <a:bodyPr wrap="none">
                <a:spAutoFit/>
              </a:bodyPr>
              <a:lstStyle/>
              <a:p>
                <a:r>
                  <a:rPr lang="fr-FR" sz="1000" i="1" dirty="0">
                    <a:solidFill>
                      <a:srgbClr val="CC0000"/>
                    </a:solidFill>
                  </a:rPr>
                  <a:t>Période suspecte</a:t>
                </a:r>
                <a:endParaRPr lang="fr-FR" sz="1000" dirty="0"/>
              </a:p>
            </p:txBody>
          </p:sp>
          <p:sp>
            <p:nvSpPr>
              <p:cNvPr id="19" name="Line 118"/>
              <p:cNvSpPr>
                <a:spLocks noChangeShapeType="1"/>
              </p:cNvSpPr>
              <p:nvPr/>
            </p:nvSpPr>
            <p:spPr bwMode="auto">
              <a:xfrm flipH="1">
                <a:off x="395535" y="5444234"/>
                <a:ext cx="7175081" cy="990"/>
              </a:xfrm>
              <a:prstGeom prst="line">
                <a:avLst/>
              </a:prstGeom>
              <a:noFill/>
              <a:ln w="19050">
                <a:solidFill>
                  <a:schemeClr val="accent2"/>
                </a:solidFill>
                <a:round/>
                <a:headEnd/>
                <a:tailEnd type="triangle" w="med" len="med"/>
              </a:ln>
              <a:effectLst/>
            </p:spPr>
            <p:txBody>
              <a:bodyPr wrap="none" anchor="ctr"/>
              <a:lstStyle/>
              <a:p>
                <a:endParaRPr lang="fr-FR"/>
              </a:p>
            </p:txBody>
          </p:sp>
          <p:sp>
            <p:nvSpPr>
              <p:cNvPr id="20" name="Line 119"/>
              <p:cNvSpPr>
                <a:spLocks noChangeShapeType="1"/>
              </p:cNvSpPr>
              <p:nvPr/>
            </p:nvSpPr>
            <p:spPr bwMode="auto">
              <a:xfrm flipH="1">
                <a:off x="7092280" y="5288050"/>
                <a:ext cx="15430" cy="661229"/>
              </a:xfrm>
              <a:prstGeom prst="line">
                <a:avLst/>
              </a:prstGeom>
              <a:noFill/>
              <a:ln w="9525">
                <a:solidFill>
                  <a:schemeClr val="accent2"/>
                </a:solidFill>
                <a:round/>
                <a:headEnd/>
                <a:tailEnd/>
              </a:ln>
              <a:effectLst/>
            </p:spPr>
            <p:txBody>
              <a:bodyPr wrap="none" anchor="ctr"/>
              <a:lstStyle/>
              <a:p>
                <a:endParaRPr lang="fr-FR"/>
              </a:p>
            </p:txBody>
          </p:sp>
          <p:sp>
            <p:nvSpPr>
              <p:cNvPr id="21" name="Text Box 120"/>
              <p:cNvSpPr txBox="1">
                <a:spLocks noChangeArrowheads="1"/>
              </p:cNvSpPr>
              <p:nvPr/>
            </p:nvSpPr>
            <p:spPr bwMode="auto">
              <a:xfrm>
                <a:off x="6358699" y="4741413"/>
                <a:ext cx="1597678" cy="562907"/>
              </a:xfrm>
              <a:prstGeom prst="rect">
                <a:avLst/>
              </a:prstGeom>
              <a:noFill/>
              <a:ln w="9525">
                <a:noFill/>
                <a:miter lim="800000"/>
                <a:headEnd/>
                <a:tailEnd/>
              </a:ln>
              <a:effectLst/>
            </p:spPr>
            <p:txBody>
              <a:bodyPr>
                <a:spAutoFit/>
              </a:bodyPr>
              <a:lstStyle/>
              <a:p>
                <a:pPr algn="ctr">
                  <a:spcBef>
                    <a:spcPct val="50000"/>
                  </a:spcBef>
                </a:pPr>
                <a:r>
                  <a:rPr lang="fr-FR" sz="1000" dirty="0"/>
                  <a:t>Jugement  d’ouverture de la procédure collective     </a:t>
                </a:r>
                <a:r>
                  <a:rPr lang="fr-FR" sz="1000" dirty="0">
                    <a:solidFill>
                      <a:srgbClr val="FF3300"/>
                    </a:solidFill>
                  </a:rPr>
                  <a:t> </a:t>
                </a:r>
                <a:r>
                  <a:rPr lang="fr-FR" sz="1000" dirty="0">
                    <a:solidFill>
                      <a:srgbClr val="6600FF"/>
                    </a:solidFill>
                  </a:rPr>
                  <a:t>1er juillet </a:t>
                </a:r>
                <a:r>
                  <a:rPr lang="fr-FR" sz="1000" dirty="0" smtClean="0">
                    <a:solidFill>
                      <a:srgbClr val="6600FF"/>
                    </a:solidFill>
                  </a:rPr>
                  <a:t>2012</a:t>
                </a:r>
                <a:endParaRPr lang="fr-FR" sz="1000" dirty="0"/>
              </a:p>
            </p:txBody>
          </p:sp>
          <p:sp>
            <p:nvSpPr>
              <p:cNvPr id="22" name="Line 121"/>
              <p:cNvSpPr>
                <a:spLocks noChangeShapeType="1"/>
              </p:cNvSpPr>
              <p:nvPr/>
            </p:nvSpPr>
            <p:spPr bwMode="auto">
              <a:xfrm>
                <a:off x="3995936" y="5229200"/>
                <a:ext cx="0" cy="390456"/>
              </a:xfrm>
              <a:prstGeom prst="line">
                <a:avLst/>
              </a:prstGeom>
              <a:noFill/>
              <a:ln w="9525">
                <a:solidFill>
                  <a:srgbClr val="FF3300"/>
                </a:solidFill>
                <a:round/>
                <a:headEnd/>
                <a:tailEnd/>
              </a:ln>
              <a:effectLst/>
            </p:spPr>
            <p:txBody>
              <a:bodyPr wrap="none" anchor="ctr"/>
              <a:lstStyle/>
              <a:p>
                <a:endParaRPr lang="fr-FR"/>
              </a:p>
            </p:txBody>
          </p:sp>
          <p:sp>
            <p:nvSpPr>
              <p:cNvPr id="23" name="Text Box 122"/>
              <p:cNvSpPr txBox="1">
                <a:spLocks noChangeArrowheads="1"/>
              </p:cNvSpPr>
              <p:nvPr/>
            </p:nvSpPr>
            <p:spPr bwMode="auto">
              <a:xfrm>
                <a:off x="2195736" y="4725144"/>
                <a:ext cx="1567782" cy="553998"/>
              </a:xfrm>
              <a:prstGeom prst="rect">
                <a:avLst/>
              </a:prstGeom>
              <a:noFill/>
              <a:ln w="9525">
                <a:noFill/>
                <a:miter lim="800000"/>
                <a:headEnd/>
                <a:tailEnd/>
              </a:ln>
              <a:effectLst/>
            </p:spPr>
            <p:txBody>
              <a:bodyPr wrap="square">
                <a:spAutoFit/>
              </a:bodyPr>
              <a:lstStyle/>
              <a:p>
                <a:pPr algn="ctr"/>
                <a:r>
                  <a:rPr lang="fr-FR" sz="1000" dirty="0" smtClean="0">
                    <a:solidFill>
                      <a:srgbClr val="008000"/>
                    </a:solidFill>
                  </a:rPr>
                  <a:t>Accord de conciliation </a:t>
                </a:r>
                <a:endParaRPr lang="fr-FR" sz="1000" dirty="0">
                  <a:solidFill>
                    <a:srgbClr val="008000"/>
                  </a:solidFill>
                </a:endParaRPr>
              </a:p>
              <a:p>
                <a:pPr algn="ctr"/>
                <a:r>
                  <a:rPr lang="fr-FR" sz="1000" dirty="0" smtClean="0">
                    <a:solidFill>
                      <a:srgbClr val="008000"/>
                    </a:solidFill>
                  </a:rPr>
                  <a:t>signé par les créanciers</a:t>
                </a:r>
                <a:endParaRPr lang="fr-FR" sz="1000" dirty="0">
                  <a:solidFill>
                    <a:srgbClr val="008000"/>
                  </a:solidFill>
                </a:endParaRPr>
              </a:p>
              <a:p>
                <a:pPr algn="ctr"/>
                <a:r>
                  <a:rPr lang="fr-FR" sz="1000" dirty="0">
                    <a:solidFill>
                      <a:srgbClr val="008000"/>
                    </a:solidFill>
                  </a:rPr>
                  <a:t>14 </a:t>
                </a:r>
                <a:r>
                  <a:rPr lang="fr-FR" sz="1000" dirty="0" smtClean="0">
                    <a:solidFill>
                      <a:srgbClr val="008000"/>
                    </a:solidFill>
                  </a:rPr>
                  <a:t>mai 2012</a:t>
                </a:r>
                <a:endParaRPr lang="fr-FR" sz="1000" dirty="0">
                  <a:solidFill>
                    <a:srgbClr val="008000"/>
                  </a:solidFill>
                </a:endParaRPr>
              </a:p>
            </p:txBody>
          </p:sp>
          <p:sp>
            <p:nvSpPr>
              <p:cNvPr id="24" name="Line 124"/>
              <p:cNvSpPr>
                <a:spLocks noChangeShapeType="1"/>
              </p:cNvSpPr>
              <p:nvPr/>
            </p:nvSpPr>
            <p:spPr bwMode="auto">
              <a:xfrm>
                <a:off x="2900386" y="5971347"/>
                <a:ext cx="4263902" cy="49942"/>
              </a:xfrm>
              <a:prstGeom prst="line">
                <a:avLst/>
              </a:prstGeom>
              <a:ln>
                <a:headEnd type="triangle" w="med" len="med"/>
                <a:tailEnd type="triangle" w="med" len="med"/>
              </a:ln>
            </p:spPr>
            <p:style>
              <a:lnRef idx="1">
                <a:schemeClr val="accent2"/>
              </a:lnRef>
              <a:fillRef idx="0">
                <a:schemeClr val="accent2"/>
              </a:fillRef>
              <a:effectRef idx="0">
                <a:schemeClr val="accent2"/>
              </a:effectRef>
              <a:fontRef idx="minor">
                <a:schemeClr val="tx1"/>
              </a:fontRef>
            </p:style>
            <p:txBody>
              <a:bodyPr wrap="none" anchor="ctr"/>
              <a:lstStyle/>
              <a:p>
                <a:endParaRPr lang="fr-FR"/>
              </a:p>
            </p:txBody>
          </p:sp>
          <p:sp>
            <p:nvSpPr>
              <p:cNvPr id="25" name="Line 121"/>
              <p:cNvSpPr>
                <a:spLocks noChangeShapeType="1"/>
              </p:cNvSpPr>
              <p:nvPr/>
            </p:nvSpPr>
            <p:spPr bwMode="auto">
              <a:xfrm>
                <a:off x="827584" y="5179258"/>
                <a:ext cx="0" cy="678488"/>
              </a:xfrm>
              <a:prstGeom prst="line">
                <a:avLst/>
              </a:prstGeom>
              <a:ln>
                <a:headEnd/>
                <a:tailEnd/>
              </a:ln>
            </p:spPr>
            <p:style>
              <a:lnRef idx="1">
                <a:schemeClr val="dk1"/>
              </a:lnRef>
              <a:fillRef idx="0">
                <a:schemeClr val="dk1"/>
              </a:fillRef>
              <a:effectRef idx="0">
                <a:schemeClr val="dk1"/>
              </a:effectRef>
              <a:fontRef idx="minor">
                <a:schemeClr val="tx1"/>
              </a:fontRef>
            </p:style>
            <p:txBody>
              <a:bodyPr wrap="none" anchor="ctr"/>
              <a:lstStyle/>
              <a:p>
                <a:endParaRPr lang="fr-FR"/>
              </a:p>
            </p:txBody>
          </p:sp>
          <p:sp>
            <p:nvSpPr>
              <p:cNvPr id="26" name="Text Box 122"/>
              <p:cNvSpPr txBox="1">
                <a:spLocks noChangeArrowheads="1"/>
              </p:cNvSpPr>
              <p:nvPr/>
            </p:nvSpPr>
            <p:spPr bwMode="auto">
              <a:xfrm>
                <a:off x="179512" y="4675202"/>
                <a:ext cx="1335088" cy="553998"/>
              </a:xfrm>
              <a:prstGeom prst="rect">
                <a:avLst/>
              </a:prstGeom>
              <a:noFill/>
              <a:ln w="9525">
                <a:noFill/>
                <a:miter lim="800000"/>
                <a:headEnd/>
                <a:tailEnd/>
              </a:ln>
              <a:effectLst/>
            </p:spPr>
            <p:txBody>
              <a:bodyPr>
                <a:spAutoFit/>
              </a:bodyPr>
              <a:lstStyle/>
              <a:p>
                <a:pPr algn="ctr"/>
                <a:r>
                  <a:rPr lang="fr-FR" sz="1000" dirty="0" smtClean="0">
                    <a:solidFill>
                      <a:srgbClr val="0000FF"/>
                    </a:solidFill>
                  </a:rPr>
                  <a:t>Ouverture Procédure</a:t>
                </a:r>
                <a:endParaRPr lang="fr-FR" sz="1000" dirty="0">
                  <a:solidFill>
                    <a:srgbClr val="0000FF"/>
                  </a:solidFill>
                </a:endParaRPr>
              </a:p>
              <a:p>
                <a:pPr algn="ctr"/>
                <a:r>
                  <a:rPr lang="fr-FR" sz="1000" dirty="0" smtClean="0">
                    <a:solidFill>
                      <a:srgbClr val="0000FF"/>
                    </a:solidFill>
                  </a:rPr>
                  <a:t>de conciliation</a:t>
                </a:r>
                <a:endParaRPr lang="fr-FR" sz="1000" dirty="0">
                  <a:solidFill>
                    <a:srgbClr val="0000FF"/>
                  </a:solidFill>
                </a:endParaRPr>
              </a:p>
              <a:p>
                <a:pPr algn="ctr"/>
                <a:r>
                  <a:rPr lang="fr-FR" sz="1000" dirty="0">
                    <a:solidFill>
                      <a:srgbClr val="0000FF"/>
                    </a:solidFill>
                  </a:rPr>
                  <a:t>14 </a:t>
                </a:r>
                <a:r>
                  <a:rPr lang="fr-FR" sz="1000" dirty="0" smtClean="0">
                    <a:solidFill>
                      <a:srgbClr val="0000FF"/>
                    </a:solidFill>
                  </a:rPr>
                  <a:t>janvier 2012</a:t>
                </a:r>
                <a:endParaRPr lang="fr-FR" sz="1000" dirty="0">
                  <a:solidFill>
                    <a:srgbClr val="0000FF"/>
                  </a:solidFill>
                </a:endParaRPr>
              </a:p>
            </p:txBody>
          </p:sp>
          <p:sp>
            <p:nvSpPr>
              <p:cNvPr id="27" name="Text Box 122"/>
              <p:cNvSpPr txBox="1">
                <a:spLocks noChangeArrowheads="1"/>
              </p:cNvSpPr>
              <p:nvPr/>
            </p:nvSpPr>
            <p:spPr bwMode="auto">
              <a:xfrm>
                <a:off x="3364258" y="4675202"/>
                <a:ext cx="1351758" cy="553998"/>
              </a:xfrm>
              <a:prstGeom prst="rect">
                <a:avLst/>
              </a:prstGeom>
              <a:noFill/>
              <a:ln w="9525">
                <a:noFill/>
                <a:miter lim="800000"/>
                <a:headEnd/>
                <a:tailEnd/>
              </a:ln>
              <a:effectLst/>
            </p:spPr>
            <p:txBody>
              <a:bodyPr>
                <a:spAutoFit/>
              </a:bodyPr>
              <a:lstStyle/>
              <a:p>
                <a:pPr algn="ctr"/>
                <a:r>
                  <a:rPr lang="fr-FR" sz="1000" dirty="0">
                    <a:solidFill>
                      <a:srgbClr val="FF3300"/>
                    </a:solidFill>
                  </a:rPr>
                  <a:t>Cessation de </a:t>
                </a:r>
                <a:r>
                  <a:rPr lang="fr-FR" sz="1000" dirty="0" smtClean="0">
                    <a:solidFill>
                      <a:srgbClr val="FF3300"/>
                    </a:solidFill>
                  </a:rPr>
                  <a:t>Paiement</a:t>
                </a:r>
                <a:endParaRPr lang="fr-FR" sz="1000" dirty="0"/>
              </a:p>
              <a:p>
                <a:pPr algn="ctr"/>
                <a:r>
                  <a:rPr lang="fr-FR" sz="1000" dirty="0" smtClean="0">
                    <a:solidFill>
                      <a:srgbClr val="FF3300"/>
                    </a:solidFill>
                  </a:rPr>
                  <a:t>15 juin 2012</a:t>
                </a:r>
                <a:endParaRPr lang="fr-FR" sz="1000" dirty="0">
                  <a:solidFill>
                    <a:srgbClr val="FF3300"/>
                  </a:solidFill>
                </a:endParaRPr>
              </a:p>
            </p:txBody>
          </p:sp>
          <p:sp>
            <p:nvSpPr>
              <p:cNvPr id="28" name="Line 121"/>
              <p:cNvSpPr>
                <a:spLocks noChangeShapeType="1"/>
              </p:cNvSpPr>
              <p:nvPr/>
            </p:nvSpPr>
            <p:spPr bwMode="auto">
              <a:xfrm>
                <a:off x="2915815" y="5229200"/>
                <a:ext cx="1" cy="742146"/>
              </a:xfrm>
              <a:prstGeom prst="line">
                <a:avLst/>
              </a:prstGeom>
              <a:ln>
                <a:headEnd/>
                <a:tailEnd/>
              </a:ln>
            </p:spPr>
            <p:style>
              <a:lnRef idx="1">
                <a:schemeClr val="dk1"/>
              </a:lnRef>
              <a:fillRef idx="0">
                <a:schemeClr val="dk1"/>
              </a:fillRef>
              <a:effectRef idx="0">
                <a:schemeClr val="dk1"/>
              </a:effectRef>
              <a:fontRef idx="minor">
                <a:schemeClr val="tx1"/>
              </a:fontRef>
            </p:style>
            <p:txBody>
              <a:bodyPr wrap="none" anchor="ctr"/>
              <a:lstStyle/>
              <a:p>
                <a:endParaRPr lang="fr-FR"/>
              </a:p>
            </p:txBody>
          </p:sp>
        </p:grpSp>
        <p:cxnSp>
          <p:nvCxnSpPr>
            <p:cNvPr id="33" name="Connecteur droit avec flèche 32"/>
            <p:cNvCxnSpPr/>
            <p:nvPr/>
          </p:nvCxnSpPr>
          <p:spPr>
            <a:xfrm>
              <a:off x="2051720" y="5229200"/>
              <a:ext cx="0" cy="36004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4" name="ZoneTexte 33"/>
            <p:cNvSpPr txBox="1"/>
            <p:nvPr/>
          </p:nvSpPr>
          <p:spPr>
            <a:xfrm>
              <a:off x="1403648" y="5590401"/>
              <a:ext cx="1368151" cy="430887"/>
            </a:xfrm>
            <a:prstGeom prst="rect">
              <a:avLst/>
            </a:prstGeom>
            <a:noFill/>
          </p:spPr>
          <p:txBody>
            <a:bodyPr wrap="square" rtlCol="0">
              <a:spAutoFit/>
            </a:bodyPr>
            <a:lstStyle/>
            <a:p>
              <a:pPr algn="ctr"/>
              <a:r>
                <a:rPr lang="fr-FR" sz="1100" dirty="0" smtClean="0"/>
                <a:t>Garantie demandée et acceptée</a:t>
              </a:r>
              <a:endParaRPr lang="fr-FR" sz="1100" dirty="0"/>
            </a:p>
          </p:txBody>
        </p:sp>
      </p:grpSp>
      <p:grpSp>
        <p:nvGrpSpPr>
          <p:cNvPr id="37" name="Groupe 36"/>
          <p:cNvGrpSpPr/>
          <p:nvPr/>
        </p:nvGrpSpPr>
        <p:grpSpPr>
          <a:xfrm>
            <a:off x="395536" y="2636912"/>
            <a:ext cx="7776865" cy="1512168"/>
            <a:chOff x="395536" y="2636912"/>
            <a:chExt cx="7776865" cy="1512168"/>
          </a:xfrm>
        </p:grpSpPr>
        <p:grpSp>
          <p:nvGrpSpPr>
            <p:cNvPr id="32" name="Groupe 31"/>
            <p:cNvGrpSpPr/>
            <p:nvPr/>
          </p:nvGrpSpPr>
          <p:grpSpPr>
            <a:xfrm>
              <a:off x="395536" y="2636912"/>
              <a:ext cx="7776865" cy="1346086"/>
              <a:chOff x="395536" y="2636912"/>
              <a:chExt cx="7776865" cy="1346086"/>
            </a:xfrm>
          </p:grpSpPr>
          <p:grpSp>
            <p:nvGrpSpPr>
              <p:cNvPr id="3" name="Groupe 2"/>
              <p:cNvGrpSpPr/>
              <p:nvPr/>
            </p:nvGrpSpPr>
            <p:grpSpPr>
              <a:xfrm>
                <a:off x="395536" y="2636912"/>
                <a:ext cx="7776865" cy="1346086"/>
                <a:chOff x="179512" y="4675202"/>
                <a:chExt cx="7776865" cy="1346086"/>
              </a:xfrm>
            </p:grpSpPr>
            <p:sp>
              <p:nvSpPr>
                <p:cNvPr id="4" name="Text Box 125"/>
                <p:cNvSpPr txBox="1">
                  <a:spLocks noChangeArrowheads="1"/>
                </p:cNvSpPr>
                <p:nvPr/>
              </p:nvSpPr>
              <p:spPr bwMode="auto">
                <a:xfrm>
                  <a:off x="3131840" y="5770745"/>
                  <a:ext cx="1064047" cy="250543"/>
                </a:xfrm>
                <a:prstGeom prst="rect">
                  <a:avLst/>
                </a:prstGeom>
                <a:noFill/>
                <a:ln w="9525">
                  <a:noFill/>
                  <a:miter lim="800000"/>
                  <a:headEnd/>
                  <a:tailEnd/>
                </a:ln>
                <a:effectLst/>
              </p:spPr>
              <p:txBody>
                <a:bodyPr wrap="none">
                  <a:spAutoFit/>
                </a:bodyPr>
                <a:lstStyle/>
                <a:p>
                  <a:r>
                    <a:rPr lang="fr-FR" sz="1000" i="1" dirty="0">
                      <a:solidFill>
                        <a:srgbClr val="CC0000"/>
                      </a:solidFill>
                    </a:rPr>
                    <a:t>Période suspecte</a:t>
                  </a:r>
                  <a:endParaRPr lang="fr-FR" sz="1000" dirty="0"/>
                </a:p>
              </p:txBody>
            </p:sp>
            <p:sp>
              <p:nvSpPr>
                <p:cNvPr id="5" name="Line 118"/>
                <p:cNvSpPr>
                  <a:spLocks noChangeShapeType="1"/>
                </p:cNvSpPr>
                <p:nvPr/>
              </p:nvSpPr>
              <p:spPr bwMode="auto">
                <a:xfrm flipH="1">
                  <a:off x="395535" y="5444234"/>
                  <a:ext cx="7175081" cy="990"/>
                </a:xfrm>
                <a:prstGeom prst="line">
                  <a:avLst/>
                </a:prstGeom>
                <a:noFill/>
                <a:ln w="19050">
                  <a:solidFill>
                    <a:schemeClr val="accent2"/>
                  </a:solidFill>
                  <a:round/>
                  <a:headEnd/>
                  <a:tailEnd type="triangle" w="med" len="med"/>
                </a:ln>
                <a:effectLst/>
              </p:spPr>
              <p:txBody>
                <a:bodyPr wrap="none" anchor="ctr"/>
                <a:lstStyle/>
                <a:p>
                  <a:endParaRPr lang="fr-FR"/>
                </a:p>
              </p:txBody>
            </p:sp>
            <p:sp>
              <p:nvSpPr>
                <p:cNvPr id="6" name="Line 119"/>
                <p:cNvSpPr>
                  <a:spLocks noChangeShapeType="1"/>
                </p:cNvSpPr>
                <p:nvPr/>
              </p:nvSpPr>
              <p:spPr bwMode="auto">
                <a:xfrm flipH="1">
                  <a:off x="7092280" y="5288050"/>
                  <a:ext cx="15430" cy="661229"/>
                </a:xfrm>
                <a:prstGeom prst="line">
                  <a:avLst/>
                </a:prstGeom>
                <a:noFill/>
                <a:ln w="9525">
                  <a:solidFill>
                    <a:schemeClr val="accent2"/>
                  </a:solidFill>
                  <a:round/>
                  <a:headEnd/>
                  <a:tailEnd/>
                </a:ln>
                <a:effectLst/>
              </p:spPr>
              <p:txBody>
                <a:bodyPr wrap="none" anchor="ctr"/>
                <a:lstStyle/>
                <a:p>
                  <a:endParaRPr lang="fr-FR"/>
                </a:p>
              </p:txBody>
            </p:sp>
            <p:sp>
              <p:nvSpPr>
                <p:cNvPr id="7" name="Text Box 120"/>
                <p:cNvSpPr txBox="1">
                  <a:spLocks noChangeArrowheads="1"/>
                </p:cNvSpPr>
                <p:nvPr/>
              </p:nvSpPr>
              <p:spPr bwMode="auto">
                <a:xfrm>
                  <a:off x="6358699" y="4741413"/>
                  <a:ext cx="1597678" cy="562907"/>
                </a:xfrm>
                <a:prstGeom prst="rect">
                  <a:avLst/>
                </a:prstGeom>
                <a:noFill/>
                <a:ln w="9525">
                  <a:noFill/>
                  <a:miter lim="800000"/>
                  <a:headEnd/>
                  <a:tailEnd/>
                </a:ln>
                <a:effectLst/>
              </p:spPr>
              <p:txBody>
                <a:bodyPr>
                  <a:spAutoFit/>
                </a:bodyPr>
                <a:lstStyle/>
                <a:p>
                  <a:pPr algn="ctr">
                    <a:spcBef>
                      <a:spcPct val="50000"/>
                    </a:spcBef>
                  </a:pPr>
                  <a:r>
                    <a:rPr lang="fr-FR" sz="1000" dirty="0"/>
                    <a:t>Jugement  d’ouverture de la procédure collective     </a:t>
                  </a:r>
                  <a:r>
                    <a:rPr lang="fr-FR" sz="1000" dirty="0">
                      <a:solidFill>
                        <a:srgbClr val="FF3300"/>
                      </a:solidFill>
                    </a:rPr>
                    <a:t> </a:t>
                  </a:r>
                  <a:r>
                    <a:rPr lang="fr-FR" sz="1000" dirty="0">
                      <a:solidFill>
                        <a:srgbClr val="6600FF"/>
                      </a:solidFill>
                    </a:rPr>
                    <a:t>1er juillet </a:t>
                  </a:r>
                  <a:r>
                    <a:rPr lang="fr-FR" sz="1000" dirty="0" smtClean="0">
                      <a:solidFill>
                        <a:srgbClr val="6600FF"/>
                      </a:solidFill>
                    </a:rPr>
                    <a:t>2012</a:t>
                  </a:r>
                  <a:endParaRPr lang="fr-FR" sz="1000" dirty="0"/>
                </a:p>
              </p:txBody>
            </p:sp>
            <p:sp>
              <p:nvSpPr>
                <p:cNvPr id="8" name="Line 121"/>
                <p:cNvSpPr>
                  <a:spLocks noChangeShapeType="1"/>
                </p:cNvSpPr>
                <p:nvPr/>
              </p:nvSpPr>
              <p:spPr bwMode="auto">
                <a:xfrm>
                  <a:off x="3995936" y="5229200"/>
                  <a:ext cx="0" cy="390456"/>
                </a:xfrm>
                <a:prstGeom prst="line">
                  <a:avLst/>
                </a:prstGeom>
                <a:noFill/>
                <a:ln w="9525">
                  <a:solidFill>
                    <a:srgbClr val="FF3300"/>
                  </a:solidFill>
                  <a:round/>
                  <a:headEnd/>
                  <a:tailEnd/>
                </a:ln>
                <a:effectLst/>
              </p:spPr>
              <p:txBody>
                <a:bodyPr wrap="none" anchor="ctr"/>
                <a:lstStyle/>
                <a:p>
                  <a:endParaRPr lang="fr-FR"/>
                </a:p>
              </p:txBody>
            </p:sp>
            <p:sp>
              <p:nvSpPr>
                <p:cNvPr id="9" name="Text Box 122"/>
                <p:cNvSpPr txBox="1">
                  <a:spLocks noChangeArrowheads="1"/>
                </p:cNvSpPr>
                <p:nvPr/>
              </p:nvSpPr>
              <p:spPr bwMode="auto">
                <a:xfrm>
                  <a:off x="2195736" y="4725144"/>
                  <a:ext cx="1567782" cy="553998"/>
                </a:xfrm>
                <a:prstGeom prst="rect">
                  <a:avLst/>
                </a:prstGeom>
                <a:noFill/>
                <a:ln w="9525">
                  <a:noFill/>
                  <a:miter lim="800000"/>
                  <a:headEnd/>
                  <a:tailEnd/>
                </a:ln>
                <a:effectLst/>
              </p:spPr>
              <p:txBody>
                <a:bodyPr wrap="square">
                  <a:spAutoFit/>
                </a:bodyPr>
                <a:lstStyle/>
                <a:p>
                  <a:pPr algn="ctr"/>
                  <a:r>
                    <a:rPr lang="fr-FR" sz="1000" dirty="0" smtClean="0">
                      <a:solidFill>
                        <a:srgbClr val="008000"/>
                      </a:solidFill>
                    </a:rPr>
                    <a:t>Accord de conciliation </a:t>
                  </a:r>
                  <a:endParaRPr lang="fr-FR" sz="1000" dirty="0">
                    <a:solidFill>
                      <a:srgbClr val="008000"/>
                    </a:solidFill>
                  </a:endParaRPr>
                </a:p>
                <a:p>
                  <a:pPr algn="ctr"/>
                  <a:r>
                    <a:rPr lang="fr-FR" sz="1000" dirty="0" smtClean="0">
                      <a:solidFill>
                        <a:srgbClr val="008000"/>
                      </a:solidFill>
                    </a:rPr>
                    <a:t>signé par les créanciers</a:t>
                  </a:r>
                  <a:endParaRPr lang="fr-FR" sz="1000" dirty="0">
                    <a:solidFill>
                      <a:srgbClr val="008000"/>
                    </a:solidFill>
                  </a:endParaRPr>
                </a:p>
                <a:p>
                  <a:pPr algn="ctr"/>
                  <a:r>
                    <a:rPr lang="fr-FR" sz="1000" dirty="0">
                      <a:solidFill>
                        <a:srgbClr val="008000"/>
                      </a:solidFill>
                    </a:rPr>
                    <a:t>14 </a:t>
                  </a:r>
                  <a:r>
                    <a:rPr lang="fr-FR" sz="1000" dirty="0" smtClean="0">
                      <a:solidFill>
                        <a:srgbClr val="008000"/>
                      </a:solidFill>
                    </a:rPr>
                    <a:t>mai 2012</a:t>
                  </a:r>
                  <a:endParaRPr lang="fr-FR" sz="1000" dirty="0">
                    <a:solidFill>
                      <a:srgbClr val="008000"/>
                    </a:solidFill>
                  </a:endParaRPr>
                </a:p>
              </p:txBody>
            </p:sp>
            <p:sp>
              <p:nvSpPr>
                <p:cNvPr id="10" name="Line 124"/>
                <p:cNvSpPr>
                  <a:spLocks noChangeShapeType="1"/>
                </p:cNvSpPr>
                <p:nvPr/>
              </p:nvSpPr>
              <p:spPr bwMode="auto">
                <a:xfrm>
                  <a:off x="827585" y="6004029"/>
                  <a:ext cx="6280126" cy="17259"/>
                </a:xfrm>
                <a:prstGeom prst="line">
                  <a:avLst/>
                </a:prstGeom>
                <a:ln>
                  <a:headEnd type="triangle" w="med" len="med"/>
                  <a:tailEnd type="triangle" w="med" len="med"/>
                </a:ln>
              </p:spPr>
              <p:style>
                <a:lnRef idx="1">
                  <a:schemeClr val="accent2"/>
                </a:lnRef>
                <a:fillRef idx="0">
                  <a:schemeClr val="accent2"/>
                </a:fillRef>
                <a:effectRef idx="0">
                  <a:schemeClr val="accent2"/>
                </a:effectRef>
                <a:fontRef idx="minor">
                  <a:schemeClr val="tx1"/>
                </a:fontRef>
              </p:style>
              <p:txBody>
                <a:bodyPr wrap="none" anchor="ctr"/>
                <a:lstStyle/>
                <a:p>
                  <a:endParaRPr lang="fr-FR"/>
                </a:p>
              </p:txBody>
            </p:sp>
            <p:sp>
              <p:nvSpPr>
                <p:cNvPr id="11" name="Line 121"/>
                <p:cNvSpPr>
                  <a:spLocks noChangeShapeType="1"/>
                </p:cNvSpPr>
                <p:nvPr/>
              </p:nvSpPr>
              <p:spPr bwMode="auto">
                <a:xfrm>
                  <a:off x="827584" y="5270792"/>
                  <a:ext cx="0" cy="678488"/>
                </a:xfrm>
                <a:prstGeom prst="line">
                  <a:avLst/>
                </a:prstGeom>
                <a:ln>
                  <a:headEnd/>
                  <a:tailEnd/>
                </a:ln>
              </p:spPr>
              <p:style>
                <a:lnRef idx="1">
                  <a:schemeClr val="dk1"/>
                </a:lnRef>
                <a:fillRef idx="0">
                  <a:schemeClr val="dk1"/>
                </a:fillRef>
                <a:effectRef idx="0">
                  <a:schemeClr val="dk1"/>
                </a:effectRef>
                <a:fontRef idx="minor">
                  <a:schemeClr val="tx1"/>
                </a:fontRef>
              </p:style>
              <p:txBody>
                <a:bodyPr wrap="none" anchor="ctr"/>
                <a:lstStyle/>
                <a:p>
                  <a:endParaRPr lang="fr-FR"/>
                </a:p>
              </p:txBody>
            </p:sp>
            <p:sp>
              <p:nvSpPr>
                <p:cNvPr id="12" name="Text Box 122"/>
                <p:cNvSpPr txBox="1">
                  <a:spLocks noChangeArrowheads="1"/>
                </p:cNvSpPr>
                <p:nvPr/>
              </p:nvSpPr>
              <p:spPr bwMode="auto">
                <a:xfrm>
                  <a:off x="179512" y="4675202"/>
                  <a:ext cx="1335088" cy="553998"/>
                </a:xfrm>
                <a:prstGeom prst="rect">
                  <a:avLst/>
                </a:prstGeom>
                <a:noFill/>
                <a:ln w="9525">
                  <a:noFill/>
                  <a:miter lim="800000"/>
                  <a:headEnd/>
                  <a:tailEnd/>
                </a:ln>
                <a:effectLst/>
              </p:spPr>
              <p:txBody>
                <a:bodyPr>
                  <a:spAutoFit/>
                </a:bodyPr>
                <a:lstStyle/>
                <a:p>
                  <a:pPr algn="ctr"/>
                  <a:r>
                    <a:rPr lang="fr-FR" sz="1000" dirty="0" smtClean="0">
                      <a:solidFill>
                        <a:srgbClr val="0000FF"/>
                      </a:solidFill>
                    </a:rPr>
                    <a:t>Ouverture Procédure</a:t>
                  </a:r>
                  <a:endParaRPr lang="fr-FR" sz="1000" dirty="0">
                    <a:solidFill>
                      <a:srgbClr val="0000FF"/>
                    </a:solidFill>
                  </a:endParaRPr>
                </a:p>
                <a:p>
                  <a:pPr algn="ctr"/>
                  <a:r>
                    <a:rPr lang="fr-FR" sz="1000" dirty="0" smtClean="0">
                      <a:solidFill>
                        <a:srgbClr val="0000FF"/>
                      </a:solidFill>
                    </a:rPr>
                    <a:t>de conciliation</a:t>
                  </a:r>
                  <a:endParaRPr lang="fr-FR" sz="1000" dirty="0">
                    <a:solidFill>
                      <a:srgbClr val="0000FF"/>
                    </a:solidFill>
                  </a:endParaRPr>
                </a:p>
                <a:p>
                  <a:pPr algn="ctr"/>
                  <a:r>
                    <a:rPr lang="fr-FR" sz="1000" dirty="0">
                      <a:solidFill>
                        <a:srgbClr val="0000FF"/>
                      </a:solidFill>
                    </a:rPr>
                    <a:t>14 </a:t>
                  </a:r>
                  <a:r>
                    <a:rPr lang="fr-FR" sz="1000" dirty="0" smtClean="0">
                      <a:solidFill>
                        <a:srgbClr val="0000FF"/>
                      </a:solidFill>
                    </a:rPr>
                    <a:t>janvier 2012</a:t>
                  </a:r>
                  <a:endParaRPr lang="fr-FR" sz="1000" dirty="0">
                    <a:solidFill>
                      <a:srgbClr val="0000FF"/>
                    </a:solidFill>
                  </a:endParaRPr>
                </a:p>
              </p:txBody>
            </p:sp>
            <p:sp>
              <p:nvSpPr>
                <p:cNvPr id="13" name="Text Box 122"/>
                <p:cNvSpPr txBox="1">
                  <a:spLocks noChangeArrowheads="1"/>
                </p:cNvSpPr>
                <p:nvPr/>
              </p:nvSpPr>
              <p:spPr bwMode="auto">
                <a:xfrm>
                  <a:off x="3364258" y="4675202"/>
                  <a:ext cx="1351758" cy="553998"/>
                </a:xfrm>
                <a:prstGeom prst="rect">
                  <a:avLst/>
                </a:prstGeom>
                <a:noFill/>
                <a:ln w="9525">
                  <a:noFill/>
                  <a:miter lim="800000"/>
                  <a:headEnd/>
                  <a:tailEnd/>
                </a:ln>
                <a:effectLst/>
              </p:spPr>
              <p:txBody>
                <a:bodyPr>
                  <a:spAutoFit/>
                </a:bodyPr>
                <a:lstStyle/>
                <a:p>
                  <a:pPr algn="ctr"/>
                  <a:r>
                    <a:rPr lang="fr-FR" sz="1000" dirty="0">
                      <a:solidFill>
                        <a:srgbClr val="FF3300"/>
                      </a:solidFill>
                    </a:rPr>
                    <a:t>Cessation de </a:t>
                  </a:r>
                  <a:r>
                    <a:rPr lang="fr-FR" sz="1000" dirty="0" smtClean="0">
                      <a:solidFill>
                        <a:srgbClr val="FF3300"/>
                      </a:solidFill>
                    </a:rPr>
                    <a:t>Paiement</a:t>
                  </a:r>
                  <a:endParaRPr lang="fr-FR" sz="1000" dirty="0"/>
                </a:p>
                <a:p>
                  <a:pPr algn="ctr"/>
                  <a:r>
                    <a:rPr lang="fr-FR" sz="1000" dirty="0" smtClean="0">
                      <a:solidFill>
                        <a:srgbClr val="FF3300"/>
                      </a:solidFill>
                    </a:rPr>
                    <a:t>15 juin 2012</a:t>
                  </a:r>
                  <a:endParaRPr lang="fr-FR" sz="1000" dirty="0">
                    <a:solidFill>
                      <a:srgbClr val="FF3300"/>
                    </a:solidFill>
                  </a:endParaRPr>
                </a:p>
              </p:txBody>
            </p:sp>
            <p:sp>
              <p:nvSpPr>
                <p:cNvPr id="14" name="Line 121"/>
                <p:cNvSpPr>
                  <a:spLocks noChangeShapeType="1"/>
                </p:cNvSpPr>
                <p:nvPr/>
              </p:nvSpPr>
              <p:spPr bwMode="auto">
                <a:xfrm>
                  <a:off x="2915816" y="5229200"/>
                  <a:ext cx="0" cy="390456"/>
                </a:xfrm>
                <a:prstGeom prst="line">
                  <a:avLst/>
                </a:prstGeom>
                <a:ln>
                  <a:headEnd/>
                  <a:tailEnd/>
                </a:ln>
              </p:spPr>
              <p:style>
                <a:lnRef idx="1">
                  <a:schemeClr val="dk1"/>
                </a:lnRef>
                <a:fillRef idx="0">
                  <a:schemeClr val="dk1"/>
                </a:fillRef>
                <a:effectRef idx="0">
                  <a:schemeClr val="dk1"/>
                </a:effectRef>
                <a:fontRef idx="minor">
                  <a:schemeClr val="tx1"/>
                </a:fontRef>
              </p:style>
              <p:txBody>
                <a:bodyPr wrap="none" anchor="ctr"/>
                <a:lstStyle/>
                <a:p>
                  <a:endParaRPr lang="fr-FR"/>
                </a:p>
              </p:txBody>
            </p:sp>
          </p:grpSp>
          <p:cxnSp>
            <p:nvCxnSpPr>
              <p:cNvPr id="31" name="Connecteur droit avec flèche 30"/>
              <p:cNvCxnSpPr/>
              <p:nvPr/>
            </p:nvCxnSpPr>
            <p:spPr>
              <a:xfrm>
                <a:off x="2051720" y="3068960"/>
                <a:ext cx="0" cy="36004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36" name="ZoneTexte 35"/>
            <p:cNvSpPr txBox="1"/>
            <p:nvPr/>
          </p:nvSpPr>
          <p:spPr>
            <a:xfrm>
              <a:off x="1043608" y="3548916"/>
              <a:ext cx="2016224" cy="600164"/>
            </a:xfrm>
            <a:prstGeom prst="rect">
              <a:avLst/>
            </a:prstGeom>
            <a:noFill/>
          </p:spPr>
          <p:txBody>
            <a:bodyPr wrap="square" rtlCol="0">
              <a:spAutoFit/>
            </a:bodyPr>
            <a:lstStyle/>
            <a:p>
              <a:pPr algn="ctr"/>
              <a:r>
                <a:rPr lang="fr-FR" sz="1100" dirty="0" smtClean="0"/>
                <a:t>Garantie demandée et acceptée (qui sera annulée selon la croyance du débiteur)</a:t>
              </a:r>
              <a:endParaRPr lang="fr-FR" sz="1100"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linds(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box(in)">
                                      <p:cBhvr>
                                        <p:cTn id="17" dur="500"/>
                                        <p:tgtEl>
                                          <p:spTgt spid="3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blinds(horizontal)">
                                      <p:cBhvr>
                                        <p:cTn id="22" dur="500"/>
                                        <p:tgtEl>
                                          <p:spTgt spid="16"/>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box(in)">
                                      <p:cBhvr>
                                        <p:cTn id="27"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 grpId="0"/>
      <p:bldP spid="16"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836</TotalTime>
  <Words>2094</Words>
  <Application>Microsoft Office PowerPoint</Application>
  <PresentationFormat>On-screen Show (4:3)</PresentationFormat>
  <Paragraphs>150</Paragraphs>
  <Slides>9</Slides>
  <Notes>1</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Thème Office</vt:lpstr>
      <vt:lpstr>Séance de T.D. n° 2</vt:lpstr>
      <vt:lpstr>Slide 2</vt:lpstr>
      <vt:lpstr>Slide 3</vt:lpstr>
      <vt:lpstr>Slide 4</vt:lpstr>
      <vt:lpstr>Slide 5</vt:lpstr>
      <vt:lpstr>Slide 6</vt:lpstr>
      <vt:lpstr>Slide 7</vt:lpstr>
      <vt:lpstr>Slide 8</vt:lpstr>
      <vt:lpstr>Slide 9</vt:lpstr>
    </vt:vector>
  </TitlesOfParts>
  <Manager/>
  <Company>GEA Nantes</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Séance de T.D. n° 2</dc:title>
  <dc:subject/>
  <dc:creator>GEAN</dc:creator>
  <cp:keywords/>
  <dc:description/>
  <cp:lastModifiedBy>GEA Nantes</cp:lastModifiedBy>
  <cp:revision>90</cp:revision>
  <dcterms:created xsi:type="dcterms:W3CDTF">2012-12-03T13:23:44Z</dcterms:created>
  <dcterms:modified xsi:type="dcterms:W3CDTF">2012-12-03T13:24:20Z</dcterms:modified>
  <cp:category/>
</cp:coreProperties>
</file>